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F2FB92-3C40-43DD-B65B-8C4712F43EAF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4557A3-284E-4348-B770-B2438773E965}">
      <dgm:prSet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 anchor="t" anchorCtr="0"/>
        <a:lstStyle/>
        <a:p>
          <a:pPr rtl="0"/>
          <a:r>
            <a:rPr lang="ru-RU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 сложности приготовления торты делят на торты массового производства, литерные, фигурные и </a:t>
          </a:r>
          <a:r>
            <a:rPr lang="ru-RU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фирменные.</a:t>
          </a:r>
          <a:endParaRPr lang="ru-RU" dirty="0"/>
        </a:p>
      </dgm:t>
    </dgm:pt>
    <dgm:pt modelId="{E582968D-4834-4BBF-98FE-90870D3EC3AD}" type="parTrans" cxnId="{BB9AAEDA-D977-4366-A1D1-C6FFF75C4FC9}">
      <dgm:prSet/>
      <dgm:spPr/>
      <dgm:t>
        <a:bodyPr/>
        <a:lstStyle/>
        <a:p>
          <a:endParaRPr lang="ru-RU"/>
        </a:p>
      </dgm:t>
    </dgm:pt>
    <dgm:pt modelId="{A338CE8E-C513-4226-B05B-CF232E9A97E4}" type="sibTrans" cxnId="{BB9AAEDA-D977-4366-A1D1-C6FFF75C4FC9}">
      <dgm:prSet/>
      <dgm:spPr/>
      <dgm:t>
        <a:bodyPr/>
        <a:lstStyle/>
        <a:p>
          <a:endParaRPr lang="ru-RU"/>
        </a:p>
      </dgm:t>
    </dgm:pt>
    <dgm:pt modelId="{B4B9B1A3-08DE-4B83-A498-E776BF3D451F}" type="pres">
      <dgm:prSet presAssocID="{9AF2FB92-3C40-43DD-B65B-8C4712F43E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530BE9-97BA-4910-8100-36DE54BD7914}" type="pres">
      <dgm:prSet presAssocID="{D14557A3-284E-4348-B770-B2438773E965}" presName="node" presStyleLbl="node1" presStyleIdx="0" presStyleCnt="1" custScaleX="100140" custRadScaleRad="109496" custRadScaleInc="4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</dgm:ptLst>
  <dgm:cxnLst>
    <dgm:cxn modelId="{26959776-518C-46CA-BA20-DA44F7CD36E7}" type="presOf" srcId="{9AF2FB92-3C40-43DD-B65B-8C4712F43EAF}" destId="{B4B9B1A3-08DE-4B83-A498-E776BF3D451F}" srcOrd="0" destOrd="0" presId="urn:microsoft.com/office/officeart/2005/8/layout/cycle2"/>
    <dgm:cxn modelId="{BB9AAEDA-D977-4366-A1D1-C6FFF75C4FC9}" srcId="{9AF2FB92-3C40-43DD-B65B-8C4712F43EAF}" destId="{D14557A3-284E-4348-B770-B2438773E965}" srcOrd="0" destOrd="0" parTransId="{E582968D-4834-4BBF-98FE-90870D3EC3AD}" sibTransId="{A338CE8E-C513-4226-B05B-CF232E9A97E4}"/>
    <dgm:cxn modelId="{0349D551-DE78-444B-8025-200E6B27B813}" type="presOf" srcId="{D14557A3-284E-4348-B770-B2438773E965}" destId="{2B530BE9-97BA-4910-8100-36DE54BD7914}" srcOrd="0" destOrd="0" presId="urn:microsoft.com/office/officeart/2005/8/layout/cycle2"/>
    <dgm:cxn modelId="{64E7B05B-6485-4656-B703-ED6CAE2D5689}" type="presParOf" srcId="{B4B9B1A3-08DE-4B83-A498-E776BF3D451F}" destId="{2B530BE9-97BA-4910-8100-36DE54BD791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530BE9-97BA-4910-8100-36DE54BD7914}">
      <dsp:nvSpPr>
        <dsp:cNvPr id="0" name=""/>
        <dsp:cNvSpPr/>
      </dsp:nvSpPr>
      <dsp:spPr>
        <a:xfrm>
          <a:off x="82404" y="63"/>
          <a:ext cx="5472619" cy="5464968"/>
        </a:xfrm>
        <a:prstGeom prst="verticalScroll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t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 сложности приготовления торты делят на торты массового производства, литерные, фигурные и </a:t>
          </a:r>
          <a:r>
            <a:rPr lang="ru-RU" sz="4100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фирменные.</a:t>
          </a:r>
          <a:endParaRPr lang="ru-RU" sz="4100" kern="1200" dirty="0"/>
        </a:p>
      </dsp:txBody>
      <dsp:txXfrm>
        <a:off x="82404" y="63"/>
        <a:ext cx="5472619" cy="5464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27C1EB-18C7-44ED-8556-69EA9F3C68AE}" type="datetimeFigureOut">
              <a:rPr lang="ru-RU" smtClean="0"/>
              <a:pPr/>
              <a:t>18.05.2013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878955-0F34-4475-9A3C-A027103FC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704856" cy="3888432"/>
          </a:xfrm>
          <a:solidFill>
            <a:schemeClr val="bg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>
              <a:rot lat="2686943" lon="20276800" rev="1136"/>
            </a:camera>
            <a:lightRig rig="twoPt" dir="t">
              <a:rot lat="0" lon="0" rev="5400000"/>
            </a:lightRig>
          </a:scene3d>
          <a:sp3d prstMaterial="clear">
            <a:bevelT/>
            <a:bevelB prst="angle"/>
          </a:sp3d>
        </p:spPr>
        <p:txBody>
          <a:bodyPr vert="horz" anchor="ctr" anchorCtr="0">
            <a:normAutofit/>
          </a:bodyPr>
          <a:lstStyle/>
          <a:p>
            <a:r>
              <a:rPr lang="ru-RU" sz="66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Приготовление </a:t>
            </a:r>
            <a:r>
              <a:rPr lang="ru-RU" sz="66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тортов</a:t>
            </a:r>
            <a:r>
              <a:rPr lang="ru-RU" sz="66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600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5301208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Выполнила: Студентка </a:t>
            </a:r>
          </a:p>
          <a:p>
            <a:r>
              <a:rPr lang="ru-RU" sz="2000" i="1" dirty="0" smtClean="0"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К-31 «Т»</a:t>
            </a:r>
          </a:p>
          <a:p>
            <a:r>
              <a:rPr lang="ru-RU" sz="2000" i="1" dirty="0" smtClean="0"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Сарсенова В.К.</a:t>
            </a:r>
            <a:endParaRPr lang="ru-RU" sz="2000" i="1" dirty="0">
              <a:effectLst>
                <a:reflection blurRad="6350" stA="55000" endA="50" endPos="85000" dist="6000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5aec6f8b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3065068"/>
            <a:ext cx="2915816" cy="3792932"/>
          </a:xfrm>
          <a:prstGeom prst="rect">
            <a:avLst/>
          </a:prstGeom>
        </p:spPr>
      </p:pic>
      <p:pic>
        <p:nvPicPr>
          <p:cNvPr id="6" name="Рисунок 5" descr="1203411009_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71800" cy="207885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Готовят такие торты из двух или нескольких видов теста. При этом сливочный крем можно заменить кремом «Шарлотт» или «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Гляссе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 Крошковые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также взаимозаменяемые.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bedb9721ec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3539935" cy="3312368"/>
          </a:xfrm>
          <a:prstGeom prst="rect">
            <a:avLst/>
          </a:prstGeom>
        </p:spPr>
      </p:pic>
      <p:pic>
        <p:nvPicPr>
          <p:cNvPr id="5" name="Рисунок 4" descr="181599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132856"/>
            <a:ext cx="2810064" cy="361423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качеству:</a:t>
            </a:r>
          </a:p>
          <a:p>
            <a:pPr algn="ctr">
              <a:buNone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Торты должны соответствовать требованиям ОСТ 18-102-72,иметь четкий рисунок с узором законченного характера и красивым сочетанием цветовой гаммы на поверхности, обсыпка боковых сторон равномерная с сохранением четких граней торта.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Бисквитные торты- самые распространенные они очень удобные в приготовлении, так как имеют пышную и мягкую структуру. В сочетании с отделочными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бисквитные торты обладают хорошими вкусовыми качествами. Ассортимент бисквитных тортов весьма разнообразен. Бисквит для тортов готовят основным способом ( с подогревом) и холодным способом (Буше). Выпекают в капсулах и тортовых формах. После выпечки выдерживают 6-8 часов для укрепления структуры, так как в дальнейшем пласты промачивают сиропом. Их разрезают по горизонтали на две части и при склеивании верхний пласт кладут корочкой вниз. Для украшения используют консервированные и свежие фрукты, цукаты.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60648"/>
            <a:ext cx="7467600" cy="60692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Торт: 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К Чаю»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Бисквит – 3750гр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Крем сливочный с какао – 4000гр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Сироп для промочки – 2000мл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Фрукты –175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Крошка бисквитная жаренная –75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Выход 10шт – по 1 кг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Бисквит после выдержки разрезают на три пласта, каждый промачивают сиропом и склеивают между собой  шоколадным кремом. Поверхность и боковые стороны смазывают этим же кремом. Боковые стороны осыпают жареной бисквитной крошкой. Украшают торт кремом и фруктами. Торт готовят только  с кремом сливочным с какао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f7fb3eab0b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124744"/>
            <a:ext cx="2348286" cy="1728192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Песочные торты.</a:t>
            </a:r>
          </a:p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Торт: « Листопад»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Песочная лепешка с какао и орехами – 5700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Крем сливочный шоколадный –1500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Крем сливочный –400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Варенье –1400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Помада шоколадная –900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Крошка песочная –100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Выход 10шт –по 1 кг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Рецептура для приготовления 1 кг песочной лепешки:Мука-486; Масло сливочное-269; сахар-песок-180; меланж-63; какао-порошок-54; орехи жареные-90; сода пищевая-0,45; аммоний углекислый-0,45; соль-1,8; эссенция-1,8: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Песочное тесто готовят, как обычно, только вместе с мукой добавляют какао- порошок и измельченные жареные орехи. Тесто раскатывают в пласт лепешки круглой формы. После выпечки и охлаждения на нижнюю лепешку намазывают, её шоколадным кремом и накрывают третьей лепешкой. Поверхность и боковые стороны торта обмазывают вареньем. Поверхность торта глазируют шоколадной помадой, боковые стороны обсыпают песочной крошкой . На поверхность торта намечают 12 секторов и каждый украшают кремом в виде листочков зеленого цвета и рисунками из белого и шоколадного крема.</a:t>
            </a: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7498jpg_1631016_41172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836712"/>
            <a:ext cx="2281436" cy="228143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Миндальные торты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Торт: «Крещатик»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Миндальный п/ф-4480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Крем «Шарлотт» шоколадный-2350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Крем «Шарлотт»-3060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Крошка от миндального п/ф-110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Выход 10шт-по 1кг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Миндальные заготовки формуют так же, как для торта «Полет, но только подготовленные орехи предварительно перемешивают с мукой. Два пласта склеивают белым кремом, поверхность и боковые стороны смазывают шоколадным кремом. Торт украшают рисунками из цветного крема, фруктами и цукатами. Боковые стороны украшают шоколадным кремом.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20111116140037-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508104" y="1052736"/>
            <a:ext cx="2401079" cy="1802656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  <a:blipFill>
            <a:blip r:embed="rId2" cstate="print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Воздушные торты</a:t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Торт: «Ярослава»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Воздушный п/ф-3100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Крем «Шарлотт»-5620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Крем «Шарлотт шоколадный»-130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Цукаты цитрусовые-1000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Крошка воздушного п/ф-560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Выход 10шт-по 1кг</a:t>
            </a:r>
          </a:p>
          <a:p>
            <a:pPr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Воздушные п/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выпекают и выдерживают так, же как для торта «Полет». Три воздушные заготовки соединяют кремом  «Шарлотт», смешанным с частью цукатов. Боковые стороны обсыпают крошкой воздушного п/ф.Поверхность украшают кремом «Шарлотт» белым и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шоколадным,цукатами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  <a:blipFill>
            <a:blip r:embed="rId2" cstate="print"/>
            <a:stretch>
              <a:fillRect/>
            </a:stretch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ЗАКЛЮЧЕНИЕ:</a:t>
            </a:r>
          </a:p>
          <a:p>
            <a:pPr algn="ctr">
              <a:buNone/>
            </a:pP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Хранение и транспортирование тортов.</a:t>
            </a:r>
          </a:p>
          <a:p>
            <a:pPr>
              <a:buNone/>
            </a:pP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Хранение и транспортирование тортов осуществляется в соответствии с требованиями отраслевого стандарта ОСТ 10-060-95 «Торты и пирожные».</a:t>
            </a:r>
          </a:p>
          <a:p>
            <a:pPr>
              <a:buNone/>
            </a:pP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Торты укладывают в художественно оформленные картонные коробки или коробки из полимерных материалов, разрешенных к применению органами государственного санитарно-эпидемиологического надзора. Дно коробок застилают салфеткой из пергамента, подпергамента, пергамина, целлофана.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7920880" cy="6213304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Торты с различными кремами и фруктовой начинкой хранят при </a:t>
            </a:r>
            <a:r>
              <a:rPr lang="en-US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t(4±2)°C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гарантированный срок хранения при этом устанавливаю, начиная со времени изготовления (ч, не более):без отделки, с белковым кремом или фруктовой отделкой-72ч; с кремами, основой которых является сливочное масло-36ч; с кремами из взбитых сливок-6ч; с заварным кремом-6ч.</a:t>
            </a:r>
          </a:p>
          <a:p>
            <a:pPr>
              <a:buNone/>
            </a:pP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 коробках с тортами должна быть следующая маркировка: наименование предприятия-изготовителя; его адрес; наименование продукта; даты и часы изготовления; условия хранения; сроки хранения; информационные сведения и пищевой и энергетической ценности в 100гр продукта; обозначение стандарта ОСТ 10-060-95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404664"/>
          <a:ext cx="8229600" cy="5472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1671253000d6c7049e136ab057a5e6d6cd2335186815833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1124744"/>
            <a:ext cx="3096344" cy="5237600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73616" cy="46085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cap="none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Торты массового производства вырабатывают по утвержденным рецептурам. Масса их от 150гр до 1,5кг, чаще всего от 0,5 И 1 кг. Торты могут иметь форму: квадратную, прямоугольную, круглую, овальную.</a:t>
            </a:r>
            <a:endParaRPr lang="ru-RU" sz="4000" b="1" i="1" cap="none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Program Files (x86)\Microsoft Office\MEDIA\CAGCAT10\j0295241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4653136"/>
            <a:ext cx="1756395" cy="1576189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Литерные торты- это бисквитно-кремовые торты массой 2-3кг с более сложной отделкой поверхности, чем торты массового производства. Боковые стороны отделаны бисквитной крошкой.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2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Фигурные торты готовят массой не менее 1,5кг со сложной художественной отделкой поверхности в виде контурно-рельефного или объемного рисунка, с украшениями в виде выпеченных или отливных барельефов или целых фигур из шоколада, или других полуфабрикатов. Боковые поверхности отделаны выпеченными или другими отделочными полуфабрикатами, кремом</a:t>
            </a:r>
            <a:endParaRPr lang="ru-RU" sz="3200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Фирменные торты изготавливают на конкретных предприятия. Технологию приготовления разрабатывают кондитеры данного предприятия. Размеры тортов  ( в мм): квадратных массой 0,5кг- 120</a:t>
            </a:r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x120 </a:t>
            </a:r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или 130</a:t>
            </a:r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130; 1кг- 200</a:t>
            </a:r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x200</a:t>
            </a:r>
            <a:r>
              <a:rPr lang="ru-RU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; диаметр круглых массой 0,5-160, 1кг-200мм. Высота тортов колеблется от 40 до 100 мм.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Приготовление  тортов состоит из следующих операций: 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1)приготовление выпеченных п/ф из теста. 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2)Приготовление отделочных п/ф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3)Разрезание и склеивание пластов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4)Смазывания поверхности и боковых сторон 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5)Отделки боковых сторон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6)Отделки поверхности торта</a:t>
            </a:r>
          </a:p>
          <a:p>
            <a:pPr>
              <a:buNone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Готовые торты укладывают в картонные коробки, выстланные пергаментом.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643192" cy="62853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органолептическим показателям торты, так же как и пирожные, должны соответствовать требованиям, указанным в ОСТ 10-060-95. Физико- химические показатели тортов определяют только в полуфабрикатах, они должны соответствовать вышеуказанному </a:t>
            </a:r>
            <a:r>
              <a:rPr lang="ru-RU" sz="4000" b="1" i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ОСТу</a:t>
            </a:r>
            <a:r>
              <a:rPr lang="ru-RU" sz="40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Отклонения массы нетто тортов допускаются (в %,не более)при массе свыше 250 до 500гр включительно -2,5; при массе свыше 500-1000гр включительно-1,5;при массе свыше 1000гр-1.</a:t>
            </a:r>
          </a:p>
          <a:p>
            <a:pPr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Торты должны быть изготовлены и реализованы с соблюдением санитарных правил. В зависимости от выпеченного из теста п/ф торты делят на следующие группы: бисквитные, песочные, слоеные, ореховые, воздушные, заварные, крошковые и комбинированные из различных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/ф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177</TotalTime>
  <Words>939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Приготовление тортов </vt:lpstr>
      <vt:lpstr>Слайд 2</vt:lpstr>
      <vt:lpstr>Торты массового производства вырабатывают по утвержденным рецептурам. Масса их от 150гр до 1,5кг, чаще всего от 0,5 И 1 кг. Торты могут иметь форму: квадратную, прямоугольную, круглую, овальную.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тортов</dc:title>
  <dc:creator>admin</dc:creator>
  <cp:lastModifiedBy>admin</cp:lastModifiedBy>
  <cp:revision>19</cp:revision>
  <dcterms:created xsi:type="dcterms:W3CDTF">2013-05-14T13:05:24Z</dcterms:created>
  <dcterms:modified xsi:type="dcterms:W3CDTF">2013-05-18T10:08:37Z</dcterms:modified>
</cp:coreProperties>
</file>