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00" r:id="rId1"/>
  </p:sldMasterIdLst>
  <p:sldIdLst>
    <p:sldId id="258" r:id="rId2"/>
    <p:sldId id="256" r:id="rId3"/>
    <p:sldId id="257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14" autoAdjust="0"/>
    <p:restoredTop sz="86341" autoAdjust="0"/>
  </p:normalViewPr>
  <p:slideViewPr>
    <p:cSldViewPr>
      <p:cViewPr varScale="1">
        <p:scale>
          <a:sx n="63" d="100"/>
          <a:sy n="63" d="100"/>
        </p:scale>
        <p:origin x="-1614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8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9/26/2013</a:t>
            </a:fld>
            <a:endParaRPr lang="en-US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9/26/2013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9/26/2013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9/26/2013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9/26/2013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9/26/2013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9/26/2013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9/26/2013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9/26/2013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9/26/2013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9/26/2013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9/26/2013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1" r:id="rId1"/>
    <p:sldLayoutId id="2147483902" r:id="rId2"/>
    <p:sldLayoutId id="2147483903" r:id="rId3"/>
    <p:sldLayoutId id="2147483904" r:id="rId4"/>
    <p:sldLayoutId id="2147483905" r:id="rId5"/>
    <p:sldLayoutId id="2147483906" r:id="rId6"/>
    <p:sldLayoutId id="2147483907" r:id="rId7"/>
    <p:sldLayoutId id="2147483908" r:id="rId8"/>
    <p:sldLayoutId id="2147483909" r:id="rId9"/>
    <p:sldLayoutId id="2147483910" r:id="rId10"/>
    <p:sldLayoutId id="214748391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" Target="slide3.xml"/><Relationship Id="rId7" Type="http://schemas.openxmlformats.org/officeDocument/2006/relationships/slide" Target="slide7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slide" Target="slide6.xml"/><Relationship Id="rId5" Type="http://schemas.openxmlformats.org/officeDocument/2006/relationships/slide" Target="slide5.xml"/><Relationship Id="rId4" Type="http://schemas.openxmlformats.org/officeDocument/2006/relationships/slide" Target="slide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Relationship Id="rId5" Type="http://schemas.openxmlformats.org/officeDocument/2006/relationships/slide" Target="slide2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slide" Target="slide2.xml"/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hyperlink" Target="http://ru.wikipedia.org/wiki/%D0%91%D0%B0%D0%B1%D0%B0-%D0%AF%D0%B3%D0%B0" TargetMode="External"/><Relationship Id="rId4" Type="http://schemas.openxmlformats.org/officeDocument/2006/relationships/hyperlink" Target="http://ru.wikipedia.org/wiki/%D0%A0%D1%83%D1%81%D1%81%D0%BA%D0%B8%D0%B5_%D1%81%D0%BA%D0%B0%D0%B7%D0%BA%D0%B8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 idx="4294967295"/>
          </p:nvPr>
        </p:nvSpPr>
        <p:spPr>
          <a:xfrm>
            <a:off x="1736725" y="360363"/>
            <a:ext cx="7407275" cy="1471612"/>
          </a:xfrm>
        </p:spPr>
        <p:txBody>
          <a:bodyPr/>
          <a:lstStyle/>
          <a:p>
            <a:r>
              <a:rPr lang="ru-RU" dirty="0" smtClean="0"/>
              <a:t>Средства передвижения в русских народных сказках.</a:t>
            </a:r>
            <a:endParaRPr lang="ru-RU" dirty="0"/>
          </a:p>
        </p:txBody>
      </p:sp>
      <p:pic>
        <p:nvPicPr>
          <p:cNvPr id="16" name="Рисунок 15" descr="870049782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43000" y="2057400"/>
            <a:ext cx="4572000" cy="451866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791200" y="4343400"/>
            <a:ext cx="3124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 smtClean="0"/>
              <a:t>Утегенова</a:t>
            </a:r>
            <a:r>
              <a:rPr lang="ru-RU" dirty="0" smtClean="0"/>
              <a:t>  Виктория</a:t>
            </a:r>
          </a:p>
          <a:p>
            <a:r>
              <a:rPr lang="ru-RU" dirty="0" smtClean="0"/>
              <a:t>у</a:t>
            </a:r>
            <a:r>
              <a:rPr lang="ru-RU" dirty="0" smtClean="0"/>
              <a:t>ченица  7  б  класса</a:t>
            </a:r>
          </a:p>
          <a:p>
            <a:r>
              <a:rPr lang="ru-RU" dirty="0" smtClean="0"/>
              <a:t>МБОУ СОШ №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4 г.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Пыть-Ях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Овальная выноска 17"/>
          <p:cNvSpPr/>
          <p:nvPr/>
        </p:nvSpPr>
        <p:spPr>
          <a:xfrm>
            <a:off x="3276600" y="457200"/>
            <a:ext cx="5334000" cy="1905000"/>
          </a:xfrm>
          <a:prstGeom prst="wedgeEllipseCallout">
            <a:avLst>
              <a:gd name="adj1" fmla="val -52252"/>
              <a:gd name="adj2" fmla="val 90167"/>
            </a:avLst>
          </a:prstGeom>
          <a:effectLst>
            <a:outerShdw dist="50800" sx="65000" sy="65000" algn="ctr" rotWithShape="0">
              <a:srgbClr val="000000"/>
            </a:outerShdw>
          </a:effectLst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Привет! Сегодня я расскажу тебе о средствах передвижения в русских народных сказках. Кликни на </a:t>
            </a:r>
            <a:r>
              <a:rPr lang="ru-RU" dirty="0" smtClean="0"/>
              <a:t>то,  </a:t>
            </a:r>
            <a:r>
              <a:rPr lang="ru-RU" dirty="0" smtClean="0"/>
              <a:t>о чем ты хочешь узнать.</a:t>
            </a:r>
            <a:endParaRPr lang="ru-RU" dirty="0"/>
          </a:p>
        </p:txBody>
      </p:sp>
      <p:sp>
        <p:nvSpPr>
          <p:cNvPr id="16" name="Заголовок 15"/>
          <p:cNvSpPr>
            <a:spLocks noGrp="1"/>
          </p:cNvSpPr>
          <p:nvPr>
            <p:ph type="title"/>
          </p:nvPr>
        </p:nvSpPr>
        <p:spPr>
          <a:xfrm>
            <a:off x="5257800" y="3048000"/>
            <a:ext cx="3429000" cy="3581400"/>
          </a:xfrm>
        </p:spPr>
        <p:txBody>
          <a:bodyPr anchor="t" anchorCtr="0">
            <a:normAutofit fontScale="90000"/>
          </a:bodyPr>
          <a:lstStyle/>
          <a:p>
            <a:r>
              <a:rPr lang="ru-RU" sz="2600" dirty="0" smtClean="0">
                <a:ln w="3175">
                  <a:solidFill>
                    <a:schemeClr val="tx1"/>
                  </a:solidFill>
                </a:ln>
                <a:hlinkClick r:id="rId3" action="ppaction://hlinksldjump"/>
              </a:rPr>
              <a:t>Сапоги – скороходы</a:t>
            </a:r>
            <a:r>
              <a:rPr lang="ru-RU" sz="2600" dirty="0" smtClean="0">
                <a:ln w="3175">
                  <a:solidFill>
                    <a:schemeClr val="tx1"/>
                  </a:solidFill>
                </a:ln>
              </a:rPr>
              <a:t>.</a:t>
            </a:r>
            <a:br>
              <a:rPr lang="ru-RU" sz="2600" dirty="0" smtClean="0">
                <a:ln w="3175">
                  <a:solidFill>
                    <a:schemeClr val="tx1"/>
                  </a:solidFill>
                </a:ln>
              </a:rPr>
            </a:br>
            <a:r>
              <a:rPr lang="ru-RU" sz="2600" dirty="0" smtClean="0">
                <a:ln w="3175">
                  <a:solidFill>
                    <a:schemeClr val="tx1"/>
                  </a:solidFill>
                </a:ln>
              </a:rPr>
              <a:t/>
            </a:r>
            <a:br>
              <a:rPr lang="ru-RU" sz="2600" dirty="0" smtClean="0">
                <a:ln w="3175">
                  <a:solidFill>
                    <a:schemeClr val="tx1"/>
                  </a:solidFill>
                </a:ln>
              </a:rPr>
            </a:br>
            <a:r>
              <a:rPr lang="ru-RU" sz="2600" dirty="0" smtClean="0">
                <a:ln w="3175">
                  <a:solidFill>
                    <a:schemeClr val="tx1"/>
                  </a:solidFill>
                </a:ln>
                <a:hlinkClick r:id="rId4" action="ppaction://hlinksldjump"/>
              </a:rPr>
              <a:t>Конёк – горбунок</a:t>
            </a:r>
            <a:r>
              <a:rPr lang="ru-RU" sz="2600" dirty="0" smtClean="0">
                <a:ln w="3175">
                  <a:solidFill>
                    <a:schemeClr val="tx1"/>
                  </a:solidFill>
                </a:ln>
              </a:rPr>
              <a:t>.</a:t>
            </a:r>
            <a:br>
              <a:rPr lang="ru-RU" sz="2600" dirty="0" smtClean="0">
                <a:ln w="3175">
                  <a:solidFill>
                    <a:schemeClr val="tx1"/>
                  </a:solidFill>
                </a:ln>
              </a:rPr>
            </a:br>
            <a:r>
              <a:rPr lang="ru-RU" sz="2600" dirty="0" smtClean="0">
                <a:ln w="3175">
                  <a:solidFill>
                    <a:schemeClr val="tx1"/>
                  </a:solidFill>
                </a:ln>
                <a:hlinkClick r:id="rId5" action="ppaction://hlinksldjump"/>
              </a:rPr>
              <a:t/>
            </a:r>
            <a:br>
              <a:rPr lang="ru-RU" sz="2600" dirty="0" smtClean="0">
                <a:ln w="3175">
                  <a:solidFill>
                    <a:schemeClr val="tx1"/>
                  </a:solidFill>
                </a:ln>
                <a:hlinkClick r:id="rId5" action="ppaction://hlinksldjump"/>
              </a:rPr>
            </a:br>
            <a:r>
              <a:rPr lang="ru-RU" sz="2600" dirty="0" smtClean="0">
                <a:ln w="3175">
                  <a:solidFill>
                    <a:schemeClr val="tx1"/>
                  </a:solidFill>
                </a:ln>
                <a:hlinkClick r:id="rId5" action="ppaction://hlinksldjump"/>
              </a:rPr>
              <a:t>Избушка на курьих ножках.</a:t>
            </a:r>
            <a:br>
              <a:rPr lang="ru-RU" sz="2600" dirty="0" smtClean="0">
                <a:ln w="3175">
                  <a:solidFill>
                    <a:schemeClr val="tx1"/>
                  </a:solidFill>
                </a:ln>
                <a:hlinkClick r:id="rId5" action="ppaction://hlinksldjump"/>
              </a:rPr>
            </a:br>
            <a:r>
              <a:rPr lang="ru-RU" sz="2600" dirty="0" smtClean="0">
                <a:ln w="3175">
                  <a:solidFill>
                    <a:schemeClr val="tx1"/>
                  </a:solidFill>
                </a:ln>
                <a:hlinkClick r:id="rId5" action="ppaction://hlinksldjump"/>
              </a:rPr>
              <a:t/>
            </a:r>
            <a:br>
              <a:rPr lang="ru-RU" sz="2600" dirty="0" smtClean="0">
                <a:ln w="3175">
                  <a:solidFill>
                    <a:schemeClr val="tx1"/>
                  </a:solidFill>
                </a:ln>
                <a:hlinkClick r:id="rId5" action="ppaction://hlinksldjump"/>
              </a:rPr>
            </a:br>
            <a:r>
              <a:rPr lang="ru-RU" sz="2600" dirty="0" smtClean="0">
                <a:ln w="3175">
                  <a:solidFill>
                    <a:schemeClr val="tx1"/>
                  </a:solidFill>
                </a:ln>
                <a:hlinkClick r:id="rId6" action="ppaction://hlinksldjump"/>
              </a:rPr>
              <a:t>Печь.</a:t>
            </a:r>
            <a:r>
              <a:rPr lang="ru-RU" sz="2600" dirty="0" smtClean="0">
                <a:ln w="3175">
                  <a:solidFill>
                    <a:schemeClr val="tx1"/>
                  </a:solidFill>
                </a:ln>
              </a:rPr>
              <a:t/>
            </a:r>
            <a:br>
              <a:rPr lang="ru-RU" sz="2600" dirty="0" smtClean="0">
                <a:ln w="3175">
                  <a:solidFill>
                    <a:schemeClr val="tx1"/>
                  </a:solidFill>
                </a:ln>
              </a:rPr>
            </a:br>
            <a:r>
              <a:rPr lang="ru-RU" sz="2600" dirty="0" smtClean="0">
                <a:ln w="3175">
                  <a:solidFill>
                    <a:schemeClr val="tx1"/>
                  </a:solidFill>
                </a:ln>
              </a:rPr>
              <a:t/>
            </a:r>
            <a:br>
              <a:rPr lang="ru-RU" sz="2600" dirty="0" smtClean="0">
                <a:ln w="3175">
                  <a:solidFill>
                    <a:schemeClr val="tx1"/>
                  </a:solidFill>
                </a:ln>
              </a:rPr>
            </a:br>
            <a:r>
              <a:rPr lang="ru-RU" sz="2600" dirty="0" smtClean="0">
                <a:ln w="3175">
                  <a:solidFill>
                    <a:schemeClr val="tx1"/>
                  </a:solidFill>
                </a:ln>
                <a:hlinkClick r:id="rId7" action="ppaction://hlinksldjump"/>
              </a:rPr>
              <a:t>Метла.</a:t>
            </a:r>
            <a:r>
              <a:rPr lang="ru-RU" sz="3300" dirty="0" smtClean="0">
                <a:ln w="3175">
                  <a:solidFill>
                    <a:schemeClr val="tx1"/>
                  </a:solidFill>
                </a:ln>
                <a:hlinkClick r:id="rId5" action="ppaction://hlinksldjump"/>
              </a:rPr>
              <a:t/>
            </a:r>
            <a:br>
              <a:rPr lang="ru-RU" sz="3300" dirty="0" smtClean="0">
                <a:ln w="3175">
                  <a:solidFill>
                    <a:schemeClr val="tx1"/>
                  </a:solidFill>
                </a:ln>
                <a:hlinkClick r:id="rId5" action="ppaction://hlinksldjump"/>
              </a:rPr>
            </a:br>
            <a:r>
              <a:rPr lang="ru-RU" sz="3300" dirty="0" smtClean="0">
                <a:ln w="3175">
                  <a:solidFill>
                    <a:schemeClr val="tx1"/>
                  </a:solidFill>
                </a:ln>
              </a:rPr>
              <a:t/>
            </a:r>
            <a:br>
              <a:rPr lang="ru-RU" sz="3300" dirty="0" smtClean="0">
                <a:ln w="3175">
                  <a:solidFill>
                    <a:schemeClr val="tx1"/>
                  </a:solidFill>
                </a:ln>
              </a:rPr>
            </a:br>
            <a:r>
              <a:rPr lang="ru-RU" dirty="0" smtClean="0">
                <a:ln w="3175">
                  <a:solidFill>
                    <a:schemeClr val="tx1"/>
                  </a:solidFill>
                </a:ln>
              </a:rPr>
              <a:t/>
            </a:r>
            <a:br>
              <a:rPr lang="ru-RU" dirty="0" smtClean="0">
                <a:ln w="3175">
                  <a:solidFill>
                    <a:schemeClr val="tx1"/>
                  </a:solidFill>
                </a:ln>
              </a:rPr>
            </a:br>
            <a:endParaRPr lang="ru-RU" dirty="0">
              <a:ln w="3175">
                <a:solidFill>
                  <a:schemeClr val="tx1"/>
                </a:solidFill>
              </a:ln>
            </a:endParaRPr>
          </a:p>
        </p:txBody>
      </p:sp>
      <p:pic>
        <p:nvPicPr>
          <p:cNvPr id="21" name="Содержимое 20" descr="Без имени.png">
            <a:hlinkClick r:id="" action="ppaction://hlinkshowjump?jump=lastslide"/>
          </p:cNvPr>
          <p:cNvPicPr>
            <a:picLocks noGrp="1" noChangeAspect="1"/>
          </p:cNvPicPr>
          <p:nvPr>
            <p:ph idx="1"/>
          </p:nvPr>
        </p:nvPicPr>
        <p:blipFill>
          <a:blip r:embed="rId8" cstate="print"/>
          <a:stretch>
            <a:fillRect/>
          </a:stretch>
        </p:blipFill>
        <p:spPr>
          <a:xfrm>
            <a:off x="914400" y="2819400"/>
            <a:ext cx="4266240" cy="381000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5 -0.01874 C -0.16458 -0.03747 -0.17899 -0.05552 -0.24618 -0.05343 C -0.31319 -0.05135 -0.4592 -0.01619 -0.5526 -0.00532 C -0.64601 0.00578 -0.72135 0.01804 -0.80538 0.01203 C -0.88958 0.00602 -1.01597 -0.04071 -1.05799 -0.04141 C -1.1 -0.04233 -1.05799 0.00324 -1.05799 0.00671 C -1.05799 0.01041 -1.05799 -0.01596 -1.05799 -0.02082 " pathEditMode="relative" rAng="0" ptsTypes="aaaaaaA">
                                      <p:cBhvr>
                                        <p:cTn id="6" dur="5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7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-0.2125 -0.13324 C -0.24444 -0.13209 -0.27604 -0.1307 -0.31875 -0.11867 C -0.36146 -0.10664 -0.42361 -0.0687 -0.46927 -0.06084 C -0.5151 -0.05274 -0.55278 -0.07264 -0.59219 -0.07055 C -0.63194 -0.0687 -0.66163 -0.0458 -0.70764 -0.04858 C -0.75365 -0.05136 -0.84201 -0.08929 -0.8691 -0.08675 C -0.89583 -0.08397 -0.8691 -0.04488 -0.8691 -0.03239 C -0.8691 -0.02013 -0.8691 -0.01157 -0.8691 -0.01111 C -0.8691 -0.01157 -0.8691 -0.02892 -0.8691 -0.03239 " pathEditMode="relative" rAng="0" ptsTypes="aaaaaaaaA">
                                      <p:cBhvr>
                                        <p:cTn id="10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2" y="6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7" presetClass="entr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8" grpId="1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09800" y="0"/>
            <a:ext cx="7498080" cy="1143000"/>
          </a:xfrm>
        </p:spPr>
        <p:txBody>
          <a:bodyPr/>
          <a:lstStyle/>
          <a:p>
            <a:r>
              <a:rPr lang="ru-RU" dirty="0" smtClean="0"/>
              <a:t>Сапоги – скороходы.</a:t>
            </a:r>
            <a:endParaRPr lang="ru-RU" dirty="0"/>
          </a:p>
        </p:txBody>
      </p:sp>
      <p:pic>
        <p:nvPicPr>
          <p:cNvPr id="5" name="Picture 9" descr="C:\Users\User\AppData\Local\Microsoft\Windows\Temporary Internet Files\Content.IE5\I3ONR7G3\MP900400652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98482" y="4800600"/>
            <a:ext cx="1645518" cy="2057400"/>
          </a:xfrm>
          <a:prstGeom prst="rect">
            <a:avLst/>
          </a:prstGeom>
          <a:noFill/>
        </p:spPr>
      </p:pic>
      <p:pic>
        <p:nvPicPr>
          <p:cNvPr id="2055" name="Picture 7" descr="C:\Users\User\AppData\Local\Microsoft\Windows\Temporary Internet Files\Content.IE5\ZZ3W02ZW\MC900235191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030114"/>
            <a:ext cx="1527962" cy="1827886"/>
          </a:xfrm>
          <a:prstGeom prst="rect">
            <a:avLst/>
          </a:prstGeom>
          <a:noFill/>
        </p:spPr>
      </p:pic>
      <p:pic>
        <p:nvPicPr>
          <p:cNvPr id="12" name="Рисунок 11" descr="800px-Bottes_7_lieues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895600" y="4876800"/>
            <a:ext cx="3065687" cy="1981200"/>
          </a:xfrm>
          <a:prstGeom prst="rect">
            <a:avLst/>
          </a:prstGeom>
        </p:spPr>
      </p:pic>
      <p:sp>
        <p:nvSpPr>
          <p:cNvPr id="16" name="Содержимое 15"/>
          <p:cNvSpPr>
            <a:spLocks noGrp="1"/>
          </p:cNvSpPr>
          <p:nvPr>
            <p:ph sz="half" idx="1"/>
          </p:nvPr>
        </p:nvSpPr>
        <p:spPr>
          <a:xfrm>
            <a:off x="1524000" y="1219200"/>
            <a:ext cx="6477000" cy="3505200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Сапоги-скороходы, они же семимильные сапоги — волшебная обувь, которая фигурирует в европейских, в том числе славянских, сказках.</a:t>
            </a:r>
          </a:p>
          <a:p>
            <a:r>
              <a:rPr lang="ru-RU" dirty="0" smtClean="0"/>
              <a:t>Надевший сапоги получает способность передвигаться с большой скоростью: каждый сделанный шаг переносит владельца сапог на значительное расстояние (отсюда «семимильные», то есть как вариант, каждый шаг равняется семи милям).</a:t>
            </a:r>
          </a:p>
          <a:p>
            <a:r>
              <a:rPr lang="ru-RU" dirty="0" smtClean="0"/>
              <a:t>В русских сказках сапоги-скороходы хранятся, как правило, в запертом волшебном ларце.</a:t>
            </a:r>
          </a:p>
          <a:p>
            <a:endParaRPr lang="ru-RU" dirty="0"/>
          </a:p>
        </p:txBody>
      </p:sp>
      <p:sp>
        <p:nvSpPr>
          <p:cNvPr id="17" name="Выгнутая вправо стрелка 16">
            <a:hlinkClick r:id="rId5" action="ppaction://hlinksldjump"/>
          </p:cNvPr>
          <p:cNvSpPr/>
          <p:nvPr/>
        </p:nvSpPr>
        <p:spPr>
          <a:xfrm>
            <a:off x="457200" y="228600"/>
            <a:ext cx="762000" cy="685800"/>
          </a:xfrm>
          <a:prstGeom prst="curvedLeft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Конёк – горбунок. </a:t>
            </a:r>
            <a:endParaRPr lang="ru-RU" dirty="0"/>
          </a:p>
        </p:txBody>
      </p:sp>
      <p:pic>
        <p:nvPicPr>
          <p:cNvPr id="15" name="Рисунок 14" descr="vseriale.tv_15bez-imeni-5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4901184"/>
            <a:ext cx="2743200" cy="1956816"/>
          </a:xfrm>
          <a:prstGeom prst="rect">
            <a:avLst/>
          </a:prstGeom>
        </p:spPr>
      </p:pic>
      <p:pic>
        <p:nvPicPr>
          <p:cNvPr id="17" name="Рисунок 16" descr="bb_1194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82123" y="4724400"/>
            <a:ext cx="2961877" cy="2133600"/>
          </a:xfrm>
          <a:prstGeom prst="rect">
            <a:avLst/>
          </a:prstGeom>
        </p:spPr>
      </p:pic>
      <p:sp>
        <p:nvSpPr>
          <p:cNvPr id="18" name="Содержимое 1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Конёк – горбунок -  белая кобылица с длинной золотой гривой. Кобылица умеет исполнять желания  и всегда помогала Ивану в его «подвигах».</a:t>
            </a:r>
            <a:endParaRPr lang="ru-RU" dirty="0"/>
          </a:p>
        </p:txBody>
      </p:sp>
      <p:sp>
        <p:nvSpPr>
          <p:cNvPr id="19" name="Выгнутая вправо стрелка 18">
            <a:hlinkClick r:id="rId4" action="ppaction://hlinksldjump"/>
          </p:cNvPr>
          <p:cNvSpPr/>
          <p:nvPr/>
        </p:nvSpPr>
        <p:spPr>
          <a:xfrm>
            <a:off x="457200" y="228600"/>
            <a:ext cx="762000" cy="685800"/>
          </a:xfrm>
          <a:prstGeom prst="curvedLeft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Избушка на курьих ножках.</a:t>
            </a:r>
            <a:endParaRPr lang="ru-RU" dirty="0"/>
          </a:p>
        </p:txBody>
      </p:sp>
      <p:pic>
        <p:nvPicPr>
          <p:cNvPr id="4098" name="Picture 2" descr="C:\Users\User\AppData\Local\Microsoft\Windows\Temporary Internet Files\Content.IE5\0QK6QLW0\MC900426382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4536643"/>
            <a:ext cx="2438400" cy="2321357"/>
          </a:xfrm>
          <a:prstGeom prst="rect">
            <a:avLst/>
          </a:prstGeom>
          <a:noFill/>
        </p:spPr>
      </p:pic>
      <p:pic>
        <p:nvPicPr>
          <p:cNvPr id="6" name="Рисунок 5" descr="800px-Sami_Storehous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95600" y="4495800"/>
            <a:ext cx="3149600" cy="2362200"/>
          </a:xfrm>
          <a:prstGeom prst="rect">
            <a:avLst/>
          </a:prstGeom>
        </p:spPr>
      </p:pic>
      <p:sp>
        <p:nvSpPr>
          <p:cNvPr id="7" name="Содержимое 6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2000" b="1" dirty="0" err="1" smtClean="0"/>
              <a:t>Избу́шка</a:t>
            </a:r>
            <a:r>
              <a:rPr lang="ru-RU" sz="2000" b="1" dirty="0" smtClean="0"/>
              <a:t> на </a:t>
            </a:r>
            <a:r>
              <a:rPr lang="ru-RU" sz="2000" b="1" dirty="0" err="1" smtClean="0"/>
              <a:t>ку́рьих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но́жках</a:t>
            </a:r>
            <a:r>
              <a:rPr lang="ru-RU" sz="2000" dirty="0" smtClean="0"/>
              <a:t> — жилище персонажа </a:t>
            </a:r>
            <a:r>
              <a:rPr lang="ru-RU" sz="2000" dirty="0" smtClean="0">
                <a:hlinkClick r:id="rId4" tooltip="Русские сказки"/>
              </a:rPr>
              <a:t>русских сказок</a:t>
            </a:r>
            <a:r>
              <a:rPr lang="ru-RU" sz="2000" dirty="0" smtClean="0"/>
              <a:t>, </a:t>
            </a:r>
            <a:r>
              <a:rPr lang="ru-RU" sz="2000" dirty="0" smtClean="0">
                <a:hlinkClick r:id="rId5" tooltip="Баба-Яга"/>
              </a:rPr>
              <a:t>Бабы-Яги</a:t>
            </a:r>
            <a:r>
              <a:rPr lang="ru-RU" sz="2000" baseline="30000" dirty="0" smtClean="0"/>
              <a:t> </a:t>
            </a:r>
            <a:r>
              <a:rPr lang="ru-RU" sz="2000" dirty="0" smtClean="0"/>
              <a:t>«избушка о куриной ножке, об одном окошке, с крытым красным крыльцом»; «на куриных лапках, на веретенных пятках»— стояла в лесу на двух огромных куриных ногах, которые поворачивали избушку по первому требованию доброго молодца.(«Избушка, избушка, повернись ко мне передом, к лесу — задом», «Избушка, избушка! Стань к лесу задом, ко мне передом», «Повернись </a:t>
            </a:r>
            <a:r>
              <a:rPr lang="ru-RU" sz="2000" dirty="0" err="1" smtClean="0"/>
              <a:t>туды</a:t>
            </a:r>
            <a:r>
              <a:rPr lang="ru-RU" sz="2000" dirty="0" smtClean="0"/>
              <a:t> дворцом, </a:t>
            </a:r>
            <a:r>
              <a:rPr lang="ru-RU" sz="2000" dirty="0" err="1" smtClean="0"/>
              <a:t>сюды</a:t>
            </a:r>
            <a:r>
              <a:rPr lang="ru-RU" sz="2000" dirty="0" smtClean="0"/>
              <a:t> крыльцом», «Воротись, избушка, к лесу глазами, ко мне, молодцу, воротами»</a:t>
            </a:r>
            <a:endParaRPr lang="ru-RU" sz="1900" dirty="0" smtClean="0"/>
          </a:p>
        </p:txBody>
      </p:sp>
      <p:pic>
        <p:nvPicPr>
          <p:cNvPr id="8" name="Рисунок 7" descr="1313273172_izbushka-2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477000" y="4524375"/>
            <a:ext cx="2667000" cy="2333625"/>
          </a:xfrm>
          <a:prstGeom prst="rect">
            <a:avLst/>
          </a:prstGeom>
        </p:spPr>
      </p:pic>
      <p:sp>
        <p:nvSpPr>
          <p:cNvPr id="9" name="Выгнутая вправо стрелка 8">
            <a:hlinkClick r:id="rId7" action="ppaction://hlinksldjump"/>
          </p:cNvPr>
          <p:cNvSpPr/>
          <p:nvPr/>
        </p:nvSpPr>
        <p:spPr>
          <a:xfrm>
            <a:off x="457200" y="228600"/>
            <a:ext cx="762000" cy="685800"/>
          </a:xfrm>
          <a:prstGeom prst="curvedLeft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47800" y="0"/>
            <a:ext cx="7498080" cy="1143000"/>
          </a:xfrm>
        </p:spPr>
        <p:txBody>
          <a:bodyPr/>
          <a:lstStyle/>
          <a:p>
            <a:pPr algn="ctr"/>
            <a:r>
              <a:rPr lang="ru-RU" dirty="0" smtClean="0"/>
              <a:t>Печь.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71600" y="990600"/>
            <a:ext cx="7498080" cy="4800600"/>
          </a:xfrm>
        </p:spPr>
        <p:txBody>
          <a:bodyPr>
            <a:normAutofit/>
          </a:bodyPr>
          <a:lstStyle/>
          <a:p>
            <a:r>
              <a:rPr lang="ru-RU" sz="2080" dirty="0" smtClean="0"/>
              <a:t>Одно из таких средств для передвижения, при помощи которого воплощалась мечта о путешествиях, тем более не нужно было с него вставать. Такой транспорт очень выгодный, на нем тепло,  да  еще и пироги готовые всегда под рукой. Двигатель у такой печи ремонтировать не нужно, станции технического  обслуживания не требовалось. Это в настоящее время существуют станции и сервисы, на которых смогут сделать не только капитальный ремонт двигателя </a:t>
            </a:r>
            <a:r>
              <a:rPr lang="ru-RU" sz="2080" dirty="0" err="1" smtClean="0"/>
              <a:t>мазда</a:t>
            </a:r>
            <a:r>
              <a:rPr lang="ru-RU" sz="2080" dirty="0" smtClean="0"/>
              <a:t> 3, но отремонтируют даже печь, на которой Емеля ездил по миру, или ковер-самолет.</a:t>
            </a:r>
            <a:endParaRPr lang="ru-RU" sz="2080" dirty="0"/>
          </a:p>
        </p:txBody>
      </p:sp>
      <p:pic>
        <p:nvPicPr>
          <p:cNvPr id="4" name="Рисунок 3" descr="img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5029200"/>
            <a:ext cx="2438400" cy="1828800"/>
          </a:xfrm>
          <a:prstGeom prst="rect">
            <a:avLst/>
          </a:prstGeom>
        </p:spPr>
      </p:pic>
      <p:pic>
        <p:nvPicPr>
          <p:cNvPr id="1026" name="Picture 2" descr="C:\Users\User\AppData\Local\Microsoft\Windows\Temporary Internet Files\Content.IE5\ZDS0A07B\MC900426230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9000" y="4953000"/>
            <a:ext cx="2557485" cy="1905000"/>
          </a:xfrm>
          <a:prstGeom prst="rect">
            <a:avLst/>
          </a:prstGeom>
          <a:noFill/>
        </p:spPr>
      </p:pic>
      <p:pic>
        <p:nvPicPr>
          <p:cNvPr id="6" name="Рисунок 5" descr="IMG_5372_copy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391400" y="4579620"/>
            <a:ext cx="1752600" cy="2278380"/>
          </a:xfrm>
          <a:prstGeom prst="rect">
            <a:avLst/>
          </a:prstGeom>
        </p:spPr>
      </p:pic>
      <p:sp>
        <p:nvSpPr>
          <p:cNvPr id="9" name="Выгнутая вправо стрелка 8">
            <a:hlinkClick r:id="rId5" action="ppaction://hlinksldjump"/>
          </p:cNvPr>
          <p:cNvSpPr/>
          <p:nvPr/>
        </p:nvSpPr>
        <p:spPr>
          <a:xfrm>
            <a:off x="381000" y="228600"/>
            <a:ext cx="762000" cy="685800"/>
          </a:xfrm>
          <a:prstGeom prst="curvedLeft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Метла.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Метла имеет большое значение в русских народных сказках. В частности, одна из основных героинь русских сказок Баба-Яга активно пользовалась метлой (помелом), как для полёта в ступе, так и для полёта на ней верхом</a:t>
            </a:r>
            <a:endParaRPr lang="ru-RU" dirty="0"/>
          </a:p>
        </p:txBody>
      </p:sp>
      <p:pic>
        <p:nvPicPr>
          <p:cNvPr id="2050" name="Picture 2" descr="C:\Users\User\AppData\Local\Microsoft\Windows\Temporary Internet Files\Content.IE5\O0KD6K7Y\MC900434788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86600" y="5029200"/>
            <a:ext cx="2057400" cy="2057400"/>
          </a:xfrm>
          <a:prstGeom prst="rect">
            <a:avLst/>
          </a:prstGeom>
          <a:noFill/>
        </p:spPr>
      </p:pic>
      <p:pic>
        <p:nvPicPr>
          <p:cNvPr id="2051" name="Picture 3" descr="C:\Users\User\AppData\Local\Microsoft\Windows\Temporary Internet Files\Content.IE5\5Y35MMZZ\MC900379985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032558"/>
            <a:ext cx="2438400" cy="1825442"/>
          </a:xfrm>
          <a:prstGeom prst="rect">
            <a:avLst/>
          </a:prstGeom>
          <a:noFill/>
        </p:spPr>
      </p:pic>
      <p:pic>
        <p:nvPicPr>
          <p:cNvPr id="2056" name="Picture 8" descr="C:\Users\User\AppData\Local\Microsoft\Windows\Temporary Internet Files\Content.IE5\ZDS0A07B\MC900436331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86200" y="4648200"/>
            <a:ext cx="2209800" cy="2209800"/>
          </a:xfrm>
          <a:prstGeom prst="rect">
            <a:avLst/>
          </a:prstGeom>
          <a:noFill/>
        </p:spPr>
      </p:pic>
      <p:sp>
        <p:nvSpPr>
          <p:cNvPr id="11" name="Выгнутая вправо стрелка 10">
            <a:hlinkClick r:id="rId5" action="ppaction://hlinksldjump"/>
          </p:cNvPr>
          <p:cNvSpPr/>
          <p:nvPr/>
        </p:nvSpPr>
        <p:spPr>
          <a:xfrm>
            <a:off x="381000" y="228600"/>
            <a:ext cx="762000" cy="685800"/>
          </a:xfrm>
          <a:prstGeom prst="curvedLeft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211</TotalTime>
  <Words>115</Words>
  <Application>Microsoft Office PowerPoint</Application>
  <PresentationFormat>Экран (4:3)</PresentationFormat>
  <Paragraphs>18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Солнцестояние</vt:lpstr>
      <vt:lpstr>Средства передвижения в русских народных сказках.</vt:lpstr>
      <vt:lpstr>Сапоги – скороходы.  Конёк – горбунок.  Избушка на курьих ножках.  Печь.  Метла.   </vt:lpstr>
      <vt:lpstr>Сапоги – скороходы.</vt:lpstr>
      <vt:lpstr>Конёк – горбунок. </vt:lpstr>
      <vt:lpstr>Избушка на курьих ножках.</vt:lpstr>
      <vt:lpstr>Печь.</vt:lpstr>
      <vt:lpstr>Метла.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Виктория</dc:creator>
  <cp:lastModifiedBy>Admin</cp:lastModifiedBy>
  <cp:revision>24</cp:revision>
  <dcterms:created xsi:type="dcterms:W3CDTF">2013-09-21T08:02:32Z</dcterms:created>
  <dcterms:modified xsi:type="dcterms:W3CDTF">2013-09-26T11:23:22Z</dcterms:modified>
</cp:coreProperties>
</file>