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5"/>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4" r:id="rId18"/>
    <p:sldId id="272" r:id="rId19"/>
    <p:sldId id="275" r:id="rId20"/>
    <p:sldId id="273" r:id="rId21"/>
    <p:sldId id="276" r:id="rId22"/>
    <p:sldId id="277" r:id="rId23"/>
    <p:sldId id="278" r:id="rId24"/>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9" d="100"/>
          <a:sy n="69" d="100"/>
        </p:scale>
        <p:origin x="-1416" y="-9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4F13EDA-D66C-4375-BBFB-FD806B9C8447}" type="datetimeFigureOut">
              <a:rPr lang="ru-RU" smtClean="0"/>
              <a:t>25.09.2013</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863F12C-0CCC-4762-8D7B-D6EF7682BEB9}" type="slidenum">
              <a:rPr lang="ru-RU" smtClean="0"/>
              <a:t>‹#›</a:t>
            </a:fld>
            <a:endParaRPr lang="ru-RU"/>
          </a:p>
        </p:txBody>
      </p:sp>
    </p:spTree>
    <p:extLst>
      <p:ext uri="{BB962C8B-B14F-4D97-AF65-F5344CB8AC3E}">
        <p14:creationId xmlns:p14="http://schemas.microsoft.com/office/powerpoint/2010/main" val="175012180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D863F12C-0CCC-4762-8D7B-D6EF7682BEB9}" type="slidenum">
              <a:rPr lang="ru-RU" smtClean="0"/>
              <a:t>13</a:t>
            </a:fld>
            <a:endParaRPr lang="ru-RU"/>
          </a:p>
        </p:txBody>
      </p:sp>
    </p:spTree>
    <p:extLst>
      <p:ext uri="{BB962C8B-B14F-4D97-AF65-F5344CB8AC3E}">
        <p14:creationId xmlns:p14="http://schemas.microsoft.com/office/powerpoint/2010/main" val="85358510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D863F12C-0CCC-4762-8D7B-D6EF7682BEB9}" type="slidenum">
              <a:rPr lang="ru-RU" smtClean="0"/>
              <a:t>15</a:t>
            </a:fld>
            <a:endParaRPr lang="ru-RU"/>
          </a:p>
        </p:txBody>
      </p:sp>
    </p:spTree>
    <p:extLst>
      <p:ext uri="{BB962C8B-B14F-4D97-AF65-F5344CB8AC3E}">
        <p14:creationId xmlns:p14="http://schemas.microsoft.com/office/powerpoint/2010/main" val="79917960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D863F12C-0CCC-4762-8D7B-D6EF7682BEB9}" type="slidenum">
              <a:rPr lang="ru-RU" smtClean="0"/>
              <a:t>16</a:t>
            </a:fld>
            <a:endParaRPr lang="ru-RU"/>
          </a:p>
        </p:txBody>
      </p:sp>
    </p:spTree>
    <p:extLst>
      <p:ext uri="{BB962C8B-B14F-4D97-AF65-F5344CB8AC3E}">
        <p14:creationId xmlns:p14="http://schemas.microsoft.com/office/powerpoint/2010/main" val="145848885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pic>
        <p:nvPicPr>
          <p:cNvPr id="7" name="Picture 6" descr="horizon.png"/>
          <p:cNvPicPr>
            <a:picLocks noChangeAspect="1"/>
          </p:cNvPicPr>
          <p:nvPr/>
        </p:nvPicPr>
        <p:blipFill>
          <a:blip r:embed="rId2" cstate="print"/>
          <a:srcRect t="33333"/>
          <a:stretch>
            <a:fillRect/>
          </a:stretch>
        </p:blipFill>
        <p:spPr>
          <a:xfrm>
            <a:off x="0" y="0"/>
            <a:ext cx="9144000" cy="4572000"/>
          </a:xfrm>
          <a:prstGeom prst="rect">
            <a:avLst/>
          </a:prstGeom>
        </p:spPr>
      </p:pic>
      <p:sp>
        <p:nvSpPr>
          <p:cNvPr id="4" name="Date Placeholder 3"/>
          <p:cNvSpPr>
            <a:spLocks noGrp="1"/>
          </p:cNvSpPr>
          <p:nvPr>
            <p:ph type="dt" sz="half" idx="10"/>
          </p:nvPr>
        </p:nvSpPr>
        <p:spPr/>
        <p:txBody>
          <a:bodyPr/>
          <a:lstStyle/>
          <a:p>
            <a:fld id="{642728B5-FC2D-4395-85CB-7EB5F9D07F16}" type="datetimeFigureOut">
              <a:rPr lang="ru-RU" smtClean="0"/>
              <a:t>25.09.2013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7BF614B5-847A-48AB-90A5-1249C9FBFCE5}" type="slidenum">
              <a:rPr lang="ru-RU" smtClean="0"/>
              <a:t>‹#›</a:t>
            </a:fld>
            <a:endParaRPr lang="ru-RU"/>
          </a:p>
        </p:txBody>
      </p:sp>
      <p:sp>
        <p:nvSpPr>
          <p:cNvPr id="3" name="Subtitle 2"/>
          <p:cNvSpPr>
            <a:spLocks noGrp="1"/>
          </p:cNvSpPr>
          <p:nvPr>
            <p:ph type="subTitle" idx="1"/>
          </p:nvPr>
        </p:nvSpPr>
        <p:spPr>
          <a:xfrm>
            <a:off x="1219200" y="3886200"/>
            <a:ext cx="6400800" cy="1752600"/>
          </a:xfrm>
        </p:spPr>
        <p:txBody>
          <a:bodyPr>
            <a:normAutofit/>
          </a:bodyPr>
          <a:lstStyle>
            <a:lvl1pPr marL="0" indent="0" algn="ctr">
              <a:buNone/>
              <a:defRPr sz="1700" baseline="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2" name="Title 1"/>
          <p:cNvSpPr>
            <a:spLocks noGrp="1"/>
          </p:cNvSpPr>
          <p:nvPr>
            <p:ph type="ctrTitle"/>
          </p:nvPr>
        </p:nvSpPr>
        <p:spPr>
          <a:xfrm>
            <a:off x="685800" y="2007888"/>
            <a:ext cx="7772400" cy="1470025"/>
          </a:xfrm>
        </p:spPr>
        <p:txBody>
          <a:bodyPr/>
          <a:lstStyle>
            <a:lvl1pPr algn="ctr">
              <a:defRPr sz="3200"/>
            </a:lvl1pPr>
          </a:lstStyle>
          <a:p>
            <a:r>
              <a:rPr lang="ru-RU" smtClean="0"/>
              <a:t>Образец заголовка</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642728B5-FC2D-4395-85CB-7EB5F9D07F16}" type="datetimeFigureOut">
              <a:rPr lang="ru-RU" smtClean="0"/>
              <a:t>25.09.2013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7BF614B5-847A-48AB-90A5-1249C9FBFCE5}"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642728B5-FC2D-4395-85CB-7EB5F9D07F16}" type="datetimeFigureOut">
              <a:rPr lang="ru-RU" smtClean="0"/>
              <a:t>25.09.2013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7BF614B5-847A-48AB-90A5-1249C9FBFCE5}"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7924800" cy="1143000"/>
          </a:xfrm>
        </p:spPr>
        <p:txBody>
          <a:bodyPr/>
          <a:lstStyle/>
          <a:p>
            <a:r>
              <a:rPr lang="ru-RU" smtClean="0"/>
              <a:t>Образец заголовка</a:t>
            </a:r>
            <a:endParaRPr lang="en-US" dirty="0"/>
          </a:p>
        </p:txBody>
      </p:sp>
      <p:sp>
        <p:nvSpPr>
          <p:cNvPr id="4" name="Date Placeholder 3"/>
          <p:cNvSpPr>
            <a:spLocks noGrp="1"/>
          </p:cNvSpPr>
          <p:nvPr>
            <p:ph type="dt" sz="half" idx="10"/>
          </p:nvPr>
        </p:nvSpPr>
        <p:spPr/>
        <p:txBody>
          <a:bodyPr/>
          <a:lstStyle/>
          <a:p>
            <a:fld id="{642728B5-FC2D-4395-85CB-7EB5F9D07F16}" type="datetimeFigureOut">
              <a:rPr lang="ru-RU" smtClean="0"/>
              <a:t>25.09.2013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7BF614B5-847A-48AB-90A5-1249C9FBFCE5}" type="slidenum">
              <a:rPr lang="ru-RU" smtClean="0"/>
              <a:t>‹#›</a:t>
            </a:fld>
            <a:endParaRPr lang="ru-RU"/>
          </a:p>
        </p:txBody>
      </p:sp>
      <p:sp>
        <p:nvSpPr>
          <p:cNvPr id="8" name="Content Placeholder 7"/>
          <p:cNvSpPr>
            <a:spLocks noGrp="1"/>
          </p:cNvSpPr>
          <p:nvPr>
            <p:ph sz="quarter" idx="13"/>
          </p:nvPr>
        </p:nvSpPr>
        <p:spPr>
          <a:xfrm>
            <a:off x="609600" y="1600200"/>
            <a:ext cx="7924800" cy="41148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609600" y="4962525"/>
            <a:ext cx="7885113" cy="1362075"/>
          </a:xfrm>
        </p:spPr>
        <p:txBody>
          <a:bodyPr anchor="t"/>
          <a:lstStyle>
            <a:lvl1pPr algn="l">
              <a:defRPr sz="3200" b="0" i="0" cap="all" baseline="0"/>
            </a:lvl1pPr>
          </a:lstStyle>
          <a:p>
            <a:r>
              <a:rPr lang="ru-RU" smtClean="0"/>
              <a:t>Образец заголовка</a:t>
            </a:r>
            <a:endParaRPr lang="en-US" dirty="0"/>
          </a:p>
        </p:txBody>
      </p:sp>
      <p:sp>
        <p:nvSpPr>
          <p:cNvPr id="3" name="Text Placeholder 2"/>
          <p:cNvSpPr>
            <a:spLocks noGrp="1"/>
          </p:cNvSpPr>
          <p:nvPr>
            <p:ph type="body" idx="1"/>
          </p:nvPr>
        </p:nvSpPr>
        <p:spPr>
          <a:xfrm>
            <a:off x="609600" y="3462338"/>
            <a:ext cx="7885113" cy="1500187"/>
          </a:xfrm>
        </p:spPr>
        <p:txBody>
          <a:bodyPr anchor="b">
            <a:normAutofit/>
          </a:bodyPr>
          <a:lstStyle>
            <a:lvl1pPr marL="0" indent="0">
              <a:buNone/>
              <a:defRPr sz="1700" baseline="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642728B5-FC2D-4395-85CB-7EB5F9D07F16}" type="datetimeFigureOut">
              <a:rPr lang="ru-RU" smtClean="0"/>
              <a:t>25.09.2013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7BF614B5-847A-48AB-90A5-1249C9FBFCE5}" type="slidenum">
              <a:rPr lang="ru-RU" smtClean="0"/>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11" name="Content Placeholder 10"/>
          <p:cNvSpPr>
            <a:spLocks noGrp="1"/>
          </p:cNvSpPr>
          <p:nvPr>
            <p:ph sz="quarter" idx="13"/>
          </p:nvPr>
        </p:nvSpPr>
        <p:spPr>
          <a:xfrm>
            <a:off x="609600" y="1600200"/>
            <a:ext cx="3733800" cy="4114800"/>
          </a:xfrm>
        </p:spPr>
        <p:txBody>
          <a:bodyPr/>
          <a:lstStyle>
            <a:lvl5pPr>
              <a:defRPr/>
            </a:lvl5pPr>
            <a:lvl6pPr>
              <a:buClr>
                <a:schemeClr val="tx2"/>
              </a:buClr>
              <a:buFont typeface="Arial" pitchFamily="34" charset="0"/>
              <a:buChar char="•"/>
              <a:defRPr/>
            </a:lvl6pPr>
            <a:lvl7pPr>
              <a:buClr>
                <a:schemeClr val="tx2"/>
              </a:buClr>
              <a:buFont typeface="Arial" pitchFamily="34" charset="0"/>
              <a:buChar char="•"/>
              <a:defRPr/>
            </a:lvl7pPr>
            <a:lvl8pPr>
              <a:buClr>
                <a:schemeClr val="tx2"/>
              </a:buClr>
              <a:buFont typeface="Arial" pitchFamily="34" charset="0"/>
              <a:buChar char="•"/>
              <a:defRPr/>
            </a:lvl8pPr>
            <a:lvl9pPr>
              <a:buClr>
                <a:schemeClr val="tx2"/>
              </a:buClr>
              <a:buFont typeface="Arial" pitchFamily="34" charset="0"/>
              <a:buChar char="•"/>
              <a:defRPr/>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smtClean="0"/>
          </a:p>
        </p:txBody>
      </p:sp>
      <p:sp>
        <p:nvSpPr>
          <p:cNvPr id="13" name="Content Placeholder 12"/>
          <p:cNvSpPr>
            <a:spLocks noGrp="1"/>
          </p:cNvSpPr>
          <p:nvPr>
            <p:ph sz="quarter" idx="14"/>
          </p:nvPr>
        </p:nvSpPr>
        <p:spPr>
          <a:xfrm>
            <a:off x="4800600" y="1600200"/>
            <a:ext cx="3733800" cy="4114800"/>
          </a:xfrm>
        </p:spPr>
        <p:txBody>
          <a:bodyPr/>
          <a:lstStyle>
            <a:lvl6pPr>
              <a:buClr>
                <a:schemeClr val="tx2"/>
              </a:buClr>
              <a:defRPr/>
            </a:lvl6pPr>
            <a:lvl7pPr>
              <a:buClr>
                <a:schemeClr val="tx2"/>
              </a:buClr>
              <a:defRPr/>
            </a:lvl7pPr>
            <a:lvl8pPr>
              <a:buClr>
                <a:schemeClr val="tx2"/>
              </a:buClr>
              <a:defRPr/>
            </a:lvl8pPr>
            <a:lvl9pPr>
              <a:buClr>
                <a:schemeClr val="tx2"/>
              </a:buClr>
              <a:defRPr/>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smtClean="0"/>
          </a:p>
        </p:txBody>
      </p:sp>
      <p:sp>
        <p:nvSpPr>
          <p:cNvPr id="2" name="Title 1"/>
          <p:cNvSpPr>
            <a:spLocks noGrp="1"/>
          </p:cNvSpPr>
          <p:nvPr>
            <p:ph type="title"/>
          </p:nvPr>
        </p:nvSpPr>
        <p:spPr>
          <a:xfrm>
            <a:off x="609600" y="274638"/>
            <a:ext cx="7924800" cy="1143000"/>
          </a:xfrm>
        </p:spPr>
        <p:txBody>
          <a:bodyPr/>
          <a:lstStyle/>
          <a:p>
            <a:r>
              <a:rPr lang="ru-RU" smtClean="0"/>
              <a:t>Образец заголовка</a:t>
            </a:r>
            <a:endParaRPr lang="en-US" dirty="0"/>
          </a:p>
        </p:txBody>
      </p:sp>
      <p:sp>
        <p:nvSpPr>
          <p:cNvPr id="5" name="Date Placeholder 4"/>
          <p:cNvSpPr>
            <a:spLocks noGrp="1"/>
          </p:cNvSpPr>
          <p:nvPr>
            <p:ph type="dt" sz="half" idx="10"/>
          </p:nvPr>
        </p:nvSpPr>
        <p:spPr/>
        <p:txBody>
          <a:bodyPr/>
          <a:lstStyle/>
          <a:p>
            <a:fld id="{642728B5-FC2D-4395-85CB-7EB5F9D07F16}" type="datetimeFigureOut">
              <a:rPr lang="ru-RU" smtClean="0"/>
              <a:t>25.09.2013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7BF614B5-847A-48AB-90A5-1249C9FBFCE5}" type="slidenum">
              <a:rPr lang="ru-RU" smtClean="0"/>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13" name="Content Placeholder 12"/>
          <p:cNvSpPr>
            <a:spLocks noGrp="1"/>
          </p:cNvSpPr>
          <p:nvPr>
            <p:ph sz="quarter" idx="14"/>
          </p:nvPr>
        </p:nvSpPr>
        <p:spPr>
          <a:xfrm>
            <a:off x="4800600" y="2209800"/>
            <a:ext cx="3733800" cy="3505200"/>
          </a:xfrm>
        </p:spPr>
        <p:txBody>
          <a:bodyPr/>
          <a:lstStyle>
            <a:lvl6pPr>
              <a:buClr>
                <a:schemeClr val="tx2"/>
              </a:buClr>
              <a:defRPr/>
            </a:lvl6pPr>
            <a:lvl7pPr>
              <a:buClr>
                <a:schemeClr val="tx2"/>
              </a:buClr>
              <a:defRPr/>
            </a:lvl7pPr>
            <a:lvl8pPr>
              <a:buClr>
                <a:schemeClr val="tx2"/>
              </a:buClr>
              <a:defRPr/>
            </a:lvl8pPr>
            <a:lvl9pPr>
              <a:buClr>
                <a:schemeClr val="tx2"/>
              </a:buClr>
              <a:defRPr/>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smtClean="0"/>
          </a:p>
        </p:txBody>
      </p:sp>
      <p:sp>
        <p:nvSpPr>
          <p:cNvPr id="11" name="Content Placeholder 10"/>
          <p:cNvSpPr>
            <a:spLocks noGrp="1"/>
          </p:cNvSpPr>
          <p:nvPr>
            <p:ph sz="quarter" idx="13"/>
          </p:nvPr>
        </p:nvSpPr>
        <p:spPr>
          <a:xfrm>
            <a:off x="609600" y="2209800"/>
            <a:ext cx="3733800" cy="3505200"/>
          </a:xfrm>
        </p:spPr>
        <p:txBody>
          <a:bodyPr/>
          <a:lstStyle>
            <a:lvl6pPr>
              <a:buClr>
                <a:schemeClr val="tx2"/>
              </a:buClr>
              <a:defRPr/>
            </a:lvl6pPr>
            <a:lvl7pPr>
              <a:buClr>
                <a:schemeClr val="tx2"/>
              </a:buClr>
              <a:defRPr/>
            </a:lvl7pPr>
            <a:lvl8pPr>
              <a:buClr>
                <a:schemeClr val="tx2"/>
              </a:buClr>
              <a:defRPr/>
            </a:lvl8pPr>
            <a:lvl9pPr>
              <a:buClr>
                <a:schemeClr val="tx2"/>
              </a:buClr>
              <a:defRPr/>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smtClean="0"/>
          </a:p>
        </p:txBody>
      </p:sp>
      <p:sp>
        <p:nvSpPr>
          <p:cNvPr id="2" name="Title 1"/>
          <p:cNvSpPr>
            <a:spLocks noGrp="1"/>
          </p:cNvSpPr>
          <p:nvPr>
            <p:ph type="title"/>
          </p:nvPr>
        </p:nvSpPr>
        <p:spPr>
          <a:xfrm>
            <a:off x="609600" y="274638"/>
            <a:ext cx="7924800" cy="1143000"/>
          </a:xfrm>
        </p:spPr>
        <p:txBody>
          <a:bodyPr/>
          <a:lstStyle>
            <a:lvl1pPr>
              <a:defRPr/>
            </a:lvl1pPr>
          </a:lstStyle>
          <a:p>
            <a:r>
              <a:rPr lang="ru-RU" smtClean="0"/>
              <a:t>Образец заголовка</a:t>
            </a:r>
            <a:endParaRPr lang="en-US" dirty="0"/>
          </a:p>
        </p:txBody>
      </p:sp>
      <p:sp>
        <p:nvSpPr>
          <p:cNvPr id="3" name="Text Placeholder 2"/>
          <p:cNvSpPr>
            <a:spLocks noGrp="1"/>
          </p:cNvSpPr>
          <p:nvPr>
            <p:ph type="body" idx="1"/>
          </p:nvPr>
        </p:nvSpPr>
        <p:spPr>
          <a:xfrm>
            <a:off x="609600" y="1600199"/>
            <a:ext cx="3733800" cy="574675"/>
          </a:xfrm>
        </p:spPr>
        <p:txBody>
          <a:bodyPr anchor="b">
            <a:normAutofit/>
          </a:bodyPr>
          <a:lstStyle>
            <a:lvl1pPr marL="0" indent="0">
              <a:buNone/>
              <a:defRPr sz="1700" b="0" i="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5" name="Text Placeholder 4"/>
          <p:cNvSpPr>
            <a:spLocks noGrp="1"/>
          </p:cNvSpPr>
          <p:nvPr>
            <p:ph type="body" sz="quarter" idx="3"/>
          </p:nvPr>
        </p:nvSpPr>
        <p:spPr>
          <a:xfrm>
            <a:off x="4800600" y="1600199"/>
            <a:ext cx="3733800" cy="574675"/>
          </a:xfrm>
        </p:spPr>
        <p:txBody>
          <a:bodyPr anchor="b">
            <a:normAutofit/>
          </a:bodyPr>
          <a:lstStyle>
            <a:lvl1pPr marL="0" indent="0">
              <a:buNone/>
              <a:defRPr sz="1700" b="0" i="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7" name="Date Placeholder 6"/>
          <p:cNvSpPr>
            <a:spLocks noGrp="1"/>
          </p:cNvSpPr>
          <p:nvPr>
            <p:ph type="dt" sz="half" idx="10"/>
          </p:nvPr>
        </p:nvSpPr>
        <p:spPr/>
        <p:txBody>
          <a:bodyPr/>
          <a:lstStyle/>
          <a:p>
            <a:fld id="{642728B5-FC2D-4395-85CB-7EB5F9D07F16}" type="datetimeFigureOut">
              <a:rPr lang="ru-RU" smtClean="0"/>
              <a:t>25.09.2013</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7BF614B5-847A-48AB-90A5-1249C9FBFCE5}" type="slidenum">
              <a:rPr lang="ru-RU" smtClean="0"/>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7924800" cy="1143000"/>
          </a:xfrm>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642728B5-FC2D-4395-85CB-7EB5F9D07F16}" type="datetimeFigureOut">
              <a:rPr lang="ru-RU" smtClean="0"/>
              <a:t>25.09.2013</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7BF614B5-847A-48AB-90A5-1249C9FBFCE5}" type="slidenum">
              <a:rPr lang="ru-RU" smtClean="0"/>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42728B5-FC2D-4395-85CB-7EB5F9D07F16}" type="datetimeFigureOut">
              <a:rPr lang="ru-RU" smtClean="0"/>
              <a:t>25.09.2013</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7BF614B5-847A-48AB-90A5-1249C9FBFCE5}"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9" name="Content Placeholder 8"/>
          <p:cNvSpPr>
            <a:spLocks noGrp="1"/>
          </p:cNvSpPr>
          <p:nvPr>
            <p:ph sz="quarter" idx="13"/>
          </p:nvPr>
        </p:nvSpPr>
        <p:spPr>
          <a:xfrm>
            <a:off x="3962400" y="1447800"/>
            <a:ext cx="4648200" cy="42672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2" name="Title 1"/>
          <p:cNvSpPr>
            <a:spLocks noGrp="1"/>
          </p:cNvSpPr>
          <p:nvPr>
            <p:ph type="title"/>
          </p:nvPr>
        </p:nvSpPr>
        <p:spPr>
          <a:xfrm>
            <a:off x="612648" y="1447800"/>
            <a:ext cx="2971800" cy="1097280"/>
          </a:xfrm>
        </p:spPr>
        <p:txBody>
          <a:bodyPr anchor="b"/>
          <a:lstStyle>
            <a:lvl1pPr algn="l">
              <a:defRPr sz="1800" b="0" i="0" cap="none" baseline="0">
                <a:solidFill>
                  <a:schemeClr val="tx2"/>
                </a:solidFill>
              </a:defRPr>
            </a:lvl1pPr>
          </a:lstStyle>
          <a:p>
            <a:r>
              <a:rPr lang="ru-RU" smtClean="0"/>
              <a:t>Образец заголовка</a:t>
            </a:r>
            <a:endParaRPr lang="en-US" dirty="0"/>
          </a:p>
        </p:txBody>
      </p:sp>
      <p:sp>
        <p:nvSpPr>
          <p:cNvPr id="4" name="Text Placeholder 3"/>
          <p:cNvSpPr>
            <a:spLocks noGrp="1"/>
          </p:cNvSpPr>
          <p:nvPr>
            <p:ph type="body" sz="half" idx="2"/>
          </p:nvPr>
        </p:nvSpPr>
        <p:spPr>
          <a:xfrm>
            <a:off x="612648" y="2547891"/>
            <a:ext cx="2971800" cy="3167109"/>
          </a:xfrm>
        </p:spPr>
        <p:txBody>
          <a:bodyPr tIns="9144">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642728B5-FC2D-4395-85CB-7EB5F9D07F16}" type="datetimeFigureOut">
              <a:rPr lang="ru-RU" smtClean="0"/>
              <a:t>25.09.2013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7BF614B5-847A-48AB-90A5-1249C9FBFCE5}" type="slidenum">
              <a:rPr lang="ru-RU" smtClean="0"/>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pic>
        <p:nvPicPr>
          <p:cNvPr id="11" name="Picture 10" descr="horizon.png"/>
          <p:cNvPicPr>
            <a:picLocks noChangeAspect="1"/>
          </p:cNvPicPr>
          <p:nvPr/>
        </p:nvPicPr>
        <p:blipFill>
          <a:blip r:embed="rId2" cstate="print"/>
          <a:stretch>
            <a:fillRect/>
          </a:stretch>
        </p:blipFill>
        <p:spPr>
          <a:xfrm>
            <a:off x="0" y="0"/>
            <a:ext cx="9144000" cy="6858000"/>
          </a:xfrm>
          <a:prstGeom prst="rect">
            <a:avLst/>
          </a:prstGeom>
        </p:spPr>
      </p:pic>
      <p:sp>
        <p:nvSpPr>
          <p:cNvPr id="2" name="Title 1"/>
          <p:cNvSpPr>
            <a:spLocks noGrp="1"/>
          </p:cNvSpPr>
          <p:nvPr>
            <p:ph type="title"/>
          </p:nvPr>
        </p:nvSpPr>
        <p:spPr>
          <a:xfrm>
            <a:off x="609600" y="1447800"/>
            <a:ext cx="2971800" cy="1097280"/>
          </a:xfrm>
        </p:spPr>
        <p:txBody>
          <a:bodyPr anchor="b"/>
          <a:lstStyle>
            <a:lvl1pPr algn="l">
              <a:defRPr sz="1800" b="0" i="0" cap="none" baseline="0">
                <a:solidFill>
                  <a:schemeClr val="tx2"/>
                </a:solidFill>
              </a:defRPr>
            </a:lvl1pPr>
          </a:lstStyle>
          <a:p>
            <a:r>
              <a:rPr lang="ru-RU" smtClean="0"/>
              <a:t>Образец заголовка</a:t>
            </a:r>
            <a:endParaRPr lang="en-US" dirty="0"/>
          </a:p>
        </p:txBody>
      </p:sp>
      <p:sp>
        <p:nvSpPr>
          <p:cNvPr id="3" name="Picture Placeholder 2"/>
          <p:cNvSpPr>
            <a:spLocks noGrp="1"/>
          </p:cNvSpPr>
          <p:nvPr>
            <p:ph type="pic" idx="1"/>
          </p:nvPr>
        </p:nvSpPr>
        <p:spPr>
          <a:xfrm>
            <a:off x="4657344" y="1447800"/>
            <a:ext cx="3419856" cy="3474720"/>
          </a:xfrm>
          <a:custGeom>
            <a:avLst/>
            <a:gdLst>
              <a:gd name="connsiteX0" fmla="*/ 0 w 3419856"/>
              <a:gd name="connsiteY0" fmla="*/ 74450 h 3429000"/>
              <a:gd name="connsiteX1" fmla="*/ 21806 w 3419856"/>
              <a:gd name="connsiteY1" fmla="*/ 21806 h 3429000"/>
              <a:gd name="connsiteX2" fmla="*/ 74450 w 3419856"/>
              <a:gd name="connsiteY2" fmla="*/ 0 h 3429000"/>
              <a:gd name="connsiteX3" fmla="*/ 3345406 w 3419856"/>
              <a:gd name="connsiteY3" fmla="*/ 0 h 3429000"/>
              <a:gd name="connsiteX4" fmla="*/ 3398050 w 3419856"/>
              <a:gd name="connsiteY4" fmla="*/ 21806 h 3429000"/>
              <a:gd name="connsiteX5" fmla="*/ 3419856 w 3419856"/>
              <a:gd name="connsiteY5" fmla="*/ 74450 h 3429000"/>
              <a:gd name="connsiteX6" fmla="*/ 3419856 w 3419856"/>
              <a:gd name="connsiteY6" fmla="*/ 3354550 h 3429000"/>
              <a:gd name="connsiteX7" fmla="*/ 3398050 w 3419856"/>
              <a:gd name="connsiteY7" fmla="*/ 3407194 h 3429000"/>
              <a:gd name="connsiteX8" fmla="*/ 3345406 w 3419856"/>
              <a:gd name="connsiteY8" fmla="*/ 3429000 h 3429000"/>
              <a:gd name="connsiteX9" fmla="*/ 74450 w 3419856"/>
              <a:gd name="connsiteY9" fmla="*/ 3429000 h 3429000"/>
              <a:gd name="connsiteX10" fmla="*/ 21806 w 3419856"/>
              <a:gd name="connsiteY10" fmla="*/ 3407194 h 3429000"/>
              <a:gd name="connsiteX11" fmla="*/ 0 w 3419856"/>
              <a:gd name="connsiteY11" fmla="*/ 3354550 h 3429000"/>
              <a:gd name="connsiteX12" fmla="*/ 0 w 3419856"/>
              <a:gd name="connsiteY12" fmla="*/ 74450 h 3429000"/>
              <a:gd name="connsiteX0" fmla="*/ 0 w 3419856"/>
              <a:gd name="connsiteY0" fmla="*/ 74450 h 3429000"/>
              <a:gd name="connsiteX1" fmla="*/ 21806 w 3419856"/>
              <a:gd name="connsiteY1" fmla="*/ 21806 h 3429000"/>
              <a:gd name="connsiteX2" fmla="*/ 74450 w 3419856"/>
              <a:gd name="connsiteY2" fmla="*/ 0 h 3429000"/>
              <a:gd name="connsiteX3" fmla="*/ 3345406 w 3419856"/>
              <a:gd name="connsiteY3" fmla="*/ 0 h 3429000"/>
              <a:gd name="connsiteX4" fmla="*/ 3398050 w 3419856"/>
              <a:gd name="connsiteY4" fmla="*/ 21806 h 3429000"/>
              <a:gd name="connsiteX5" fmla="*/ 3419856 w 3419856"/>
              <a:gd name="connsiteY5" fmla="*/ 74450 h 3429000"/>
              <a:gd name="connsiteX6" fmla="*/ 3419856 w 3419856"/>
              <a:gd name="connsiteY6" fmla="*/ 3354550 h 3429000"/>
              <a:gd name="connsiteX7" fmla="*/ 3398050 w 3419856"/>
              <a:gd name="connsiteY7" fmla="*/ 3407194 h 3429000"/>
              <a:gd name="connsiteX8" fmla="*/ 3345406 w 3419856"/>
              <a:gd name="connsiteY8" fmla="*/ 3429000 h 3429000"/>
              <a:gd name="connsiteX9" fmla="*/ 21806 w 3419856"/>
              <a:gd name="connsiteY9" fmla="*/ 3407194 h 3429000"/>
              <a:gd name="connsiteX10" fmla="*/ 0 w 3419856"/>
              <a:gd name="connsiteY10" fmla="*/ 3354550 h 3429000"/>
              <a:gd name="connsiteX11" fmla="*/ 0 w 3419856"/>
              <a:gd name="connsiteY11" fmla="*/ 74450 h 3429000"/>
              <a:gd name="connsiteX0" fmla="*/ 0 w 3964392"/>
              <a:gd name="connsiteY0" fmla="*/ 74450 h 3415968"/>
              <a:gd name="connsiteX1" fmla="*/ 21806 w 3964392"/>
              <a:gd name="connsiteY1" fmla="*/ 21806 h 3415968"/>
              <a:gd name="connsiteX2" fmla="*/ 74450 w 3964392"/>
              <a:gd name="connsiteY2" fmla="*/ 0 h 3415968"/>
              <a:gd name="connsiteX3" fmla="*/ 3345406 w 3964392"/>
              <a:gd name="connsiteY3" fmla="*/ 0 h 3415968"/>
              <a:gd name="connsiteX4" fmla="*/ 3398050 w 3964392"/>
              <a:gd name="connsiteY4" fmla="*/ 21806 h 3415968"/>
              <a:gd name="connsiteX5" fmla="*/ 3419856 w 3964392"/>
              <a:gd name="connsiteY5" fmla="*/ 74450 h 3415968"/>
              <a:gd name="connsiteX6" fmla="*/ 3419856 w 3964392"/>
              <a:gd name="connsiteY6" fmla="*/ 3354550 h 3415968"/>
              <a:gd name="connsiteX7" fmla="*/ 3398050 w 3964392"/>
              <a:gd name="connsiteY7" fmla="*/ 3407194 h 3415968"/>
              <a:gd name="connsiteX8" fmla="*/ 21806 w 3964392"/>
              <a:gd name="connsiteY8" fmla="*/ 3407194 h 3415968"/>
              <a:gd name="connsiteX9" fmla="*/ 0 w 3964392"/>
              <a:gd name="connsiteY9" fmla="*/ 3354550 h 3415968"/>
              <a:gd name="connsiteX10" fmla="*/ 0 w 3964392"/>
              <a:gd name="connsiteY10" fmla="*/ 74450 h 3415968"/>
              <a:gd name="connsiteX0" fmla="*/ 0 w 3964392"/>
              <a:gd name="connsiteY0" fmla="*/ 74450 h 3415968"/>
              <a:gd name="connsiteX1" fmla="*/ 21806 w 3964392"/>
              <a:gd name="connsiteY1" fmla="*/ 21806 h 3415968"/>
              <a:gd name="connsiteX2" fmla="*/ 74450 w 3964392"/>
              <a:gd name="connsiteY2" fmla="*/ 0 h 3415968"/>
              <a:gd name="connsiteX3" fmla="*/ 3345406 w 3964392"/>
              <a:gd name="connsiteY3" fmla="*/ 0 h 3415968"/>
              <a:gd name="connsiteX4" fmla="*/ 3398050 w 3964392"/>
              <a:gd name="connsiteY4" fmla="*/ 21806 h 3415968"/>
              <a:gd name="connsiteX5" fmla="*/ 3419856 w 3964392"/>
              <a:gd name="connsiteY5" fmla="*/ 74450 h 3415968"/>
              <a:gd name="connsiteX6" fmla="*/ 3419856 w 3964392"/>
              <a:gd name="connsiteY6" fmla="*/ 3354550 h 3415968"/>
              <a:gd name="connsiteX7" fmla="*/ 3398050 w 3964392"/>
              <a:gd name="connsiteY7" fmla="*/ 3407194 h 3415968"/>
              <a:gd name="connsiteX8" fmla="*/ 21806 w 3964392"/>
              <a:gd name="connsiteY8" fmla="*/ 3407194 h 3415968"/>
              <a:gd name="connsiteX9" fmla="*/ 0 w 3964392"/>
              <a:gd name="connsiteY9" fmla="*/ 3354550 h 3415968"/>
              <a:gd name="connsiteX10" fmla="*/ 0 w 3964392"/>
              <a:gd name="connsiteY10" fmla="*/ 74450 h 3415968"/>
              <a:gd name="connsiteX0" fmla="*/ 0 w 3968026"/>
              <a:gd name="connsiteY0" fmla="*/ 74450 h 3910007"/>
              <a:gd name="connsiteX1" fmla="*/ 21806 w 3968026"/>
              <a:gd name="connsiteY1" fmla="*/ 21806 h 3910007"/>
              <a:gd name="connsiteX2" fmla="*/ 74450 w 3968026"/>
              <a:gd name="connsiteY2" fmla="*/ 0 h 3910007"/>
              <a:gd name="connsiteX3" fmla="*/ 3345406 w 3968026"/>
              <a:gd name="connsiteY3" fmla="*/ 0 h 3910007"/>
              <a:gd name="connsiteX4" fmla="*/ 3398050 w 3968026"/>
              <a:gd name="connsiteY4" fmla="*/ 21806 h 3910007"/>
              <a:gd name="connsiteX5" fmla="*/ 3419856 w 3968026"/>
              <a:gd name="connsiteY5" fmla="*/ 74450 h 3910007"/>
              <a:gd name="connsiteX6" fmla="*/ 3419856 w 3968026"/>
              <a:gd name="connsiteY6" fmla="*/ 3354550 h 3910007"/>
              <a:gd name="connsiteX7" fmla="*/ 3398050 w 3968026"/>
              <a:gd name="connsiteY7" fmla="*/ 3407194 h 3910007"/>
              <a:gd name="connsiteX8" fmla="*/ 0 w 3968026"/>
              <a:gd name="connsiteY8" fmla="*/ 3354550 h 3910007"/>
              <a:gd name="connsiteX9" fmla="*/ 0 w 3968026"/>
              <a:gd name="connsiteY9" fmla="*/ 74450 h 3910007"/>
              <a:gd name="connsiteX0" fmla="*/ 0 w 3419856"/>
              <a:gd name="connsiteY0" fmla="*/ 74450 h 3901233"/>
              <a:gd name="connsiteX1" fmla="*/ 21806 w 3419856"/>
              <a:gd name="connsiteY1" fmla="*/ 21806 h 3901233"/>
              <a:gd name="connsiteX2" fmla="*/ 74450 w 3419856"/>
              <a:gd name="connsiteY2" fmla="*/ 0 h 3901233"/>
              <a:gd name="connsiteX3" fmla="*/ 3345406 w 3419856"/>
              <a:gd name="connsiteY3" fmla="*/ 0 h 3901233"/>
              <a:gd name="connsiteX4" fmla="*/ 3398050 w 3419856"/>
              <a:gd name="connsiteY4" fmla="*/ 21806 h 3901233"/>
              <a:gd name="connsiteX5" fmla="*/ 3419856 w 3419856"/>
              <a:gd name="connsiteY5" fmla="*/ 74450 h 3901233"/>
              <a:gd name="connsiteX6" fmla="*/ 3419856 w 3419856"/>
              <a:gd name="connsiteY6" fmla="*/ 3354550 h 3901233"/>
              <a:gd name="connsiteX7" fmla="*/ 0 w 3419856"/>
              <a:gd name="connsiteY7" fmla="*/ 3354550 h 3901233"/>
              <a:gd name="connsiteX8" fmla="*/ 0 w 3419856"/>
              <a:gd name="connsiteY8" fmla="*/ 74450 h 3901233"/>
              <a:gd name="connsiteX0" fmla="*/ 0 w 3419856"/>
              <a:gd name="connsiteY0" fmla="*/ 74450 h 3354550"/>
              <a:gd name="connsiteX1" fmla="*/ 21806 w 3419856"/>
              <a:gd name="connsiteY1" fmla="*/ 21806 h 3354550"/>
              <a:gd name="connsiteX2" fmla="*/ 74450 w 3419856"/>
              <a:gd name="connsiteY2" fmla="*/ 0 h 3354550"/>
              <a:gd name="connsiteX3" fmla="*/ 3345406 w 3419856"/>
              <a:gd name="connsiteY3" fmla="*/ 0 h 3354550"/>
              <a:gd name="connsiteX4" fmla="*/ 3398050 w 3419856"/>
              <a:gd name="connsiteY4" fmla="*/ 21806 h 3354550"/>
              <a:gd name="connsiteX5" fmla="*/ 3419856 w 3419856"/>
              <a:gd name="connsiteY5" fmla="*/ 74450 h 3354550"/>
              <a:gd name="connsiteX6" fmla="*/ 3419856 w 3419856"/>
              <a:gd name="connsiteY6" fmla="*/ 3354550 h 3354550"/>
              <a:gd name="connsiteX7" fmla="*/ 0 w 3419856"/>
              <a:gd name="connsiteY7" fmla="*/ 3354550 h 3354550"/>
              <a:gd name="connsiteX8" fmla="*/ 0 w 3419856"/>
              <a:gd name="connsiteY8" fmla="*/ 74450 h 3354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19856" h="3354550">
                <a:moveTo>
                  <a:pt x="0" y="74450"/>
                </a:moveTo>
                <a:cubicBezTo>
                  <a:pt x="0" y="54705"/>
                  <a:pt x="7844" y="35768"/>
                  <a:pt x="21806" y="21806"/>
                </a:cubicBezTo>
                <a:cubicBezTo>
                  <a:pt x="35768" y="7844"/>
                  <a:pt x="54705" y="0"/>
                  <a:pt x="74450" y="0"/>
                </a:cubicBezTo>
                <a:lnTo>
                  <a:pt x="3345406" y="0"/>
                </a:lnTo>
                <a:cubicBezTo>
                  <a:pt x="3365151" y="0"/>
                  <a:pt x="3384088" y="7844"/>
                  <a:pt x="3398050" y="21806"/>
                </a:cubicBezTo>
                <a:cubicBezTo>
                  <a:pt x="3412012" y="35768"/>
                  <a:pt x="3419856" y="54705"/>
                  <a:pt x="3419856" y="74450"/>
                </a:cubicBezTo>
                <a:lnTo>
                  <a:pt x="3419856" y="3354550"/>
                </a:lnTo>
                <a:lnTo>
                  <a:pt x="0" y="3354550"/>
                </a:lnTo>
                <a:lnTo>
                  <a:pt x="0" y="74450"/>
                </a:lnTo>
                <a:close/>
              </a:path>
            </a:pathLst>
          </a:custGeom>
        </p:spPr>
        <p:txBody>
          <a:bodyPr>
            <a:normAutofit/>
          </a:bodyPr>
          <a:lstStyle>
            <a:lvl1pPr marL="0" indent="0" algn="ctr">
              <a:buNone/>
              <a:defRPr sz="2000" baseline="0">
                <a:solidFill>
                  <a:schemeClr val="tx1">
                    <a:lumMod val="6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
        <p:nvSpPr>
          <p:cNvPr id="4" name="Text Placeholder 3"/>
          <p:cNvSpPr>
            <a:spLocks noGrp="1"/>
          </p:cNvSpPr>
          <p:nvPr>
            <p:ph type="body" sz="half" idx="2"/>
          </p:nvPr>
        </p:nvSpPr>
        <p:spPr>
          <a:xfrm>
            <a:off x="609600" y="2547890"/>
            <a:ext cx="2971800" cy="2405109"/>
          </a:xfrm>
        </p:spPr>
        <p:txBody>
          <a:bodyPr tIns="9144">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642728B5-FC2D-4395-85CB-7EB5F9D07F16}" type="datetimeFigureOut">
              <a:rPr lang="ru-RU" smtClean="0"/>
              <a:t>25.09.2013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7BF614B5-847A-48AB-90A5-1249C9FBFCE5}" type="slidenum">
              <a:rPr lang="ru-RU" smtClean="0"/>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pic>
        <p:nvPicPr>
          <p:cNvPr id="7" name="Picture 6" descr="horizon.png"/>
          <p:cNvPicPr>
            <a:picLocks noChangeAspect="1"/>
          </p:cNvPicPr>
          <p:nvPr/>
        </p:nvPicPr>
        <p:blipFill>
          <a:blip r:embed="rId13" cstate="print"/>
          <a:stretch>
            <a:fillRect/>
          </a:stretch>
        </p:blipFill>
        <p:spPr>
          <a:xfrm>
            <a:off x="0" y="0"/>
            <a:ext cx="9144000" cy="6858000"/>
          </a:xfrm>
          <a:prstGeom prst="rect">
            <a:avLst/>
          </a:prstGeom>
        </p:spPr>
      </p:pic>
      <p:sp>
        <p:nvSpPr>
          <p:cNvPr id="2" name="Title Placeholder 1"/>
          <p:cNvSpPr>
            <a:spLocks noGrp="1"/>
          </p:cNvSpPr>
          <p:nvPr>
            <p:ph type="title"/>
          </p:nvPr>
        </p:nvSpPr>
        <p:spPr>
          <a:xfrm>
            <a:off x="609600" y="274638"/>
            <a:ext cx="7924800" cy="1143000"/>
          </a:xfrm>
          <a:prstGeom prst="rect">
            <a:avLst/>
          </a:prstGeom>
        </p:spPr>
        <p:txBody>
          <a:bodyPr vert="horz" lIns="91440" tIns="45720" rIns="91440" bIns="45720" rtlCol="0" anchor="b" anchorCtr="0">
            <a:noAutofit/>
          </a:bodyPr>
          <a:lstStyle/>
          <a:p>
            <a:r>
              <a:rPr lang="ru-RU" smtClean="0"/>
              <a:t>Образец заголовка</a:t>
            </a:r>
            <a:endParaRPr lang="en-US" dirty="0"/>
          </a:p>
        </p:txBody>
      </p:sp>
      <p:sp>
        <p:nvSpPr>
          <p:cNvPr id="3" name="Text Placeholder 2"/>
          <p:cNvSpPr>
            <a:spLocks noGrp="1"/>
          </p:cNvSpPr>
          <p:nvPr>
            <p:ph type="body" idx="1"/>
          </p:nvPr>
        </p:nvSpPr>
        <p:spPr>
          <a:xfrm>
            <a:off x="609600" y="1600200"/>
            <a:ext cx="79248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smtClean="0"/>
          </a:p>
        </p:txBody>
      </p:sp>
      <p:sp>
        <p:nvSpPr>
          <p:cNvPr id="4" name="Date Placeholder 3"/>
          <p:cNvSpPr>
            <a:spLocks noGrp="1"/>
          </p:cNvSpPr>
          <p:nvPr>
            <p:ph type="dt" sz="half" idx="2"/>
          </p:nvPr>
        </p:nvSpPr>
        <p:spPr>
          <a:xfrm>
            <a:off x="5715000" y="6356350"/>
            <a:ext cx="1524000" cy="365125"/>
          </a:xfrm>
          <a:prstGeom prst="rect">
            <a:avLst/>
          </a:prstGeom>
        </p:spPr>
        <p:txBody>
          <a:bodyPr vert="horz" lIns="91440" tIns="45720" rIns="91440" bIns="45720" rtlCol="0" anchor="ctr"/>
          <a:lstStyle>
            <a:lvl1pPr algn="r">
              <a:defRPr sz="1000" strike="noStrike" spc="60" baseline="0">
                <a:solidFill>
                  <a:schemeClr val="tx1"/>
                </a:solidFill>
              </a:defRPr>
            </a:lvl1pPr>
          </a:lstStyle>
          <a:p>
            <a:fld id="{642728B5-FC2D-4395-85CB-7EB5F9D07F16}" type="datetimeFigureOut">
              <a:rPr lang="ru-RU" smtClean="0"/>
              <a:t>25.09.2013</a:t>
            </a:fld>
            <a:endParaRPr lang="ru-RU"/>
          </a:p>
        </p:txBody>
      </p:sp>
      <p:sp>
        <p:nvSpPr>
          <p:cNvPr id="5" name="Footer Placeholder 4"/>
          <p:cNvSpPr>
            <a:spLocks noGrp="1"/>
          </p:cNvSpPr>
          <p:nvPr>
            <p:ph type="ftr" sz="quarter" idx="3"/>
          </p:nvPr>
        </p:nvSpPr>
        <p:spPr>
          <a:xfrm>
            <a:off x="609600" y="6356350"/>
            <a:ext cx="2895600" cy="365125"/>
          </a:xfrm>
          <a:prstGeom prst="rect">
            <a:avLst/>
          </a:prstGeom>
        </p:spPr>
        <p:txBody>
          <a:bodyPr vert="horz" lIns="91440" tIns="45720" rIns="91440" bIns="45720" rtlCol="0" anchor="ctr"/>
          <a:lstStyle>
            <a:lvl1pPr algn="l">
              <a:defRPr sz="1000" cap="all" spc="60" baseline="0">
                <a:solidFill>
                  <a:schemeClr val="tx1"/>
                </a:solidFill>
              </a:defRPr>
            </a:lvl1pPr>
          </a:lstStyle>
          <a:p>
            <a:endParaRPr lang="ru-RU"/>
          </a:p>
        </p:txBody>
      </p:sp>
      <p:sp>
        <p:nvSpPr>
          <p:cNvPr id="6" name="Slide Number Placeholder 5"/>
          <p:cNvSpPr>
            <a:spLocks noGrp="1"/>
          </p:cNvSpPr>
          <p:nvPr>
            <p:ph type="sldNum" sz="quarter" idx="4"/>
          </p:nvPr>
        </p:nvSpPr>
        <p:spPr>
          <a:xfrm>
            <a:off x="7543800" y="6356350"/>
            <a:ext cx="990600" cy="365125"/>
          </a:xfrm>
          <a:prstGeom prst="rect">
            <a:avLst/>
          </a:prstGeom>
        </p:spPr>
        <p:txBody>
          <a:bodyPr vert="horz" lIns="91440" tIns="45720" rIns="91440" bIns="45720" rtlCol="0" anchor="ctr"/>
          <a:lstStyle>
            <a:lvl1pPr algn="r">
              <a:defRPr sz="1100" baseline="0">
                <a:solidFill>
                  <a:schemeClr val="tx1"/>
                </a:solidFill>
              </a:defRPr>
            </a:lvl1pPr>
          </a:lstStyle>
          <a:p>
            <a:fld id="{7BF614B5-847A-48AB-90A5-1249C9FBFCE5}" type="slidenum">
              <a:rPr lang="ru-RU" smtClean="0"/>
              <a:t>‹#›</a:t>
            </a:fld>
            <a:endParaRPr lang="ru-RU"/>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spcBef>
          <a:spcPct val="0"/>
        </a:spcBef>
        <a:buNone/>
        <a:defRPr sz="3000" kern="1200" cap="all" spc="50" baseline="0">
          <a:solidFill>
            <a:schemeClr val="tx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1pPr>
      <a:lvl2pPr marL="742950" indent="-28575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2pPr>
      <a:lvl3pPr marL="11430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3pPr>
      <a:lvl4pPr marL="16002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4pPr>
      <a:lvl5pPr marL="20574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5pPr>
      <a:lvl6pPr marL="25146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6pPr>
      <a:lvl7pPr marL="29718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7pPr>
      <a:lvl8pPr marL="34290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8pPr>
      <a:lvl9pPr marL="38862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xml"/><Relationship Id="rId1" Type="http://schemas.openxmlformats.org/officeDocument/2006/relationships/slideLayout" Target="../slideLayouts/slideLayout4.xml"/><Relationship Id="rId4" Type="http://schemas.openxmlformats.org/officeDocument/2006/relationships/image" Target="../media/image14.png"/></Relationships>
</file>

<file path=ppt/slides/_rels/slide1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xml"/><Relationship Id="rId1" Type="http://schemas.openxmlformats.org/officeDocument/2006/relationships/slideLayout" Target="../slideLayouts/slideLayout4.xml"/><Relationship Id="rId4" Type="http://schemas.openxmlformats.org/officeDocument/2006/relationships/image" Target="../media/image14.png"/></Relationships>
</file>

<file path=ppt/slides/_rels/slide1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3.xml"/><Relationship Id="rId1" Type="http://schemas.openxmlformats.org/officeDocument/2006/relationships/slideLayout" Target="../slideLayouts/slideLayout4.xml"/><Relationship Id="rId4" Type="http://schemas.openxmlformats.org/officeDocument/2006/relationships/image" Target="../media/image14.png"/></Relationships>
</file>

<file path=ppt/slides/_rels/slide1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3.png"/><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3.pn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3.png"/><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pn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Подзаголовок 6"/>
          <p:cNvSpPr>
            <a:spLocks noGrp="1"/>
          </p:cNvSpPr>
          <p:nvPr>
            <p:ph type="subTitle" idx="1"/>
          </p:nvPr>
        </p:nvSpPr>
        <p:spPr/>
        <p:txBody>
          <a:bodyPr>
            <a:normAutofit/>
          </a:bodyPr>
          <a:lstStyle/>
          <a:p>
            <a:pPr algn="l"/>
            <a:r>
              <a:rPr lang="ru-RU" sz="2000" dirty="0" smtClean="0"/>
              <a:t>          ВЫПОЛНИЛА:    ученица 11 класса МКОУ «СОШ №7 </a:t>
            </a:r>
          </a:p>
          <a:p>
            <a:pPr algn="l"/>
            <a:r>
              <a:rPr lang="ru-RU" sz="2000" dirty="0"/>
              <a:t> </a:t>
            </a:r>
            <a:r>
              <a:rPr lang="ru-RU" sz="2000" dirty="0" smtClean="0"/>
              <a:t>                                     </a:t>
            </a:r>
            <a:r>
              <a:rPr lang="ru-RU" sz="2000" dirty="0" err="1" smtClean="0"/>
              <a:t>ст.Паницкая</a:t>
            </a:r>
            <a:r>
              <a:rPr lang="ru-RU" sz="2000" dirty="0" smtClean="0"/>
              <a:t>» Кузьмичёва Анастасия</a:t>
            </a:r>
          </a:p>
          <a:p>
            <a:pPr algn="l"/>
            <a:r>
              <a:rPr lang="ru-RU" sz="2000" dirty="0"/>
              <a:t> </a:t>
            </a:r>
            <a:r>
              <a:rPr lang="ru-RU" sz="2000" dirty="0" smtClean="0"/>
              <a:t>        РУКОВОДИТЕЛЬ: учитель математики </a:t>
            </a:r>
          </a:p>
          <a:p>
            <a:pPr algn="l"/>
            <a:r>
              <a:rPr lang="ru-RU" sz="2000" dirty="0"/>
              <a:t> </a:t>
            </a:r>
            <a:r>
              <a:rPr lang="ru-RU" sz="2000" dirty="0" smtClean="0"/>
              <a:t>                                      Воинкова Наталья Юрьевна</a:t>
            </a:r>
            <a:endParaRPr lang="ru-RU" sz="2000" dirty="0"/>
          </a:p>
        </p:txBody>
      </p:sp>
      <p:sp>
        <p:nvSpPr>
          <p:cNvPr id="2" name="Заголовок 1"/>
          <p:cNvSpPr>
            <a:spLocks noGrp="1"/>
          </p:cNvSpPr>
          <p:nvPr>
            <p:ph type="ctrTitle"/>
          </p:nvPr>
        </p:nvSpPr>
        <p:spPr>
          <a:xfrm>
            <a:off x="685800" y="548681"/>
            <a:ext cx="7772400" cy="3051770"/>
          </a:xfrm>
        </p:spPr>
        <p:txBody>
          <a:bodyPr/>
          <a:lstStyle/>
          <a:p>
            <a:r>
              <a:rPr lang="ru-RU" b="1" dirty="0" smtClean="0">
                <a:ln w="12700">
                  <a:solidFill>
                    <a:schemeClr val="tx2">
                      <a:satMod val="155000"/>
                    </a:schemeClr>
                  </a:solidFill>
                  <a:prstDash val="solid"/>
                </a:ln>
                <a:solidFill>
                  <a:schemeClr val="accent6">
                    <a:lumMod val="75000"/>
                  </a:schemeClr>
                </a:solidFill>
                <a:effectLst>
                  <a:outerShdw blurRad="41275" dist="20320" dir="1800000" algn="tl" rotWithShape="0">
                    <a:srgbClr val="000000">
                      <a:alpha val="40000"/>
                    </a:srgbClr>
                  </a:outerShdw>
                </a:effectLst>
              </a:rPr>
              <a:t>Вычисление площади? – Легко!</a:t>
            </a:r>
            <a:br>
              <a:rPr lang="ru-RU" b="1" dirty="0" smtClean="0">
                <a:ln w="12700">
                  <a:solidFill>
                    <a:schemeClr val="tx2">
                      <a:satMod val="155000"/>
                    </a:schemeClr>
                  </a:solidFill>
                  <a:prstDash val="solid"/>
                </a:ln>
                <a:solidFill>
                  <a:schemeClr val="accent6">
                    <a:lumMod val="75000"/>
                  </a:schemeClr>
                </a:solidFill>
                <a:effectLst>
                  <a:outerShdw blurRad="41275" dist="20320" dir="1800000" algn="tl" rotWithShape="0">
                    <a:srgbClr val="000000">
                      <a:alpha val="40000"/>
                    </a:srgbClr>
                  </a:outerShdw>
                </a:effectLst>
              </a:rPr>
            </a:br>
            <a:r>
              <a:rPr lang="ru-RU" b="1" dirty="0" smtClean="0">
                <a:ln w="12700">
                  <a:solidFill>
                    <a:schemeClr val="tx2">
                      <a:satMod val="155000"/>
                    </a:schemeClr>
                  </a:solidFill>
                  <a:prstDash val="solid"/>
                </a:ln>
                <a:solidFill>
                  <a:schemeClr val="accent6">
                    <a:lumMod val="75000"/>
                  </a:schemeClr>
                </a:solidFill>
                <a:effectLst>
                  <a:outerShdw blurRad="41275" dist="20320" dir="1800000" algn="tl" rotWithShape="0">
                    <a:srgbClr val="000000">
                      <a:alpha val="40000"/>
                    </a:srgbClr>
                  </a:outerShdw>
                </a:effectLst>
              </a:rPr>
              <a:t>(задачи на клетчатой бумаге)</a:t>
            </a:r>
            <a:br>
              <a:rPr lang="ru-RU" b="1" dirty="0" smtClean="0">
                <a:ln w="12700">
                  <a:solidFill>
                    <a:schemeClr val="tx2">
                      <a:satMod val="155000"/>
                    </a:schemeClr>
                  </a:solidFill>
                  <a:prstDash val="solid"/>
                </a:ln>
                <a:solidFill>
                  <a:schemeClr val="accent6">
                    <a:lumMod val="75000"/>
                  </a:schemeClr>
                </a:solidFill>
                <a:effectLst>
                  <a:outerShdw blurRad="41275" dist="20320" dir="1800000" algn="tl" rotWithShape="0">
                    <a:srgbClr val="000000">
                      <a:alpha val="40000"/>
                    </a:srgbClr>
                  </a:outerShdw>
                </a:effectLst>
              </a:rPr>
            </a:br>
            <a:r>
              <a:rPr lang="ru-RU" b="1" dirty="0">
                <a:ln w="12700">
                  <a:solidFill>
                    <a:schemeClr val="tx2">
                      <a:satMod val="155000"/>
                    </a:schemeClr>
                  </a:solidFill>
                  <a:prstDash val="solid"/>
                </a:ln>
                <a:solidFill>
                  <a:schemeClr val="accent6">
                    <a:lumMod val="75000"/>
                  </a:schemeClr>
                </a:solidFill>
                <a:effectLst>
                  <a:outerShdw blurRad="41275" dist="20320" dir="1800000" algn="tl" rotWithShape="0">
                    <a:srgbClr val="000000">
                      <a:alpha val="40000"/>
                    </a:srgbClr>
                  </a:outerShdw>
                </a:effectLst>
              </a:rPr>
              <a:t/>
            </a:r>
            <a:br>
              <a:rPr lang="ru-RU" b="1" dirty="0">
                <a:ln w="12700">
                  <a:solidFill>
                    <a:schemeClr val="tx2">
                      <a:satMod val="155000"/>
                    </a:schemeClr>
                  </a:solidFill>
                  <a:prstDash val="solid"/>
                </a:ln>
                <a:solidFill>
                  <a:schemeClr val="accent6">
                    <a:lumMod val="75000"/>
                  </a:schemeClr>
                </a:solidFill>
                <a:effectLst>
                  <a:outerShdw blurRad="41275" dist="20320" dir="1800000" algn="tl" rotWithShape="0">
                    <a:srgbClr val="000000">
                      <a:alpha val="40000"/>
                    </a:srgbClr>
                  </a:outerShdw>
                </a:effectLst>
              </a:rPr>
            </a:br>
            <a:r>
              <a:rPr lang="ru-RU" b="1" dirty="0" smtClean="0">
                <a:ln w="12700">
                  <a:solidFill>
                    <a:schemeClr val="tx2">
                      <a:satMod val="155000"/>
                    </a:schemeClr>
                  </a:solidFill>
                  <a:prstDash val="solid"/>
                </a:ln>
                <a:solidFill>
                  <a:schemeClr val="accent6">
                    <a:lumMod val="75000"/>
                  </a:schemeClr>
                </a:solidFill>
                <a:effectLst>
                  <a:outerShdw blurRad="41275" dist="20320" dir="1800000" algn="tl" rotWithShape="0">
                    <a:srgbClr val="000000">
                      <a:alpha val="40000"/>
                    </a:srgbClr>
                  </a:outerShdw>
                </a:effectLst>
              </a:rPr>
              <a:t/>
            </a:r>
            <a:br>
              <a:rPr lang="ru-RU" b="1" dirty="0" smtClean="0">
                <a:ln w="12700">
                  <a:solidFill>
                    <a:schemeClr val="tx2">
                      <a:satMod val="155000"/>
                    </a:schemeClr>
                  </a:solidFill>
                  <a:prstDash val="solid"/>
                </a:ln>
                <a:solidFill>
                  <a:schemeClr val="accent6">
                    <a:lumMod val="75000"/>
                  </a:schemeClr>
                </a:solidFill>
                <a:effectLst>
                  <a:outerShdw blurRad="41275" dist="20320" dir="1800000" algn="tl" rotWithShape="0">
                    <a:srgbClr val="000000">
                      <a:alpha val="40000"/>
                    </a:srgbClr>
                  </a:outerShdw>
                </a:effectLst>
              </a:rPr>
            </a:br>
            <a:endParaRPr lang="ru-RU" b="1" dirty="0">
              <a:ln w="12700">
                <a:solidFill>
                  <a:schemeClr val="tx2">
                    <a:satMod val="155000"/>
                  </a:schemeClr>
                </a:solidFill>
                <a:prstDash val="solid"/>
              </a:ln>
              <a:solidFill>
                <a:schemeClr val="accent6">
                  <a:lumMod val="75000"/>
                </a:schemeClr>
              </a:solidFill>
              <a:effectLst>
                <a:outerShdw blurRad="41275" dist="20320" dir="1800000" algn="tl" rotWithShape="0">
                  <a:srgbClr val="000000">
                    <a:alpha val="40000"/>
                  </a:srgbClr>
                </a:outerShdw>
              </a:effectLst>
            </a:endParaRPr>
          </a:p>
        </p:txBody>
      </p:sp>
    </p:spTree>
    <p:extLst>
      <p:ext uri="{BB962C8B-B14F-4D97-AF65-F5344CB8AC3E}">
        <p14:creationId xmlns:p14="http://schemas.microsoft.com/office/powerpoint/2010/main" val="117414325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sz="quarter" idx="13"/>
          </p:nvPr>
        </p:nvSpPr>
        <p:spPr>
          <a:xfrm>
            <a:off x="179512" y="1196752"/>
            <a:ext cx="4824536" cy="4518248"/>
          </a:xfrm>
        </p:spPr>
        <p:txBody>
          <a:bodyPr>
            <a:normAutofit fontScale="92500" lnSpcReduction="10000"/>
          </a:bodyPr>
          <a:lstStyle/>
          <a:p>
            <a:pPr marL="0" indent="0">
              <a:buNone/>
            </a:pPr>
            <a:r>
              <a:rPr lang="ru-RU" sz="2000" dirty="0"/>
              <a:t>Пусть АВСD – прямоугольник с вершинами в узлах и сторонами, идущими по линиям сетки.</a:t>
            </a:r>
          </a:p>
          <a:p>
            <a:pPr marL="0" indent="0">
              <a:buNone/>
            </a:pPr>
            <a:r>
              <a:rPr lang="ru-RU" sz="2000" dirty="0" smtClean="0"/>
              <a:t>Обозначим </a:t>
            </a:r>
            <a:r>
              <a:rPr lang="ru-RU" sz="2000" dirty="0"/>
              <a:t>через В количество узлов, лежащих внутри прямоугольника, а через Г – количество узлов на его границе. Сместим сетку на полклетки вправо и полклетки вниз. Тогда территорию прямоугольника можно «распределить» между узлами следующим образом: каждый из В узлов «контролирует» целую клетку смещённой сетки, а каждый из Г узлов – 4 граничных не угловых узла – половину клетки, а каждая из угловых точек – четверть клетки. Поэтому площадь прямоугольника S равна </a:t>
            </a:r>
          </a:p>
          <a:p>
            <a:pPr marL="0" indent="0">
              <a:buNone/>
            </a:pPr>
            <a:r>
              <a:rPr lang="ru-RU" sz="2000" dirty="0" smtClean="0"/>
              <a:t>         S </a:t>
            </a:r>
            <a:r>
              <a:rPr lang="ru-RU" sz="2000" dirty="0"/>
              <a:t>= В + </a:t>
            </a:r>
            <a:r>
              <a:rPr lang="ru-RU" sz="2000" dirty="0" smtClean="0"/>
              <a:t>(Г – 4)/2 </a:t>
            </a:r>
            <a:r>
              <a:rPr lang="ru-RU" sz="2000" dirty="0"/>
              <a:t>+ 4 • </a:t>
            </a:r>
            <a:r>
              <a:rPr lang="ru-RU" sz="2000" dirty="0" smtClean="0"/>
              <a:t>1/4 </a:t>
            </a:r>
            <a:r>
              <a:rPr lang="ru-RU" sz="2000" dirty="0"/>
              <a:t>= В +  </a:t>
            </a:r>
            <a:r>
              <a:rPr lang="ru-RU" sz="2000" dirty="0" smtClean="0"/>
              <a:t>Г/2 - </a:t>
            </a:r>
            <a:r>
              <a:rPr lang="ru-RU" sz="2000" dirty="0"/>
              <a:t>1 .</a:t>
            </a:r>
          </a:p>
          <a:p>
            <a:endParaRPr lang="ru-RU" dirty="0"/>
          </a:p>
        </p:txBody>
      </p:sp>
      <p:sp>
        <p:nvSpPr>
          <p:cNvPr id="4" name="Заголовок 3"/>
          <p:cNvSpPr>
            <a:spLocks noGrp="1"/>
          </p:cNvSpPr>
          <p:nvPr>
            <p:ph type="title"/>
          </p:nvPr>
        </p:nvSpPr>
        <p:spPr>
          <a:xfrm>
            <a:off x="609600" y="274638"/>
            <a:ext cx="7924800" cy="778098"/>
          </a:xfrm>
        </p:spPr>
        <p:txBody>
          <a:bodyPr/>
          <a:lstStyle/>
          <a:p>
            <a:r>
              <a:rPr lang="ru-RU" sz="2000" dirty="0" smtClean="0"/>
              <a:t>Рассмотрим, как можно вычислить площадь прямоугольника, применив теорему пика:</a:t>
            </a:r>
            <a:endParaRPr lang="ru-RU" sz="2000" dirty="0"/>
          </a:p>
        </p:txBody>
      </p:sp>
      <p:pic>
        <p:nvPicPr>
          <p:cNvPr id="8194" name="Picture 2"/>
          <p:cNvPicPr>
            <a:picLocks noGrp="1" noChangeAspect="1" noChangeArrowheads="1"/>
          </p:cNvPicPr>
          <p:nvPr>
            <p:ph sz="quarter" idx="14"/>
          </p:nvPr>
        </p:nvPicPr>
        <p:blipFill>
          <a:blip r:embed="rId2">
            <a:extLst>
              <a:ext uri="{28A0092B-C50C-407E-A947-70E740481C1C}">
                <a14:useLocalDpi xmlns:a14="http://schemas.microsoft.com/office/drawing/2010/main" val="0"/>
              </a:ext>
            </a:extLst>
          </a:blip>
          <a:srcRect/>
          <a:stretch>
            <a:fillRect/>
          </a:stretch>
        </p:blipFill>
        <p:spPr bwMode="auto">
          <a:xfrm>
            <a:off x="5004048" y="2276872"/>
            <a:ext cx="4032448" cy="26642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26482155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Подзаголовок 6"/>
          <p:cNvSpPr>
            <a:spLocks noGrp="1"/>
          </p:cNvSpPr>
          <p:nvPr>
            <p:ph type="subTitle" idx="1"/>
          </p:nvPr>
        </p:nvSpPr>
        <p:spPr/>
        <p:txBody>
          <a:bodyPr>
            <a:normAutofit fontScale="85000" lnSpcReduction="20000"/>
          </a:bodyPr>
          <a:lstStyle/>
          <a:p>
            <a:r>
              <a:rPr lang="ru-RU" dirty="0"/>
              <a:t> </a:t>
            </a:r>
            <a:r>
              <a:rPr lang="ru-RU" sz="2800" dirty="0"/>
              <a:t>Я провела исследование с целью выявления и сравнения различных способов вычисления многоугольников. </a:t>
            </a:r>
          </a:p>
          <a:p>
            <a:r>
              <a:rPr lang="ru-RU" sz="2800" dirty="0"/>
              <a:t>Сюжет будет разворачиваться на обычном листке клетчатой бумаги.</a:t>
            </a:r>
          </a:p>
        </p:txBody>
      </p:sp>
      <p:sp>
        <p:nvSpPr>
          <p:cNvPr id="5" name="Заголовок 4"/>
          <p:cNvSpPr>
            <a:spLocks noGrp="1"/>
          </p:cNvSpPr>
          <p:nvPr>
            <p:ph type="ctrTitle"/>
          </p:nvPr>
        </p:nvSpPr>
        <p:spPr/>
        <p:txBody>
          <a:bodyPr/>
          <a:lstStyle/>
          <a:p>
            <a:pPr algn="ctr"/>
            <a:r>
              <a:rPr lang="ru-RU" dirty="0"/>
              <a:t>СПОСОБЫ ВЫЧИСЛЕНИЯ ПЛОЩАДЕЙ  МНОГОУГОЛЬНИКОВ.</a:t>
            </a:r>
          </a:p>
        </p:txBody>
      </p:sp>
    </p:spTree>
    <p:extLst>
      <p:ext uri="{BB962C8B-B14F-4D97-AF65-F5344CB8AC3E}">
        <p14:creationId xmlns:p14="http://schemas.microsoft.com/office/powerpoint/2010/main" val="234451861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Объект 11"/>
          <p:cNvSpPr>
            <a:spLocks noGrp="1"/>
          </p:cNvSpPr>
          <p:nvPr>
            <p:ph sz="quarter" idx="13"/>
          </p:nvPr>
        </p:nvSpPr>
        <p:spPr/>
        <p:txBody>
          <a:bodyPr/>
          <a:lstStyle/>
          <a:p>
            <a:endParaRPr lang="ru-RU" dirty="0"/>
          </a:p>
        </p:txBody>
      </p:sp>
      <p:sp>
        <p:nvSpPr>
          <p:cNvPr id="13" name="Объект 12"/>
          <p:cNvSpPr>
            <a:spLocks noGrp="1"/>
          </p:cNvSpPr>
          <p:nvPr>
            <p:ph sz="quarter" idx="14"/>
          </p:nvPr>
        </p:nvSpPr>
        <p:spPr/>
        <p:txBody>
          <a:bodyPr/>
          <a:lstStyle/>
          <a:p>
            <a:pPr marL="0" indent="0">
              <a:buNone/>
            </a:pPr>
            <a:r>
              <a:rPr lang="ru-RU" sz="2800" dirty="0"/>
              <a:t>На клетчатой бумаге с клетками размером 1 см х 1 см изображен треугольник (см. рисунок). </a:t>
            </a:r>
          </a:p>
          <a:p>
            <a:pPr marL="0" indent="0">
              <a:buNone/>
            </a:pPr>
            <a:r>
              <a:rPr lang="ru-RU" sz="2800" dirty="0"/>
              <a:t>	Найдите его площадь в квадратных сантиметрах.</a:t>
            </a:r>
          </a:p>
          <a:p>
            <a:endParaRPr lang="ru-RU" dirty="0"/>
          </a:p>
        </p:txBody>
      </p:sp>
      <p:sp>
        <p:nvSpPr>
          <p:cNvPr id="10" name="Заголовок 9"/>
          <p:cNvSpPr>
            <a:spLocks noGrp="1"/>
          </p:cNvSpPr>
          <p:nvPr>
            <p:ph type="title"/>
          </p:nvPr>
        </p:nvSpPr>
        <p:spPr/>
        <p:txBody>
          <a:bodyPr/>
          <a:lstStyle/>
          <a:p>
            <a:pPr algn="ctr"/>
            <a:r>
              <a:rPr lang="ru-RU" sz="2400" dirty="0" smtClean="0"/>
              <a:t>Это задание В3 из открытого банка заданий ЕГЭ по математике</a:t>
            </a:r>
            <a:endParaRPr lang="ru-RU" sz="2400" dirty="0"/>
          </a:p>
        </p:txBody>
      </p:sp>
      <p:pic>
        <p:nvPicPr>
          <p:cNvPr id="9220"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9553" y="1628800"/>
            <a:ext cx="3888432" cy="410445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7" name="Содержимое 4" descr="pic.34"/>
          <p:cNvPicPr>
            <a:picLocks/>
          </p:cNvPicPr>
          <p:nvPr/>
        </p:nvPicPr>
        <p:blipFill>
          <a:blip r:embed="rId3">
            <a:extLst>
              <a:ext uri="{28A0092B-C50C-407E-A947-70E740481C1C}">
                <a14:useLocalDpi xmlns:a14="http://schemas.microsoft.com/office/drawing/2010/main" val="0"/>
              </a:ext>
            </a:extLst>
          </a:blip>
          <a:srcRect/>
          <a:stretch>
            <a:fillRect/>
          </a:stretch>
        </p:blipFill>
        <p:spPr bwMode="auto">
          <a:xfrm>
            <a:off x="467544" y="1700808"/>
            <a:ext cx="3857625" cy="4000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2042703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20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sz="quarter" idx="13"/>
          </p:nvPr>
        </p:nvSpPr>
        <p:spPr/>
        <p:txBody>
          <a:bodyPr/>
          <a:lstStyle/>
          <a:p>
            <a:endParaRPr lang="ru-RU" dirty="0"/>
          </a:p>
        </p:txBody>
      </p:sp>
      <p:sp>
        <p:nvSpPr>
          <p:cNvPr id="3" name="Объект 2"/>
          <p:cNvSpPr>
            <a:spLocks noGrp="1"/>
          </p:cNvSpPr>
          <p:nvPr>
            <p:ph sz="quarter" idx="14"/>
          </p:nvPr>
        </p:nvSpPr>
        <p:spPr>
          <a:xfrm>
            <a:off x="4499992" y="1600200"/>
            <a:ext cx="4034408" cy="4114800"/>
          </a:xfrm>
        </p:spPr>
        <p:txBody>
          <a:bodyPr>
            <a:normAutofit/>
          </a:bodyPr>
          <a:lstStyle/>
          <a:p>
            <a:pPr marL="0" indent="0">
              <a:buNone/>
            </a:pPr>
            <a:r>
              <a:rPr lang="ru-RU" sz="2000" dirty="0"/>
              <a:t>1.Посчитаем количество полных клеток внутри данного </a:t>
            </a:r>
            <a:r>
              <a:rPr lang="ru-RU" sz="2000" dirty="0" smtClean="0"/>
              <a:t>треугольника</a:t>
            </a:r>
          </a:p>
          <a:p>
            <a:pPr marL="0" indent="0">
              <a:buNone/>
            </a:pPr>
            <a:r>
              <a:rPr lang="ru-RU" sz="2000" dirty="0" smtClean="0"/>
              <a:t>                         10</a:t>
            </a:r>
            <a:endParaRPr lang="ru-RU" sz="2000" dirty="0"/>
          </a:p>
          <a:p>
            <a:pPr marL="0" indent="0">
              <a:buNone/>
            </a:pPr>
            <a:r>
              <a:rPr lang="ru-RU" sz="2000" dirty="0"/>
              <a:t>2.Дополним неполные клетки друг другом до полных клеток. </a:t>
            </a:r>
            <a:endParaRPr lang="ru-RU" sz="2000" dirty="0" smtClean="0"/>
          </a:p>
          <a:p>
            <a:pPr marL="0" indent="0">
              <a:buNone/>
            </a:pPr>
            <a:r>
              <a:rPr lang="ru-RU" sz="2000" dirty="0" smtClean="0"/>
              <a:t>                          5</a:t>
            </a:r>
            <a:endParaRPr lang="ru-RU" sz="2000" dirty="0"/>
          </a:p>
          <a:p>
            <a:pPr marL="0" indent="0">
              <a:buNone/>
            </a:pPr>
            <a:r>
              <a:rPr lang="ru-RU" sz="2000" dirty="0"/>
              <a:t>3. Сложим полученные количества полных клеток: </a:t>
            </a:r>
            <a:endParaRPr lang="ru-RU" sz="2000" dirty="0" smtClean="0"/>
          </a:p>
          <a:p>
            <a:pPr marL="0" indent="0">
              <a:buNone/>
            </a:pPr>
            <a:r>
              <a:rPr lang="ru-RU" sz="2000" dirty="0"/>
              <a:t> </a:t>
            </a:r>
            <a:r>
              <a:rPr lang="ru-RU" sz="2000" dirty="0" smtClean="0"/>
              <a:t>           10 + 5 = 15</a:t>
            </a:r>
            <a:endParaRPr lang="ru-RU" sz="2000" dirty="0"/>
          </a:p>
          <a:p>
            <a:pPr marL="0" indent="0">
              <a:buNone/>
            </a:pPr>
            <a:r>
              <a:rPr lang="ru-RU" sz="2000" dirty="0" smtClean="0"/>
              <a:t>                    Ответ</a:t>
            </a:r>
            <a:r>
              <a:rPr lang="ru-RU" sz="2000" dirty="0"/>
              <a:t>: 15 </a:t>
            </a:r>
          </a:p>
          <a:p>
            <a:endParaRPr lang="ru-RU" sz="2000" dirty="0"/>
          </a:p>
        </p:txBody>
      </p:sp>
      <p:sp>
        <p:nvSpPr>
          <p:cNvPr id="4" name="Заголовок 3"/>
          <p:cNvSpPr>
            <a:spLocks noGrp="1"/>
          </p:cNvSpPr>
          <p:nvPr>
            <p:ph type="title"/>
          </p:nvPr>
        </p:nvSpPr>
        <p:spPr/>
        <p:txBody>
          <a:bodyPr/>
          <a:lstStyle/>
          <a:p>
            <a:r>
              <a:rPr lang="ru-RU" dirty="0"/>
              <a:t>1 способ     « Считаем по клеткам»</a:t>
            </a:r>
            <a:br>
              <a:rPr lang="ru-RU" dirty="0"/>
            </a:br>
            <a:endParaRPr lang="ru-RU" dirty="0"/>
          </a:p>
        </p:txBody>
      </p:sp>
      <p:pic>
        <p:nvPicPr>
          <p:cNvPr id="1024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9512" y="1628800"/>
            <a:ext cx="4176465" cy="424847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7" name="Содержимое 4" descr="pic.34"/>
          <p:cNvPicPr>
            <a:picLocks/>
          </p:cNvPicPr>
          <p:nvPr/>
        </p:nvPicPr>
        <p:blipFill>
          <a:blip r:embed="rId4">
            <a:extLst>
              <a:ext uri="{28A0092B-C50C-407E-A947-70E740481C1C}">
                <a14:useLocalDpi xmlns:a14="http://schemas.microsoft.com/office/drawing/2010/main" val="0"/>
              </a:ext>
            </a:extLst>
          </a:blip>
          <a:srcRect/>
          <a:stretch>
            <a:fillRect/>
          </a:stretch>
        </p:blipFill>
        <p:spPr bwMode="auto">
          <a:xfrm>
            <a:off x="357188" y="1571625"/>
            <a:ext cx="4000500" cy="4000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Содержимое 4" descr="pic.34"/>
          <p:cNvPicPr>
            <a:picLocks/>
          </p:cNvPicPr>
          <p:nvPr/>
        </p:nvPicPr>
        <p:blipFill>
          <a:blip r:embed="rId4">
            <a:extLst>
              <a:ext uri="{28A0092B-C50C-407E-A947-70E740481C1C}">
                <a14:useLocalDpi xmlns:a14="http://schemas.microsoft.com/office/drawing/2010/main" val="0"/>
              </a:ext>
            </a:extLst>
          </a:blip>
          <a:srcRect/>
          <a:stretch>
            <a:fillRect/>
          </a:stretch>
        </p:blipFill>
        <p:spPr bwMode="auto">
          <a:xfrm>
            <a:off x="357189" y="1588781"/>
            <a:ext cx="4000500" cy="4000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TextBox 13"/>
          <p:cNvSpPr txBox="1"/>
          <p:nvPr/>
        </p:nvSpPr>
        <p:spPr>
          <a:xfrm>
            <a:off x="2843808" y="2852936"/>
            <a:ext cx="472763" cy="369332"/>
          </a:xfrm>
          <a:prstGeom prst="rect">
            <a:avLst/>
          </a:prstGeom>
          <a:noFill/>
        </p:spPr>
        <p:txBody>
          <a:bodyPr wrap="square" rtlCol="0">
            <a:spAutoFit/>
          </a:bodyPr>
          <a:lstStyle/>
          <a:p>
            <a:endParaRPr lang="ru-RU" dirty="0"/>
          </a:p>
        </p:txBody>
      </p:sp>
      <p:sp>
        <p:nvSpPr>
          <p:cNvPr id="15" name="TextBox 14"/>
          <p:cNvSpPr txBox="1"/>
          <p:nvPr/>
        </p:nvSpPr>
        <p:spPr>
          <a:xfrm>
            <a:off x="2843809" y="2708920"/>
            <a:ext cx="472762" cy="369332"/>
          </a:xfrm>
          <a:prstGeom prst="rect">
            <a:avLst/>
          </a:prstGeom>
          <a:noFill/>
        </p:spPr>
        <p:txBody>
          <a:bodyPr wrap="square" rtlCol="0">
            <a:spAutoFit/>
          </a:bodyPr>
          <a:lstStyle/>
          <a:p>
            <a:endParaRPr lang="ru-RU" dirty="0"/>
          </a:p>
        </p:txBody>
      </p:sp>
      <p:sp>
        <p:nvSpPr>
          <p:cNvPr id="17" name="TextBox 16"/>
          <p:cNvSpPr txBox="1"/>
          <p:nvPr/>
        </p:nvSpPr>
        <p:spPr>
          <a:xfrm>
            <a:off x="2899367" y="2666256"/>
            <a:ext cx="472762" cy="369332"/>
          </a:xfrm>
          <a:prstGeom prst="rect">
            <a:avLst/>
          </a:prstGeom>
          <a:noFill/>
        </p:spPr>
        <p:txBody>
          <a:bodyPr wrap="square" rtlCol="0">
            <a:spAutoFit/>
          </a:bodyPr>
          <a:lstStyle/>
          <a:p>
            <a:endParaRPr lang="ru-RU" dirty="0"/>
          </a:p>
        </p:txBody>
      </p:sp>
      <p:sp>
        <p:nvSpPr>
          <p:cNvPr id="18" name="TextBox 17"/>
          <p:cNvSpPr txBox="1"/>
          <p:nvPr/>
        </p:nvSpPr>
        <p:spPr>
          <a:xfrm>
            <a:off x="2843809" y="3159695"/>
            <a:ext cx="576063" cy="369332"/>
          </a:xfrm>
          <a:prstGeom prst="rect">
            <a:avLst/>
          </a:prstGeom>
          <a:noFill/>
        </p:spPr>
        <p:txBody>
          <a:bodyPr wrap="square" rtlCol="0">
            <a:spAutoFit/>
          </a:bodyPr>
          <a:lstStyle/>
          <a:p>
            <a:endParaRPr lang="ru-RU" dirty="0"/>
          </a:p>
        </p:txBody>
      </p:sp>
      <p:sp>
        <p:nvSpPr>
          <p:cNvPr id="20" name="Прямоугольник 19"/>
          <p:cNvSpPr/>
          <p:nvPr/>
        </p:nvSpPr>
        <p:spPr>
          <a:xfrm>
            <a:off x="2857500" y="3071813"/>
            <a:ext cx="500063" cy="500062"/>
          </a:xfrm>
          <a:prstGeom prst="rect">
            <a:avLst/>
          </a:prstGeom>
          <a:solidFill>
            <a:srgbClr val="00B050">
              <a:alpha val="40000"/>
            </a:srgbClr>
          </a:solidFill>
          <a:ln w="25400" cap="flat" cmpd="sng" algn="ctr">
            <a:solidFill>
              <a:srgbClr val="66FF66"/>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ru-RU" sz="2000" b="0" i="0" u="none" strike="noStrike" kern="0" cap="none" spc="0" normalizeH="0" baseline="0" noProof="0" dirty="0">
                <a:ln>
                  <a:noFill/>
                </a:ln>
                <a:solidFill>
                  <a:srgbClr val="66FF66"/>
                </a:solidFill>
                <a:effectLst/>
                <a:uLnTx/>
                <a:uFillTx/>
                <a:latin typeface="Calibri"/>
                <a:ea typeface="+mn-ea"/>
                <a:cs typeface="+mn-cs"/>
              </a:rPr>
              <a:t>9</a:t>
            </a:r>
          </a:p>
        </p:txBody>
      </p:sp>
      <p:sp>
        <p:nvSpPr>
          <p:cNvPr id="19" name="TextBox 18"/>
          <p:cNvSpPr txBox="1"/>
          <p:nvPr/>
        </p:nvSpPr>
        <p:spPr>
          <a:xfrm>
            <a:off x="1331640" y="4180438"/>
            <a:ext cx="504056" cy="369332"/>
          </a:xfrm>
          <a:prstGeom prst="rect">
            <a:avLst/>
          </a:prstGeom>
          <a:noFill/>
        </p:spPr>
        <p:txBody>
          <a:bodyPr wrap="square" rtlCol="0">
            <a:spAutoFit/>
          </a:bodyPr>
          <a:lstStyle/>
          <a:p>
            <a:endParaRPr lang="ru-RU" dirty="0"/>
          </a:p>
        </p:txBody>
      </p:sp>
      <p:sp>
        <p:nvSpPr>
          <p:cNvPr id="22" name="Прямоугольник 21"/>
          <p:cNvSpPr/>
          <p:nvPr/>
        </p:nvSpPr>
        <p:spPr>
          <a:xfrm>
            <a:off x="1357313" y="4071938"/>
            <a:ext cx="500062" cy="500062"/>
          </a:xfrm>
          <a:prstGeom prst="rect">
            <a:avLst/>
          </a:prstGeom>
          <a:solidFill>
            <a:srgbClr val="00B050">
              <a:alpha val="40000"/>
            </a:srgbClr>
          </a:solidFill>
          <a:ln>
            <a:solidFill>
              <a:srgbClr val="66FF66"/>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ru-RU" sz="2000" dirty="0">
                <a:solidFill>
                  <a:srgbClr val="66FF66"/>
                </a:solidFill>
              </a:rPr>
              <a:t>1</a:t>
            </a:r>
          </a:p>
        </p:txBody>
      </p:sp>
      <p:sp>
        <p:nvSpPr>
          <p:cNvPr id="23" name="TextBox 22"/>
          <p:cNvSpPr txBox="1"/>
          <p:nvPr/>
        </p:nvSpPr>
        <p:spPr>
          <a:xfrm>
            <a:off x="1857376" y="4164363"/>
            <a:ext cx="451084" cy="369332"/>
          </a:xfrm>
          <a:prstGeom prst="rect">
            <a:avLst/>
          </a:prstGeom>
          <a:noFill/>
        </p:spPr>
        <p:txBody>
          <a:bodyPr wrap="square" rtlCol="0">
            <a:spAutoFit/>
          </a:bodyPr>
          <a:lstStyle/>
          <a:p>
            <a:endParaRPr lang="ru-RU" dirty="0"/>
          </a:p>
        </p:txBody>
      </p:sp>
      <p:sp>
        <p:nvSpPr>
          <p:cNvPr id="25" name="Прямоугольник 24"/>
          <p:cNvSpPr/>
          <p:nvPr/>
        </p:nvSpPr>
        <p:spPr>
          <a:xfrm>
            <a:off x="1857375" y="4071938"/>
            <a:ext cx="500063" cy="500062"/>
          </a:xfrm>
          <a:prstGeom prst="rect">
            <a:avLst/>
          </a:prstGeom>
          <a:solidFill>
            <a:srgbClr val="00B050">
              <a:alpha val="40000"/>
            </a:srgbClr>
          </a:solidFill>
          <a:ln>
            <a:solidFill>
              <a:srgbClr val="66FF66"/>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ru-RU" sz="2000" dirty="0">
                <a:solidFill>
                  <a:srgbClr val="66FF66"/>
                </a:solidFill>
              </a:rPr>
              <a:t>2</a:t>
            </a:r>
          </a:p>
        </p:txBody>
      </p:sp>
      <p:sp>
        <p:nvSpPr>
          <p:cNvPr id="24" name="TextBox 23"/>
          <p:cNvSpPr txBox="1"/>
          <p:nvPr/>
        </p:nvSpPr>
        <p:spPr>
          <a:xfrm>
            <a:off x="2395805" y="4137303"/>
            <a:ext cx="448003" cy="369332"/>
          </a:xfrm>
          <a:prstGeom prst="rect">
            <a:avLst/>
          </a:prstGeom>
          <a:noFill/>
        </p:spPr>
        <p:txBody>
          <a:bodyPr wrap="square" rtlCol="0">
            <a:spAutoFit/>
          </a:bodyPr>
          <a:lstStyle/>
          <a:p>
            <a:endParaRPr lang="ru-RU" dirty="0"/>
          </a:p>
        </p:txBody>
      </p:sp>
      <p:sp>
        <p:nvSpPr>
          <p:cNvPr id="27" name="Прямоугольник 26"/>
          <p:cNvSpPr/>
          <p:nvPr/>
        </p:nvSpPr>
        <p:spPr>
          <a:xfrm>
            <a:off x="2357438" y="4071938"/>
            <a:ext cx="500062" cy="500062"/>
          </a:xfrm>
          <a:prstGeom prst="rect">
            <a:avLst/>
          </a:prstGeom>
          <a:solidFill>
            <a:srgbClr val="00B050">
              <a:alpha val="40000"/>
            </a:srgbClr>
          </a:solidFill>
          <a:ln>
            <a:solidFill>
              <a:srgbClr val="66FF66"/>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ru-RU" sz="2000" dirty="0">
                <a:solidFill>
                  <a:srgbClr val="66FF66"/>
                </a:solidFill>
              </a:rPr>
              <a:t>3</a:t>
            </a:r>
          </a:p>
        </p:txBody>
      </p:sp>
      <p:sp>
        <p:nvSpPr>
          <p:cNvPr id="26" name="TextBox 25"/>
          <p:cNvSpPr txBox="1"/>
          <p:nvPr/>
        </p:nvSpPr>
        <p:spPr>
          <a:xfrm>
            <a:off x="2881809" y="4155988"/>
            <a:ext cx="500062" cy="369332"/>
          </a:xfrm>
          <a:prstGeom prst="rect">
            <a:avLst/>
          </a:prstGeom>
          <a:noFill/>
        </p:spPr>
        <p:txBody>
          <a:bodyPr wrap="square" rtlCol="0">
            <a:spAutoFit/>
          </a:bodyPr>
          <a:lstStyle/>
          <a:p>
            <a:endParaRPr lang="ru-RU" dirty="0"/>
          </a:p>
        </p:txBody>
      </p:sp>
      <p:sp>
        <p:nvSpPr>
          <p:cNvPr id="29" name="Прямоугольник 28"/>
          <p:cNvSpPr/>
          <p:nvPr/>
        </p:nvSpPr>
        <p:spPr>
          <a:xfrm>
            <a:off x="2857500" y="4071938"/>
            <a:ext cx="500063" cy="500062"/>
          </a:xfrm>
          <a:prstGeom prst="rect">
            <a:avLst/>
          </a:prstGeom>
          <a:solidFill>
            <a:srgbClr val="00B050">
              <a:alpha val="40000"/>
            </a:srgbClr>
          </a:solidFill>
          <a:ln>
            <a:solidFill>
              <a:srgbClr val="66FF66"/>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ru-RU" sz="2000" dirty="0">
                <a:solidFill>
                  <a:srgbClr val="66FF66"/>
                </a:solidFill>
              </a:rPr>
              <a:t>4</a:t>
            </a:r>
          </a:p>
        </p:txBody>
      </p:sp>
      <p:sp>
        <p:nvSpPr>
          <p:cNvPr id="28" name="TextBox 27"/>
          <p:cNvSpPr txBox="1"/>
          <p:nvPr/>
        </p:nvSpPr>
        <p:spPr>
          <a:xfrm>
            <a:off x="1115616" y="4365104"/>
            <a:ext cx="468052" cy="369332"/>
          </a:xfrm>
          <a:prstGeom prst="rect">
            <a:avLst/>
          </a:prstGeom>
          <a:noFill/>
        </p:spPr>
        <p:txBody>
          <a:bodyPr wrap="square" rtlCol="0">
            <a:spAutoFit/>
          </a:bodyPr>
          <a:lstStyle/>
          <a:p>
            <a:endParaRPr lang="ru-RU" dirty="0"/>
          </a:p>
        </p:txBody>
      </p:sp>
      <p:sp>
        <p:nvSpPr>
          <p:cNvPr id="33" name="TextBox 32"/>
          <p:cNvSpPr txBox="1">
            <a:spLocks noChangeArrowheads="1"/>
          </p:cNvSpPr>
          <p:nvPr/>
        </p:nvSpPr>
        <p:spPr bwMode="auto">
          <a:xfrm>
            <a:off x="1071563" y="4214813"/>
            <a:ext cx="357187"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fontAlgn="base" hangingPunct="1">
              <a:spcBef>
                <a:spcPct val="0"/>
              </a:spcBef>
              <a:spcAft>
                <a:spcPct val="0"/>
              </a:spcAft>
            </a:pPr>
            <a:r>
              <a:rPr lang="ru-RU" sz="1600" i="1" dirty="0">
                <a:solidFill>
                  <a:srgbClr val="66FF66"/>
                </a:solidFill>
                <a:latin typeface="Calibri" pitchFamily="34" charset="0"/>
              </a:rPr>
              <a:t>1</a:t>
            </a:r>
          </a:p>
        </p:txBody>
      </p:sp>
      <p:sp>
        <p:nvSpPr>
          <p:cNvPr id="32" name="TextBox 31"/>
          <p:cNvSpPr txBox="1"/>
          <p:nvPr/>
        </p:nvSpPr>
        <p:spPr>
          <a:xfrm>
            <a:off x="928430" y="4146041"/>
            <a:ext cx="400755" cy="369332"/>
          </a:xfrm>
          <a:prstGeom prst="rect">
            <a:avLst/>
          </a:prstGeom>
          <a:noFill/>
        </p:spPr>
        <p:txBody>
          <a:bodyPr wrap="square" rtlCol="0">
            <a:spAutoFit/>
          </a:bodyPr>
          <a:lstStyle/>
          <a:p>
            <a:endParaRPr lang="ru-RU" dirty="0"/>
          </a:p>
        </p:txBody>
      </p:sp>
      <p:sp>
        <p:nvSpPr>
          <p:cNvPr id="35" name="Прямоугольный треугольник 34"/>
          <p:cNvSpPr/>
          <p:nvPr/>
        </p:nvSpPr>
        <p:spPr>
          <a:xfrm rot="5400000">
            <a:off x="857251" y="4071937"/>
            <a:ext cx="500062" cy="500063"/>
          </a:xfrm>
          <a:prstGeom prst="rtTriangle">
            <a:avLst/>
          </a:prstGeom>
          <a:solidFill>
            <a:srgbClr val="00B050">
              <a:alpha val="41000"/>
            </a:srgbClr>
          </a:solidFill>
          <a:ln w="25400" cap="flat" cmpd="sng" algn="ctr">
            <a:solidFill>
              <a:srgbClr val="66FF66"/>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ru-RU" sz="1800" b="0" i="0" u="none" strike="noStrike" kern="0" cap="none" spc="0" normalizeH="0" baseline="0" noProof="0" dirty="0">
              <a:ln>
                <a:noFill/>
              </a:ln>
              <a:solidFill>
                <a:prstClr val="white"/>
              </a:solidFill>
              <a:effectLst/>
              <a:uLnTx/>
              <a:uFillTx/>
              <a:latin typeface="Calibri"/>
              <a:ea typeface="+mn-ea"/>
              <a:cs typeface="+mn-cs"/>
            </a:endParaRPr>
          </a:p>
        </p:txBody>
      </p:sp>
      <p:sp>
        <p:nvSpPr>
          <p:cNvPr id="34" name="TextBox 33"/>
          <p:cNvSpPr txBox="1"/>
          <p:nvPr/>
        </p:nvSpPr>
        <p:spPr>
          <a:xfrm>
            <a:off x="1922677" y="3698970"/>
            <a:ext cx="434761" cy="369332"/>
          </a:xfrm>
          <a:prstGeom prst="rect">
            <a:avLst/>
          </a:prstGeom>
          <a:noFill/>
        </p:spPr>
        <p:txBody>
          <a:bodyPr wrap="square" rtlCol="0">
            <a:spAutoFit/>
          </a:bodyPr>
          <a:lstStyle/>
          <a:p>
            <a:endParaRPr lang="ru-RU" dirty="0"/>
          </a:p>
        </p:txBody>
      </p:sp>
      <p:sp>
        <p:nvSpPr>
          <p:cNvPr id="37" name="Прямоугольник 36"/>
          <p:cNvSpPr/>
          <p:nvPr/>
        </p:nvSpPr>
        <p:spPr>
          <a:xfrm>
            <a:off x="1857375" y="3571875"/>
            <a:ext cx="500063" cy="500063"/>
          </a:xfrm>
          <a:prstGeom prst="rect">
            <a:avLst/>
          </a:prstGeom>
          <a:solidFill>
            <a:srgbClr val="00B050">
              <a:alpha val="40000"/>
            </a:srgbClr>
          </a:solidFill>
          <a:ln w="25400" cap="flat" cmpd="sng" algn="ctr">
            <a:solidFill>
              <a:srgbClr val="66FF66"/>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ru-RU" sz="2000" b="0" i="0" u="none" strike="noStrike" kern="0" cap="none" spc="0" normalizeH="0" baseline="0" noProof="0" dirty="0">
                <a:ln>
                  <a:noFill/>
                </a:ln>
                <a:solidFill>
                  <a:srgbClr val="66FF66"/>
                </a:solidFill>
                <a:effectLst/>
                <a:uLnTx/>
                <a:uFillTx/>
                <a:latin typeface="Calibri"/>
                <a:ea typeface="+mn-ea"/>
                <a:cs typeface="+mn-cs"/>
              </a:rPr>
              <a:t>5</a:t>
            </a:r>
          </a:p>
        </p:txBody>
      </p:sp>
      <p:sp>
        <p:nvSpPr>
          <p:cNvPr id="36" name="TextBox 35"/>
          <p:cNvSpPr txBox="1"/>
          <p:nvPr/>
        </p:nvSpPr>
        <p:spPr>
          <a:xfrm>
            <a:off x="2400588" y="3639848"/>
            <a:ext cx="447099" cy="369332"/>
          </a:xfrm>
          <a:prstGeom prst="rect">
            <a:avLst/>
          </a:prstGeom>
          <a:noFill/>
        </p:spPr>
        <p:txBody>
          <a:bodyPr wrap="square" rtlCol="0">
            <a:spAutoFit/>
          </a:bodyPr>
          <a:lstStyle/>
          <a:p>
            <a:endParaRPr lang="ru-RU" dirty="0"/>
          </a:p>
        </p:txBody>
      </p:sp>
      <p:sp>
        <p:nvSpPr>
          <p:cNvPr id="39" name="Прямоугольник 38"/>
          <p:cNvSpPr/>
          <p:nvPr/>
        </p:nvSpPr>
        <p:spPr>
          <a:xfrm>
            <a:off x="2357438" y="3571875"/>
            <a:ext cx="500062" cy="500063"/>
          </a:xfrm>
          <a:prstGeom prst="rect">
            <a:avLst/>
          </a:prstGeom>
          <a:solidFill>
            <a:srgbClr val="00B050">
              <a:alpha val="40000"/>
            </a:srgbClr>
          </a:solidFill>
          <a:ln w="25400" cap="flat" cmpd="sng" algn="ctr">
            <a:solidFill>
              <a:srgbClr val="66FF66"/>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ru-RU" sz="2000" b="0" i="0" u="none" strike="noStrike" kern="0" cap="none" spc="0" normalizeH="0" baseline="0" noProof="0" dirty="0">
                <a:ln>
                  <a:noFill/>
                </a:ln>
                <a:solidFill>
                  <a:srgbClr val="66FF66"/>
                </a:solidFill>
                <a:effectLst/>
                <a:uLnTx/>
                <a:uFillTx/>
                <a:latin typeface="Calibri"/>
                <a:ea typeface="+mn-ea"/>
                <a:cs typeface="+mn-cs"/>
              </a:rPr>
              <a:t>6</a:t>
            </a:r>
          </a:p>
        </p:txBody>
      </p:sp>
      <p:sp>
        <p:nvSpPr>
          <p:cNvPr id="38" name="TextBox 37"/>
          <p:cNvSpPr txBox="1"/>
          <p:nvPr/>
        </p:nvSpPr>
        <p:spPr>
          <a:xfrm>
            <a:off x="2898492" y="3637240"/>
            <a:ext cx="459071" cy="369332"/>
          </a:xfrm>
          <a:prstGeom prst="rect">
            <a:avLst/>
          </a:prstGeom>
          <a:noFill/>
        </p:spPr>
        <p:txBody>
          <a:bodyPr wrap="square" rtlCol="0">
            <a:spAutoFit/>
          </a:bodyPr>
          <a:lstStyle/>
          <a:p>
            <a:endParaRPr lang="ru-RU" dirty="0"/>
          </a:p>
        </p:txBody>
      </p:sp>
      <p:sp>
        <p:nvSpPr>
          <p:cNvPr id="41" name="Прямоугольник 40"/>
          <p:cNvSpPr/>
          <p:nvPr/>
        </p:nvSpPr>
        <p:spPr>
          <a:xfrm>
            <a:off x="2857500" y="3571875"/>
            <a:ext cx="500063" cy="500063"/>
          </a:xfrm>
          <a:prstGeom prst="rect">
            <a:avLst/>
          </a:prstGeom>
          <a:solidFill>
            <a:srgbClr val="00B050">
              <a:alpha val="40000"/>
            </a:srgbClr>
          </a:solidFill>
          <a:ln w="25400" cap="flat" cmpd="sng" algn="ctr">
            <a:solidFill>
              <a:srgbClr val="66FF66"/>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ru-RU" sz="2000" b="0" i="0" u="none" strike="noStrike" kern="0" cap="none" spc="0" normalizeH="0" baseline="0" noProof="0" dirty="0">
                <a:ln>
                  <a:noFill/>
                </a:ln>
                <a:solidFill>
                  <a:srgbClr val="66FF66"/>
                </a:solidFill>
                <a:effectLst/>
                <a:uLnTx/>
                <a:uFillTx/>
                <a:latin typeface="Calibri"/>
                <a:ea typeface="+mn-ea"/>
                <a:cs typeface="+mn-cs"/>
              </a:rPr>
              <a:t>7</a:t>
            </a:r>
          </a:p>
        </p:txBody>
      </p:sp>
      <p:sp>
        <p:nvSpPr>
          <p:cNvPr id="40" name="TextBox 39"/>
          <p:cNvSpPr txBox="1"/>
          <p:nvPr/>
        </p:nvSpPr>
        <p:spPr>
          <a:xfrm>
            <a:off x="2415440" y="3174700"/>
            <a:ext cx="408732" cy="369332"/>
          </a:xfrm>
          <a:prstGeom prst="rect">
            <a:avLst/>
          </a:prstGeom>
          <a:noFill/>
        </p:spPr>
        <p:txBody>
          <a:bodyPr wrap="square" rtlCol="0">
            <a:spAutoFit/>
          </a:bodyPr>
          <a:lstStyle/>
          <a:p>
            <a:endParaRPr lang="ru-RU" dirty="0"/>
          </a:p>
        </p:txBody>
      </p:sp>
      <p:sp>
        <p:nvSpPr>
          <p:cNvPr id="43" name="Прямоугольник 42"/>
          <p:cNvSpPr/>
          <p:nvPr/>
        </p:nvSpPr>
        <p:spPr>
          <a:xfrm>
            <a:off x="2357438" y="3071813"/>
            <a:ext cx="500062" cy="500062"/>
          </a:xfrm>
          <a:prstGeom prst="rect">
            <a:avLst/>
          </a:prstGeom>
          <a:solidFill>
            <a:srgbClr val="00B050">
              <a:alpha val="40000"/>
            </a:srgbClr>
          </a:solidFill>
          <a:ln w="25400" cap="flat" cmpd="sng" algn="ctr">
            <a:solidFill>
              <a:srgbClr val="66FF66"/>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ru-RU" sz="2000" b="0" i="0" u="none" strike="noStrike" kern="0" cap="none" spc="0" normalizeH="0" baseline="0" noProof="0" dirty="0">
                <a:ln>
                  <a:noFill/>
                </a:ln>
                <a:solidFill>
                  <a:srgbClr val="66FF66"/>
                </a:solidFill>
                <a:effectLst/>
                <a:uLnTx/>
                <a:uFillTx/>
                <a:latin typeface="Calibri"/>
                <a:ea typeface="+mn-ea"/>
                <a:cs typeface="+mn-cs"/>
              </a:rPr>
              <a:t>8</a:t>
            </a:r>
          </a:p>
        </p:txBody>
      </p:sp>
      <p:sp>
        <p:nvSpPr>
          <p:cNvPr id="44" name="Прямоугольник 43"/>
          <p:cNvSpPr/>
          <p:nvPr/>
        </p:nvSpPr>
        <p:spPr>
          <a:xfrm>
            <a:off x="2847326" y="2535815"/>
            <a:ext cx="500063" cy="500063"/>
          </a:xfrm>
          <a:prstGeom prst="rect">
            <a:avLst/>
          </a:prstGeom>
          <a:solidFill>
            <a:srgbClr val="00B050">
              <a:alpha val="40000"/>
            </a:srgbClr>
          </a:solidFill>
          <a:ln w="25400" cap="flat" cmpd="sng" algn="ctr">
            <a:solidFill>
              <a:srgbClr val="66FF66"/>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ru-RU" sz="2000" b="0" i="0" u="none" strike="noStrike" kern="0" cap="none" spc="0" normalizeH="0" baseline="0" noProof="0" dirty="0">
                <a:ln>
                  <a:noFill/>
                </a:ln>
                <a:solidFill>
                  <a:srgbClr val="66FF66"/>
                </a:solidFill>
                <a:effectLst/>
                <a:uLnTx/>
                <a:uFillTx/>
                <a:latin typeface="Calibri"/>
                <a:ea typeface="+mn-ea"/>
                <a:cs typeface="+mn-cs"/>
              </a:rPr>
              <a:t>10</a:t>
            </a:r>
          </a:p>
        </p:txBody>
      </p:sp>
      <p:sp>
        <p:nvSpPr>
          <p:cNvPr id="46" name="Прямоугольный треугольник 45"/>
          <p:cNvSpPr/>
          <p:nvPr/>
        </p:nvSpPr>
        <p:spPr>
          <a:xfrm rot="16200000">
            <a:off x="1357312" y="3571876"/>
            <a:ext cx="500063" cy="500062"/>
          </a:xfrm>
          <a:prstGeom prst="rtTriangle">
            <a:avLst/>
          </a:prstGeom>
          <a:solidFill>
            <a:srgbClr val="00B050">
              <a:alpha val="41000"/>
            </a:srgbClr>
          </a:solidFill>
          <a:ln w="25400" cap="flat" cmpd="sng" algn="ctr">
            <a:solidFill>
              <a:srgbClr val="66FF66"/>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ru-RU" sz="1800" b="0" i="0" u="none" strike="noStrike" kern="0" cap="none" spc="0" normalizeH="0" baseline="0" noProof="0">
              <a:ln>
                <a:noFill/>
              </a:ln>
              <a:solidFill>
                <a:prstClr val="white"/>
              </a:solidFill>
              <a:effectLst/>
              <a:uLnTx/>
              <a:uFillTx/>
              <a:latin typeface="Calibri"/>
              <a:ea typeface="+mn-ea"/>
              <a:cs typeface="+mn-cs"/>
            </a:endParaRPr>
          </a:p>
        </p:txBody>
      </p:sp>
      <p:sp>
        <p:nvSpPr>
          <p:cNvPr id="49" name="TextBox 48"/>
          <p:cNvSpPr txBox="1">
            <a:spLocks noChangeArrowheads="1"/>
          </p:cNvSpPr>
          <p:nvPr/>
        </p:nvSpPr>
        <p:spPr bwMode="auto">
          <a:xfrm>
            <a:off x="2000250" y="3214688"/>
            <a:ext cx="444500"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fontAlgn="base" hangingPunct="1">
              <a:spcBef>
                <a:spcPct val="0"/>
              </a:spcBef>
              <a:spcAft>
                <a:spcPct val="0"/>
              </a:spcAft>
            </a:pPr>
            <a:r>
              <a:rPr lang="ru-RU" sz="1600" i="1" dirty="0">
                <a:solidFill>
                  <a:srgbClr val="66FF66"/>
                </a:solidFill>
                <a:latin typeface="Calibri" pitchFamily="34" charset="0"/>
              </a:rPr>
              <a:t>2</a:t>
            </a:r>
          </a:p>
        </p:txBody>
      </p:sp>
      <p:sp>
        <p:nvSpPr>
          <p:cNvPr id="48" name="TextBox 47"/>
          <p:cNvSpPr txBox="1"/>
          <p:nvPr/>
        </p:nvSpPr>
        <p:spPr>
          <a:xfrm>
            <a:off x="1842524" y="3159695"/>
            <a:ext cx="558064" cy="369332"/>
          </a:xfrm>
          <a:prstGeom prst="rect">
            <a:avLst/>
          </a:prstGeom>
          <a:noFill/>
        </p:spPr>
        <p:txBody>
          <a:bodyPr wrap="square" rtlCol="0">
            <a:spAutoFit/>
          </a:bodyPr>
          <a:lstStyle/>
          <a:p>
            <a:endParaRPr lang="ru-RU" dirty="0"/>
          </a:p>
        </p:txBody>
      </p:sp>
      <p:sp>
        <p:nvSpPr>
          <p:cNvPr id="51" name="Прямоугольный треугольник 50"/>
          <p:cNvSpPr/>
          <p:nvPr/>
        </p:nvSpPr>
        <p:spPr>
          <a:xfrm rot="5400000">
            <a:off x="1857376" y="3071812"/>
            <a:ext cx="500062" cy="500063"/>
          </a:xfrm>
          <a:prstGeom prst="rtTriangle">
            <a:avLst/>
          </a:prstGeom>
          <a:solidFill>
            <a:srgbClr val="00B050">
              <a:alpha val="41000"/>
            </a:srgbClr>
          </a:solidFill>
          <a:ln w="25400" cap="flat" cmpd="sng" algn="ctr">
            <a:solidFill>
              <a:srgbClr val="66FF66"/>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ru-RU" sz="1800" b="0" i="0" u="none" strike="noStrike" kern="0" cap="none" spc="0" normalizeH="0" baseline="0" noProof="0" dirty="0">
              <a:ln>
                <a:noFill/>
              </a:ln>
              <a:solidFill>
                <a:prstClr val="white"/>
              </a:solidFill>
              <a:effectLst/>
              <a:uLnTx/>
              <a:uFillTx/>
              <a:latin typeface="Calibri"/>
              <a:ea typeface="+mn-ea"/>
              <a:cs typeface="+mn-cs"/>
            </a:endParaRPr>
          </a:p>
        </p:txBody>
      </p:sp>
      <p:sp>
        <p:nvSpPr>
          <p:cNvPr id="50" name="TextBox 49"/>
          <p:cNvSpPr txBox="1"/>
          <p:nvPr/>
        </p:nvSpPr>
        <p:spPr>
          <a:xfrm>
            <a:off x="3338781" y="4199215"/>
            <a:ext cx="360040" cy="369332"/>
          </a:xfrm>
          <a:prstGeom prst="rect">
            <a:avLst/>
          </a:prstGeom>
          <a:noFill/>
        </p:spPr>
        <p:txBody>
          <a:bodyPr wrap="square" rtlCol="0">
            <a:spAutoFit/>
          </a:bodyPr>
          <a:lstStyle/>
          <a:p>
            <a:endParaRPr lang="ru-RU" dirty="0"/>
          </a:p>
        </p:txBody>
      </p:sp>
      <p:sp>
        <p:nvSpPr>
          <p:cNvPr id="53" name="TextBox 52"/>
          <p:cNvSpPr txBox="1">
            <a:spLocks noChangeArrowheads="1"/>
          </p:cNvSpPr>
          <p:nvPr/>
        </p:nvSpPr>
        <p:spPr bwMode="auto">
          <a:xfrm>
            <a:off x="3357563" y="4214813"/>
            <a:ext cx="357187"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fontAlgn="base" hangingPunct="1">
              <a:spcBef>
                <a:spcPct val="0"/>
              </a:spcBef>
              <a:spcAft>
                <a:spcPct val="0"/>
              </a:spcAft>
            </a:pPr>
            <a:r>
              <a:rPr lang="ru-RU" sz="1600" i="1">
                <a:solidFill>
                  <a:srgbClr val="99FF99"/>
                </a:solidFill>
                <a:latin typeface="Calibri" pitchFamily="34" charset="0"/>
              </a:rPr>
              <a:t>3</a:t>
            </a:r>
          </a:p>
        </p:txBody>
      </p:sp>
      <p:sp>
        <p:nvSpPr>
          <p:cNvPr id="55" name="TextBox 54"/>
          <p:cNvSpPr txBox="1"/>
          <p:nvPr/>
        </p:nvSpPr>
        <p:spPr>
          <a:xfrm>
            <a:off x="4034481" y="4289702"/>
            <a:ext cx="321901" cy="369332"/>
          </a:xfrm>
          <a:prstGeom prst="rect">
            <a:avLst/>
          </a:prstGeom>
          <a:noFill/>
        </p:spPr>
        <p:txBody>
          <a:bodyPr wrap="square" rtlCol="0">
            <a:spAutoFit/>
          </a:bodyPr>
          <a:lstStyle/>
          <a:p>
            <a:endParaRPr lang="ru-RU" dirty="0"/>
          </a:p>
        </p:txBody>
      </p:sp>
      <p:sp>
        <p:nvSpPr>
          <p:cNvPr id="57" name="Прямоугольный треугольник 56"/>
          <p:cNvSpPr/>
          <p:nvPr/>
        </p:nvSpPr>
        <p:spPr>
          <a:xfrm rot="16200000">
            <a:off x="2357437" y="2571751"/>
            <a:ext cx="500063" cy="500062"/>
          </a:xfrm>
          <a:prstGeom prst="rtTriangle">
            <a:avLst/>
          </a:prstGeom>
          <a:solidFill>
            <a:srgbClr val="00B050">
              <a:alpha val="41000"/>
            </a:srgbClr>
          </a:solidFill>
          <a:ln w="25400" cap="flat" cmpd="sng" algn="ctr">
            <a:solidFill>
              <a:srgbClr val="66FF66"/>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ru-RU" sz="1800" b="0" i="0" u="none" strike="noStrike" kern="0" cap="none" spc="0" normalizeH="0" baseline="0" noProof="0">
              <a:ln>
                <a:noFill/>
              </a:ln>
              <a:solidFill>
                <a:prstClr val="white"/>
              </a:solidFill>
              <a:effectLst/>
              <a:uLnTx/>
              <a:uFillTx/>
              <a:latin typeface="Calibri"/>
              <a:ea typeface="+mn-ea"/>
              <a:cs typeface="+mn-cs"/>
            </a:endParaRPr>
          </a:p>
        </p:txBody>
      </p:sp>
      <p:sp>
        <p:nvSpPr>
          <p:cNvPr id="59" name="Прямоугольный треугольник 58"/>
          <p:cNvSpPr/>
          <p:nvPr/>
        </p:nvSpPr>
        <p:spPr>
          <a:xfrm rot="16200000">
            <a:off x="2857501" y="2071687"/>
            <a:ext cx="500062" cy="500063"/>
          </a:xfrm>
          <a:prstGeom prst="rtTriangle">
            <a:avLst/>
          </a:prstGeom>
          <a:solidFill>
            <a:srgbClr val="00B050">
              <a:alpha val="41000"/>
            </a:srgbClr>
          </a:solidFill>
          <a:ln w="25400" cap="flat" cmpd="sng" algn="ctr">
            <a:solidFill>
              <a:srgbClr val="66FF66"/>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ru-RU" sz="1800" b="0" i="0" u="none" strike="noStrike" kern="0" cap="none" spc="0" normalizeH="0" baseline="0" noProof="0">
              <a:ln>
                <a:noFill/>
              </a:ln>
              <a:solidFill>
                <a:prstClr val="white"/>
              </a:solidFill>
              <a:effectLst/>
              <a:uLnTx/>
              <a:uFillTx/>
              <a:latin typeface="Calibri"/>
              <a:ea typeface="+mn-ea"/>
              <a:cs typeface="+mn-cs"/>
            </a:endParaRPr>
          </a:p>
        </p:txBody>
      </p:sp>
      <p:sp>
        <p:nvSpPr>
          <p:cNvPr id="61" name="Полилиния 60"/>
          <p:cNvSpPr/>
          <p:nvPr/>
        </p:nvSpPr>
        <p:spPr>
          <a:xfrm>
            <a:off x="3360738" y="2057400"/>
            <a:ext cx="79375" cy="479425"/>
          </a:xfrm>
          <a:custGeom>
            <a:avLst/>
            <a:gdLst>
              <a:gd name="connsiteX0" fmla="*/ 0 w 80010"/>
              <a:gd name="connsiteY0" fmla="*/ 0 h 480060"/>
              <a:gd name="connsiteX1" fmla="*/ 80010 w 80010"/>
              <a:gd name="connsiteY1" fmla="*/ 480060 h 480060"/>
              <a:gd name="connsiteX2" fmla="*/ 0 w 80010"/>
              <a:gd name="connsiteY2" fmla="*/ 480060 h 480060"/>
              <a:gd name="connsiteX3" fmla="*/ 0 w 80010"/>
              <a:gd name="connsiteY3" fmla="*/ 0 h 480060"/>
            </a:gdLst>
            <a:ahLst/>
            <a:cxnLst>
              <a:cxn ang="0">
                <a:pos x="connsiteX0" y="connsiteY0"/>
              </a:cxn>
              <a:cxn ang="0">
                <a:pos x="connsiteX1" y="connsiteY1"/>
              </a:cxn>
              <a:cxn ang="0">
                <a:pos x="connsiteX2" y="connsiteY2"/>
              </a:cxn>
              <a:cxn ang="0">
                <a:pos x="connsiteX3" y="connsiteY3"/>
              </a:cxn>
            </a:cxnLst>
            <a:rect l="l" t="t" r="r" b="b"/>
            <a:pathLst>
              <a:path w="80010" h="480060">
                <a:moveTo>
                  <a:pt x="0" y="0"/>
                </a:moveTo>
                <a:lnTo>
                  <a:pt x="80010" y="480060"/>
                </a:lnTo>
                <a:lnTo>
                  <a:pt x="0" y="480060"/>
                </a:lnTo>
                <a:lnTo>
                  <a:pt x="0" y="0"/>
                </a:lnTo>
                <a:close/>
              </a:path>
            </a:pathLst>
          </a:custGeom>
          <a:solidFill>
            <a:srgbClr val="00B050">
              <a:alpha val="31000"/>
            </a:srgbClr>
          </a:solidFill>
          <a:ln w="25400" cap="flat" cmpd="sng" algn="ctr">
            <a:solidFill>
              <a:srgbClr val="66FF66"/>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ru-RU" sz="1800" b="0" i="0" u="none" strike="noStrike" kern="0" cap="none" spc="0" normalizeH="0" baseline="0" noProof="0">
              <a:ln>
                <a:noFill/>
              </a:ln>
              <a:solidFill>
                <a:prstClr val="white"/>
              </a:solidFill>
              <a:effectLst/>
              <a:uLnTx/>
              <a:uFillTx/>
              <a:latin typeface="Calibri"/>
              <a:ea typeface="+mn-ea"/>
              <a:cs typeface="+mn-cs"/>
            </a:endParaRPr>
          </a:p>
        </p:txBody>
      </p:sp>
      <p:sp>
        <p:nvSpPr>
          <p:cNvPr id="63" name="Полилиния 62"/>
          <p:cNvSpPr/>
          <p:nvPr/>
        </p:nvSpPr>
        <p:spPr>
          <a:xfrm>
            <a:off x="3371850" y="2549525"/>
            <a:ext cx="160338" cy="490538"/>
          </a:xfrm>
          <a:custGeom>
            <a:avLst/>
            <a:gdLst>
              <a:gd name="connsiteX0" fmla="*/ 0 w 160020"/>
              <a:gd name="connsiteY0" fmla="*/ 11430 h 491490"/>
              <a:gd name="connsiteX1" fmla="*/ 0 w 160020"/>
              <a:gd name="connsiteY1" fmla="*/ 11430 h 491490"/>
              <a:gd name="connsiteX2" fmla="*/ 68580 w 160020"/>
              <a:gd name="connsiteY2" fmla="*/ 0 h 491490"/>
              <a:gd name="connsiteX3" fmla="*/ 160020 w 160020"/>
              <a:gd name="connsiteY3" fmla="*/ 491490 h 491490"/>
              <a:gd name="connsiteX4" fmla="*/ 0 w 160020"/>
              <a:gd name="connsiteY4" fmla="*/ 491490 h 491490"/>
              <a:gd name="connsiteX5" fmla="*/ 0 w 160020"/>
              <a:gd name="connsiteY5" fmla="*/ 11430 h 4914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60020" h="491490">
                <a:moveTo>
                  <a:pt x="0" y="11430"/>
                </a:moveTo>
                <a:lnTo>
                  <a:pt x="0" y="11430"/>
                </a:lnTo>
                <a:lnTo>
                  <a:pt x="68580" y="0"/>
                </a:lnTo>
                <a:lnTo>
                  <a:pt x="160020" y="491490"/>
                </a:lnTo>
                <a:lnTo>
                  <a:pt x="0" y="491490"/>
                </a:lnTo>
                <a:lnTo>
                  <a:pt x="0" y="11430"/>
                </a:lnTo>
                <a:close/>
              </a:path>
            </a:pathLst>
          </a:custGeom>
          <a:solidFill>
            <a:srgbClr val="00B050">
              <a:alpha val="32000"/>
            </a:srgbClr>
          </a:solidFill>
          <a:ln w="25400" cap="flat" cmpd="sng" algn="ctr">
            <a:solidFill>
              <a:srgbClr val="66FF66"/>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ru-RU" sz="1800" b="0" i="0" u="none" strike="noStrike" kern="0" cap="none" spc="0" normalizeH="0" baseline="0" noProof="0">
              <a:ln>
                <a:noFill/>
              </a:ln>
              <a:solidFill>
                <a:prstClr val="white"/>
              </a:solidFill>
              <a:effectLst/>
              <a:uLnTx/>
              <a:uFillTx/>
              <a:latin typeface="Calibri"/>
              <a:ea typeface="+mn-ea"/>
              <a:cs typeface="+mn-cs"/>
            </a:endParaRPr>
          </a:p>
        </p:txBody>
      </p:sp>
      <p:sp>
        <p:nvSpPr>
          <p:cNvPr id="65" name="TextBox 64"/>
          <p:cNvSpPr txBox="1">
            <a:spLocks noChangeArrowheads="1"/>
          </p:cNvSpPr>
          <p:nvPr/>
        </p:nvSpPr>
        <p:spPr bwMode="auto">
          <a:xfrm>
            <a:off x="3357563" y="3214688"/>
            <a:ext cx="285750"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fontAlgn="base" hangingPunct="1">
              <a:spcBef>
                <a:spcPct val="0"/>
              </a:spcBef>
              <a:spcAft>
                <a:spcPct val="0"/>
              </a:spcAft>
            </a:pPr>
            <a:r>
              <a:rPr lang="ru-RU" sz="1600" i="1" dirty="0">
                <a:solidFill>
                  <a:srgbClr val="99FF99"/>
                </a:solidFill>
                <a:latin typeface="Calibri" pitchFamily="34" charset="0"/>
              </a:rPr>
              <a:t>5</a:t>
            </a:r>
          </a:p>
        </p:txBody>
      </p:sp>
      <p:sp>
        <p:nvSpPr>
          <p:cNvPr id="64" name="TextBox 63"/>
          <p:cNvSpPr txBox="1"/>
          <p:nvPr/>
        </p:nvSpPr>
        <p:spPr>
          <a:xfrm>
            <a:off x="3643313" y="3137177"/>
            <a:ext cx="184731" cy="369332"/>
          </a:xfrm>
          <a:prstGeom prst="rect">
            <a:avLst/>
          </a:prstGeom>
          <a:noFill/>
        </p:spPr>
        <p:txBody>
          <a:bodyPr wrap="none" rtlCol="0">
            <a:spAutoFit/>
          </a:bodyPr>
          <a:lstStyle/>
          <a:p>
            <a:endParaRPr lang="ru-RU" dirty="0"/>
          </a:p>
        </p:txBody>
      </p:sp>
      <p:sp>
        <p:nvSpPr>
          <p:cNvPr id="67" name="Полилиния 66"/>
          <p:cNvSpPr/>
          <p:nvPr/>
        </p:nvSpPr>
        <p:spPr>
          <a:xfrm flipH="1" flipV="1">
            <a:off x="3571875" y="3071813"/>
            <a:ext cx="285750" cy="500062"/>
          </a:xfrm>
          <a:custGeom>
            <a:avLst/>
            <a:gdLst>
              <a:gd name="connsiteX0" fmla="*/ 11430 w 285750"/>
              <a:gd name="connsiteY0" fmla="*/ 11430 h 491490"/>
              <a:gd name="connsiteX1" fmla="*/ 194310 w 285750"/>
              <a:gd name="connsiteY1" fmla="*/ 0 h 491490"/>
              <a:gd name="connsiteX2" fmla="*/ 285750 w 285750"/>
              <a:gd name="connsiteY2" fmla="*/ 491490 h 491490"/>
              <a:gd name="connsiteX3" fmla="*/ 0 w 285750"/>
              <a:gd name="connsiteY3" fmla="*/ 491490 h 491490"/>
              <a:gd name="connsiteX4" fmla="*/ 11430 w 285750"/>
              <a:gd name="connsiteY4" fmla="*/ 11430 h 4914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5750" h="491490">
                <a:moveTo>
                  <a:pt x="11430" y="11430"/>
                </a:moveTo>
                <a:lnTo>
                  <a:pt x="194310" y="0"/>
                </a:lnTo>
                <a:lnTo>
                  <a:pt x="285750" y="491490"/>
                </a:lnTo>
                <a:lnTo>
                  <a:pt x="0" y="491490"/>
                </a:lnTo>
                <a:lnTo>
                  <a:pt x="11430" y="11430"/>
                </a:lnTo>
                <a:close/>
              </a:path>
            </a:pathLst>
          </a:custGeom>
          <a:solidFill>
            <a:srgbClr val="00B050">
              <a:alpha val="35000"/>
            </a:srgbClr>
          </a:solidFill>
          <a:ln w="25400" cap="flat" cmpd="sng" algn="ctr">
            <a:solidFill>
              <a:srgbClr val="66FF66"/>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ru-RU" sz="1800" b="0" i="0" u="none" strike="noStrike" kern="0" cap="none" spc="0" normalizeH="0" baseline="0" noProof="0">
              <a:ln>
                <a:noFill/>
              </a:ln>
              <a:solidFill>
                <a:prstClr val="white"/>
              </a:solidFill>
              <a:effectLst/>
              <a:uLnTx/>
              <a:uFillTx/>
              <a:latin typeface="Calibri"/>
              <a:ea typeface="+mn-ea"/>
              <a:cs typeface="+mn-cs"/>
            </a:endParaRPr>
          </a:p>
        </p:txBody>
      </p:sp>
      <p:sp>
        <p:nvSpPr>
          <p:cNvPr id="69" name="TextBox 68"/>
          <p:cNvSpPr txBox="1">
            <a:spLocks noChangeArrowheads="1"/>
          </p:cNvSpPr>
          <p:nvPr/>
        </p:nvSpPr>
        <p:spPr bwMode="auto">
          <a:xfrm>
            <a:off x="3357563" y="3714750"/>
            <a:ext cx="28575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fontAlgn="base" hangingPunct="1">
              <a:spcBef>
                <a:spcPct val="0"/>
              </a:spcBef>
              <a:spcAft>
                <a:spcPct val="0"/>
              </a:spcAft>
            </a:pPr>
            <a:r>
              <a:rPr lang="ru-RU" sz="1600" i="1">
                <a:solidFill>
                  <a:srgbClr val="99FF99"/>
                </a:solidFill>
                <a:latin typeface="Calibri" pitchFamily="34" charset="0"/>
              </a:rPr>
              <a:t>4</a:t>
            </a:r>
          </a:p>
        </p:txBody>
      </p:sp>
      <p:sp>
        <p:nvSpPr>
          <p:cNvPr id="68" name="TextBox 67"/>
          <p:cNvSpPr txBox="1"/>
          <p:nvPr/>
        </p:nvSpPr>
        <p:spPr>
          <a:xfrm>
            <a:off x="3698821" y="3610693"/>
            <a:ext cx="184731" cy="369332"/>
          </a:xfrm>
          <a:prstGeom prst="rect">
            <a:avLst/>
          </a:prstGeom>
          <a:noFill/>
        </p:spPr>
        <p:txBody>
          <a:bodyPr wrap="none" rtlCol="0">
            <a:spAutoFit/>
          </a:bodyPr>
          <a:lstStyle/>
          <a:p>
            <a:endParaRPr lang="ru-RU" dirty="0"/>
          </a:p>
        </p:txBody>
      </p:sp>
      <p:sp>
        <p:nvSpPr>
          <p:cNvPr id="71" name="Полилиния 70"/>
          <p:cNvSpPr/>
          <p:nvPr/>
        </p:nvSpPr>
        <p:spPr>
          <a:xfrm flipH="1" flipV="1">
            <a:off x="3643313" y="3571875"/>
            <a:ext cx="214312" cy="508000"/>
          </a:xfrm>
          <a:custGeom>
            <a:avLst/>
            <a:gdLst>
              <a:gd name="connsiteX0" fmla="*/ 0 w 160020"/>
              <a:gd name="connsiteY0" fmla="*/ 11430 h 491490"/>
              <a:gd name="connsiteX1" fmla="*/ 0 w 160020"/>
              <a:gd name="connsiteY1" fmla="*/ 11430 h 491490"/>
              <a:gd name="connsiteX2" fmla="*/ 68580 w 160020"/>
              <a:gd name="connsiteY2" fmla="*/ 0 h 491490"/>
              <a:gd name="connsiteX3" fmla="*/ 160020 w 160020"/>
              <a:gd name="connsiteY3" fmla="*/ 491490 h 491490"/>
              <a:gd name="connsiteX4" fmla="*/ 0 w 160020"/>
              <a:gd name="connsiteY4" fmla="*/ 491490 h 491490"/>
              <a:gd name="connsiteX5" fmla="*/ 0 w 160020"/>
              <a:gd name="connsiteY5" fmla="*/ 11430 h 4914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60020" h="491490">
                <a:moveTo>
                  <a:pt x="0" y="11430"/>
                </a:moveTo>
                <a:lnTo>
                  <a:pt x="0" y="11430"/>
                </a:lnTo>
                <a:lnTo>
                  <a:pt x="68580" y="0"/>
                </a:lnTo>
                <a:lnTo>
                  <a:pt x="160020" y="491490"/>
                </a:lnTo>
                <a:lnTo>
                  <a:pt x="0" y="491490"/>
                </a:lnTo>
                <a:lnTo>
                  <a:pt x="0" y="11430"/>
                </a:lnTo>
                <a:close/>
              </a:path>
            </a:pathLst>
          </a:custGeom>
          <a:solidFill>
            <a:srgbClr val="00B050">
              <a:alpha val="32000"/>
            </a:srgbClr>
          </a:solidFill>
          <a:ln w="25400" cap="flat" cmpd="sng" algn="ctr">
            <a:solidFill>
              <a:srgbClr val="66FF66"/>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ru-RU" sz="1800" b="0" i="0" u="none" strike="noStrike" kern="0" cap="none" spc="0" normalizeH="0" baseline="0" noProof="0">
              <a:ln>
                <a:noFill/>
              </a:ln>
              <a:solidFill>
                <a:prstClr val="white"/>
              </a:solidFill>
              <a:effectLst/>
              <a:uLnTx/>
              <a:uFillTx/>
              <a:latin typeface="Calibri"/>
              <a:ea typeface="+mn-ea"/>
              <a:cs typeface="+mn-cs"/>
            </a:endParaRPr>
          </a:p>
        </p:txBody>
      </p:sp>
      <p:sp>
        <p:nvSpPr>
          <p:cNvPr id="73" name="Полилиния 72"/>
          <p:cNvSpPr/>
          <p:nvPr/>
        </p:nvSpPr>
        <p:spPr>
          <a:xfrm flipH="1" flipV="1">
            <a:off x="3714750" y="4071938"/>
            <a:ext cx="142875" cy="428625"/>
          </a:xfrm>
          <a:custGeom>
            <a:avLst/>
            <a:gdLst>
              <a:gd name="connsiteX0" fmla="*/ 0 w 80010"/>
              <a:gd name="connsiteY0" fmla="*/ 0 h 480060"/>
              <a:gd name="connsiteX1" fmla="*/ 80010 w 80010"/>
              <a:gd name="connsiteY1" fmla="*/ 480060 h 480060"/>
              <a:gd name="connsiteX2" fmla="*/ 0 w 80010"/>
              <a:gd name="connsiteY2" fmla="*/ 480060 h 480060"/>
              <a:gd name="connsiteX3" fmla="*/ 0 w 80010"/>
              <a:gd name="connsiteY3" fmla="*/ 0 h 480060"/>
            </a:gdLst>
            <a:ahLst/>
            <a:cxnLst>
              <a:cxn ang="0">
                <a:pos x="connsiteX0" y="connsiteY0"/>
              </a:cxn>
              <a:cxn ang="0">
                <a:pos x="connsiteX1" y="connsiteY1"/>
              </a:cxn>
              <a:cxn ang="0">
                <a:pos x="connsiteX2" y="connsiteY2"/>
              </a:cxn>
              <a:cxn ang="0">
                <a:pos x="connsiteX3" y="connsiteY3"/>
              </a:cxn>
            </a:cxnLst>
            <a:rect l="l" t="t" r="r" b="b"/>
            <a:pathLst>
              <a:path w="80010" h="480060">
                <a:moveTo>
                  <a:pt x="0" y="0"/>
                </a:moveTo>
                <a:lnTo>
                  <a:pt x="80010" y="480060"/>
                </a:lnTo>
                <a:lnTo>
                  <a:pt x="0" y="480060"/>
                </a:lnTo>
                <a:lnTo>
                  <a:pt x="0" y="0"/>
                </a:lnTo>
                <a:close/>
              </a:path>
            </a:pathLst>
          </a:custGeom>
          <a:solidFill>
            <a:srgbClr val="00B050">
              <a:alpha val="31000"/>
            </a:srgbClr>
          </a:solidFill>
          <a:ln w="25400" cap="flat" cmpd="sng" algn="ctr">
            <a:solidFill>
              <a:srgbClr val="66FF66"/>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ru-RU" sz="1800" b="0" i="0" u="none" strike="noStrike" kern="0" cap="none" spc="0" normalizeH="0" baseline="0" noProof="0">
              <a:ln>
                <a:noFill/>
              </a:ln>
              <a:solidFill>
                <a:prstClr val="white"/>
              </a:solidFill>
              <a:effectLst/>
              <a:uLnTx/>
              <a:uFillTx/>
              <a:latin typeface="Calibri"/>
              <a:ea typeface="+mn-ea"/>
              <a:cs typeface="+mn-cs"/>
            </a:endParaRPr>
          </a:p>
        </p:txBody>
      </p:sp>
    </p:spTree>
    <p:extLst>
      <p:ext uri="{BB962C8B-B14F-4D97-AF65-F5344CB8AC3E}">
        <p14:creationId xmlns:p14="http://schemas.microsoft.com/office/powerpoint/2010/main" val="41397678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50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2000"/>
                                        <p:tgtEl>
                                          <p:spTgt spid="7"/>
                                        </p:tgtEl>
                                      </p:cBhvr>
                                    </p:animEffect>
                                  </p:childTnLst>
                                </p:cTn>
                              </p:par>
                            </p:childTnLst>
                          </p:cTn>
                        </p:par>
                        <p:par>
                          <p:cTn id="8" fill="hold">
                            <p:stCondLst>
                              <p:cond delay="2500"/>
                            </p:stCondLst>
                            <p:childTnLst>
                              <p:par>
                                <p:cTn id="9" presetID="10" presetClass="entr" presetSubtype="0" fill="hold" nodeType="afterEffect">
                                  <p:stCondLst>
                                    <p:cond delay="500"/>
                                  </p:stCondLst>
                                  <p:childTnLst>
                                    <p:set>
                                      <p:cBhvr>
                                        <p:cTn id="10" dur="1" fill="hold">
                                          <p:stCondLst>
                                            <p:cond delay="0"/>
                                          </p:stCondLst>
                                        </p:cTn>
                                        <p:tgtEl>
                                          <p:spTgt spid="8"/>
                                        </p:tgtEl>
                                        <p:attrNameLst>
                                          <p:attrName>style.visibility</p:attrName>
                                        </p:attrNameLst>
                                      </p:cBhvr>
                                      <p:to>
                                        <p:strVal val="visible"/>
                                      </p:to>
                                    </p:set>
                                    <p:animEffect transition="in" filter="fade">
                                      <p:cBhvr>
                                        <p:cTn id="11" dur="2000"/>
                                        <p:tgtEl>
                                          <p:spTgt spid="8"/>
                                        </p:tgtEl>
                                      </p:cBhvr>
                                    </p:animEffect>
                                  </p:childTnLst>
                                </p:cTn>
                              </p:par>
                            </p:childTnLst>
                          </p:cTn>
                        </p:par>
                        <p:par>
                          <p:cTn id="12" fill="hold">
                            <p:stCondLst>
                              <p:cond delay="5000"/>
                            </p:stCondLst>
                            <p:childTnLst>
                              <p:par>
                                <p:cTn id="13" presetID="1" presetClass="entr" presetSubtype="0" fill="hold" grpId="0" nodeType="afterEffect">
                                  <p:stCondLst>
                                    <p:cond delay="1000"/>
                                  </p:stCondLst>
                                  <p:childTnLst>
                                    <p:set>
                                      <p:cBhvr>
                                        <p:cTn id="14" dur="1" fill="hold">
                                          <p:stCondLst>
                                            <p:cond delay="0"/>
                                          </p:stCondLst>
                                        </p:cTn>
                                        <p:tgtEl>
                                          <p:spTgt spid="20"/>
                                        </p:tgtEl>
                                        <p:attrNameLst>
                                          <p:attrName>style.visibility</p:attrName>
                                        </p:attrNameLst>
                                      </p:cBhvr>
                                      <p:to>
                                        <p:strVal val="visible"/>
                                      </p:to>
                                    </p:set>
                                  </p:childTnLst>
                                </p:cTn>
                              </p:par>
                            </p:childTnLst>
                          </p:cTn>
                        </p:par>
                        <p:par>
                          <p:cTn id="15" fill="hold">
                            <p:stCondLst>
                              <p:cond delay="6000"/>
                            </p:stCondLst>
                            <p:childTnLst>
                              <p:par>
                                <p:cTn id="16" presetID="1" presetClass="entr" presetSubtype="0" fill="hold" grpId="0" nodeType="afterEffect">
                                  <p:stCondLst>
                                    <p:cond delay="3000"/>
                                  </p:stCondLst>
                                  <p:childTnLst>
                                    <p:set>
                                      <p:cBhvr>
                                        <p:cTn id="17" dur="1" fill="hold">
                                          <p:stCondLst>
                                            <p:cond delay="0"/>
                                          </p:stCondLst>
                                        </p:cTn>
                                        <p:tgtEl>
                                          <p:spTgt spid="22"/>
                                        </p:tgtEl>
                                        <p:attrNameLst>
                                          <p:attrName>style.visibility</p:attrName>
                                        </p:attrNameLst>
                                      </p:cBhvr>
                                      <p:to>
                                        <p:strVal val="visible"/>
                                      </p:to>
                                    </p:set>
                                  </p:childTnLst>
                                </p:cTn>
                              </p:par>
                            </p:childTnLst>
                          </p:cTn>
                        </p:par>
                        <p:par>
                          <p:cTn id="18" fill="hold">
                            <p:stCondLst>
                              <p:cond delay="9000"/>
                            </p:stCondLst>
                            <p:childTnLst>
                              <p:par>
                                <p:cTn id="19" presetID="1" presetClass="entr" presetSubtype="0" fill="hold" grpId="0" nodeType="afterEffect">
                                  <p:stCondLst>
                                    <p:cond delay="1000"/>
                                  </p:stCondLst>
                                  <p:childTnLst>
                                    <p:set>
                                      <p:cBhvr>
                                        <p:cTn id="20" dur="1" fill="hold">
                                          <p:stCondLst>
                                            <p:cond delay="0"/>
                                          </p:stCondLst>
                                        </p:cTn>
                                        <p:tgtEl>
                                          <p:spTgt spid="25"/>
                                        </p:tgtEl>
                                        <p:attrNameLst>
                                          <p:attrName>style.visibility</p:attrName>
                                        </p:attrNameLst>
                                      </p:cBhvr>
                                      <p:to>
                                        <p:strVal val="visible"/>
                                      </p:to>
                                    </p:set>
                                  </p:childTnLst>
                                </p:cTn>
                              </p:par>
                            </p:childTnLst>
                          </p:cTn>
                        </p:par>
                        <p:par>
                          <p:cTn id="21" fill="hold">
                            <p:stCondLst>
                              <p:cond delay="10000"/>
                            </p:stCondLst>
                            <p:childTnLst>
                              <p:par>
                                <p:cTn id="22" presetID="1" presetClass="entr" presetSubtype="0" fill="hold" grpId="0" nodeType="afterEffect">
                                  <p:stCondLst>
                                    <p:cond delay="1000"/>
                                  </p:stCondLst>
                                  <p:childTnLst>
                                    <p:set>
                                      <p:cBhvr>
                                        <p:cTn id="23" dur="1" fill="hold">
                                          <p:stCondLst>
                                            <p:cond delay="0"/>
                                          </p:stCondLst>
                                        </p:cTn>
                                        <p:tgtEl>
                                          <p:spTgt spid="27"/>
                                        </p:tgtEl>
                                        <p:attrNameLst>
                                          <p:attrName>style.visibility</p:attrName>
                                        </p:attrNameLst>
                                      </p:cBhvr>
                                      <p:to>
                                        <p:strVal val="visible"/>
                                      </p:to>
                                    </p:set>
                                  </p:childTnLst>
                                </p:cTn>
                              </p:par>
                            </p:childTnLst>
                          </p:cTn>
                        </p:par>
                        <p:par>
                          <p:cTn id="24" fill="hold">
                            <p:stCondLst>
                              <p:cond delay="11000"/>
                            </p:stCondLst>
                            <p:childTnLst>
                              <p:par>
                                <p:cTn id="25" presetID="1" presetClass="entr" presetSubtype="0" fill="hold" grpId="0" nodeType="afterEffect">
                                  <p:stCondLst>
                                    <p:cond delay="1000"/>
                                  </p:stCondLst>
                                  <p:childTnLst>
                                    <p:set>
                                      <p:cBhvr>
                                        <p:cTn id="26" dur="1" fill="hold">
                                          <p:stCondLst>
                                            <p:cond delay="0"/>
                                          </p:stCondLst>
                                        </p:cTn>
                                        <p:tgtEl>
                                          <p:spTgt spid="29"/>
                                        </p:tgtEl>
                                        <p:attrNameLst>
                                          <p:attrName>style.visibility</p:attrName>
                                        </p:attrNameLst>
                                      </p:cBhvr>
                                      <p:to>
                                        <p:strVal val="visible"/>
                                      </p:to>
                                    </p:set>
                                  </p:childTnLst>
                                </p:cTn>
                              </p:par>
                              <p:par>
                                <p:cTn id="27" presetID="10" presetClass="entr" presetSubtype="0" fill="hold" grpId="0" nodeType="withEffect">
                                  <p:stCondLst>
                                    <p:cond delay="1500"/>
                                  </p:stCondLst>
                                  <p:childTnLst>
                                    <p:set>
                                      <p:cBhvr>
                                        <p:cTn id="28" dur="1" fill="hold">
                                          <p:stCondLst>
                                            <p:cond delay="0"/>
                                          </p:stCondLst>
                                        </p:cTn>
                                        <p:tgtEl>
                                          <p:spTgt spid="33"/>
                                        </p:tgtEl>
                                        <p:attrNameLst>
                                          <p:attrName>style.visibility</p:attrName>
                                        </p:attrNameLst>
                                      </p:cBhvr>
                                      <p:to>
                                        <p:strVal val="visible"/>
                                      </p:to>
                                    </p:set>
                                    <p:animEffect transition="in" filter="fade">
                                      <p:cBhvr>
                                        <p:cTn id="29" dur="2000"/>
                                        <p:tgtEl>
                                          <p:spTgt spid="33"/>
                                        </p:tgtEl>
                                      </p:cBhvr>
                                    </p:animEffect>
                                  </p:childTnLst>
                                </p:cTn>
                              </p:par>
                            </p:childTnLst>
                          </p:cTn>
                        </p:par>
                        <p:par>
                          <p:cTn id="30" fill="hold">
                            <p:stCondLst>
                              <p:cond delay="14500"/>
                            </p:stCondLst>
                            <p:childTnLst>
                              <p:par>
                                <p:cTn id="31" presetID="10" presetClass="entr" presetSubtype="0" fill="hold" grpId="0" nodeType="afterEffect">
                                  <p:stCondLst>
                                    <p:cond delay="500"/>
                                  </p:stCondLst>
                                  <p:childTnLst>
                                    <p:set>
                                      <p:cBhvr>
                                        <p:cTn id="32" dur="1" fill="hold">
                                          <p:stCondLst>
                                            <p:cond delay="0"/>
                                          </p:stCondLst>
                                        </p:cTn>
                                        <p:tgtEl>
                                          <p:spTgt spid="35"/>
                                        </p:tgtEl>
                                        <p:attrNameLst>
                                          <p:attrName>style.visibility</p:attrName>
                                        </p:attrNameLst>
                                      </p:cBhvr>
                                      <p:to>
                                        <p:strVal val="visible"/>
                                      </p:to>
                                    </p:set>
                                    <p:animEffect transition="in" filter="fade">
                                      <p:cBhvr>
                                        <p:cTn id="33" dur="1000"/>
                                        <p:tgtEl>
                                          <p:spTgt spid="35"/>
                                        </p:tgtEl>
                                      </p:cBhvr>
                                    </p:animEffect>
                                  </p:childTnLst>
                                </p:cTn>
                              </p:par>
                            </p:childTnLst>
                          </p:cTn>
                        </p:par>
                        <p:par>
                          <p:cTn id="34" fill="hold">
                            <p:stCondLst>
                              <p:cond delay="16000"/>
                            </p:stCondLst>
                            <p:childTnLst>
                              <p:par>
                                <p:cTn id="35" presetID="1" presetClass="entr" presetSubtype="0" fill="hold" grpId="0" nodeType="afterEffect">
                                  <p:stCondLst>
                                    <p:cond delay="1000"/>
                                  </p:stCondLst>
                                  <p:childTnLst>
                                    <p:set>
                                      <p:cBhvr>
                                        <p:cTn id="36" dur="1" fill="hold">
                                          <p:stCondLst>
                                            <p:cond delay="0"/>
                                          </p:stCondLst>
                                        </p:cTn>
                                        <p:tgtEl>
                                          <p:spTgt spid="37"/>
                                        </p:tgtEl>
                                        <p:attrNameLst>
                                          <p:attrName>style.visibility</p:attrName>
                                        </p:attrNameLst>
                                      </p:cBhvr>
                                      <p:to>
                                        <p:strVal val="visible"/>
                                      </p:to>
                                    </p:set>
                                  </p:childTnLst>
                                </p:cTn>
                              </p:par>
                            </p:childTnLst>
                          </p:cTn>
                        </p:par>
                        <p:par>
                          <p:cTn id="37" fill="hold">
                            <p:stCondLst>
                              <p:cond delay="17000"/>
                            </p:stCondLst>
                            <p:childTnLst>
                              <p:par>
                                <p:cTn id="38" presetID="1" presetClass="entr" presetSubtype="0" fill="hold" grpId="0" nodeType="afterEffect">
                                  <p:stCondLst>
                                    <p:cond delay="1000"/>
                                  </p:stCondLst>
                                  <p:childTnLst>
                                    <p:set>
                                      <p:cBhvr>
                                        <p:cTn id="39" dur="1" fill="hold">
                                          <p:stCondLst>
                                            <p:cond delay="0"/>
                                          </p:stCondLst>
                                        </p:cTn>
                                        <p:tgtEl>
                                          <p:spTgt spid="39"/>
                                        </p:tgtEl>
                                        <p:attrNameLst>
                                          <p:attrName>style.visibility</p:attrName>
                                        </p:attrNameLst>
                                      </p:cBhvr>
                                      <p:to>
                                        <p:strVal val="visible"/>
                                      </p:to>
                                    </p:set>
                                  </p:childTnLst>
                                </p:cTn>
                              </p:par>
                            </p:childTnLst>
                          </p:cTn>
                        </p:par>
                        <p:par>
                          <p:cTn id="40" fill="hold">
                            <p:stCondLst>
                              <p:cond delay="18000"/>
                            </p:stCondLst>
                            <p:childTnLst>
                              <p:par>
                                <p:cTn id="41" presetID="1" presetClass="entr" presetSubtype="0" fill="hold" grpId="0" nodeType="afterEffect">
                                  <p:stCondLst>
                                    <p:cond delay="1000"/>
                                  </p:stCondLst>
                                  <p:childTnLst>
                                    <p:set>
                                      <p:cBhvr>
                                        <p:cTn id="42" dur="1" fill="hold">
                                          <p:stCondLst>
                                            <p:cond delay="0"/>
                                          </p:stCondLst>
                                        </p:cTn>
                                        <p:tgtEl>
                                          <p:spTgt spid="41"/>
                                        </p:tgtEl>
                                        <p:attrNameLst>
                                          <p:attrName>style.visibility</p:attrName>
                                        </p:attrNameLst>
                                      </p:cBhvr>
                                      <p:to>
                                        <p:strVal val="visible"/>
                                      </p:to>
                                    </p:set>
                                  </p:childTnLst>
                                </p:cTn>
                              </p:par>
                            </p:childTnLst>
                          </p:cTn>
                        </p:par>
                        <p:par>
                          <p:cTn id="43" fill="hold">
                            <p:stCondLst>
                              <p:cond delay="19000"/>
                            </p:stCondLst>
                            <p:childTnLst>
                              <p:par>
                                <p:cTn id="44" presetID="1" presetClass="entr" presetSubtype="0" fill="hold" grpId="0" nodeType="afterEffect">
                                  <p:stCondLst>
                                    <p:cond delay="1000"/>
                                  </p:stCondLst>
                                  <p:childTnLst>
                                    <p:set>
                                      <p:cBhvr>
                                        <p:cTn id="45" dur="1" fill="hold">
                                          <p:stCondLst>
                                            <p:cond delay="0"/>
                                          </p:stCondLst>
                                        </p:cTn>
                                        <p:tgtEl>
                                          <p:spTgt spid="43"/>
                                        </p:tgtEl>
                                        <p:attrNameLst>
                                          <p:attrName>style.visibility</p:attrName>
                                        </p:attrNameLst>
                                      </p:cBhvr>
                                      <p:to>
                                        <p:strVal val="visible"/>
                                      </p:to>
                                    </p:set>
                                  </p:childTnLst>
                                </p:cTn>
                              </p:par>
                            </p:childTnLst>
                          </p:cTn>
                        </p:par>
                        <p:par>
                          <p:cTn id="46" fill="hold">
                            <p:stCondLst>
                              <p:cond delay="20000"/>
                            </p:stCondLst>
                            <p:childTnLst>
                              <p:par>
                                <p:cTn id="47" presetID="1" presetClass="entr" presetSubtype="0" fill="hold" grpId="0" nodeType="afterEffect">
                                  <p:stCondLst>
                                    <p:cond delay="1000"/>
                                  </p:stCondLst>
                                  <p:childTnLst>
                                    <p:set>
                                      <p:cBhvr>
                                        <p:cTn id="48" dur="1" fill="hold">
                                          <p:stCondLst>
                                            <p:cond delay="0"/>
                                          </p:stCondLst>
                                        </p:cTn>
                                        <p:tgtEl>
                                          <p:spTgt spid="44"/>
                                        </p:tgtEl>
                                        <p:attrNameLst>
                                          <p:attrName>style.visibility</p:attrName>
                                        </p:attrNameLst>
                                      </p:cBhvr>
                                      <p:to>
                                        <p:strVal val="visible"/>
                                      </p:to>
                                    </p:set>
                                  </p:childTnLst>
                                </p:cTn>
                              </p:par>
                            </p:childTnLst>
                          </p:cTn>
                        </p:par>
                        <p:par>
                          <p:cTn id="49" fill="hold">
                            <p:stCondLst>
                              <p:cond delay="21000"/>
                            </p:stCondLst>
                            <p:childTnLst>
                              <p:par>
                                <p:cTn id="50" presetID="1" presetClass="entr" presetSubtype="0" fill="hold" grpId="1" nodeType="afterEffect">
                                  <p:stCondLst>
                                    <p:cond delay="1000"/>
                                  </p:stCondLst>
                                  <p:childTnLst>
                                    <p:set>
                                      <p:cBhvr>
                                        <p:cTn id="51" dur="1" fill="hold">
                                          <p:stCondLst>
                                            <p:cond delay="0"/>
                                          </p:stCondLst>
                                        </p:cTn>
                                        <p:tgtEl>
                                          <p:spTgt spid="46"/>
                                        </p:tgtEl>
                                        <p:attrNameLst>
                                          <p:attrName>style.visibility</p:attrName>
                                        </p:attrNameLst>
                                      </p:cBhvr>
                                      <p:to>
                                        <p:strVal val="visible"/>
                                      </p:to>
                                    </p:set>
                                  </p:childTnLst>
                                </p:cTn>
                              </p:par>
                            </p:childTnLst>
                          </p:cTn>
                        </p:par>
                        <p:par>
                          <p:cTn id="52" fill="hold">
                            <p:stCondLst>
                              <p:cond delay="22000"/>
                            </p:stCondLst>
                            <p:childTnLst>
                              <p:par>
                                <p:cTn id="53" presetID="10" presetClass="exit" presetSubtype="0" fill="hold" grpId="0" nodeType="afterEffect">
                                  <p:stCondLst>
                                    <p:cond delay="1500"/>
                                  </p:stCondLst>
                                  <p:childTnLst>
                                    <p:animEffect transition="out" filter="fade">
                                      <p:cBhvr>
                                        <p:cTn id="54" dur="2000"/>
                                        <p:tgtEl>
                                          <p:spTgt spid="46"/>
                                        </p:tgtEl>
                                      </p:cBhvr>
                                    </p:animEffect>
                                    <p:set>
                                      <p:cBhvr>
                                        <p:cTn id="55" dur="1" fill="hold">
                                          <p:stCondLst>
                                            <p:cond delay="1999"/>
                                          </p:stCondLst>
                                        </p:cTn>
                                        <p:tgtEl>
                                          <p:spTgt spid="46"/>
                                        </p:tgtEl>
                                        <p:attrNameLst>
                                          <p:attrName>style.visibility</p:attrName>
                                        </p:attrNameLst>
                                      </p:cBhvr>
                                      <p:to>
                                        <p:strVal val="hidden"/>
                                      </p:to>
                                    </p:set>
                                  </p:childTnLst>
                                </p:cTn>
                              </p:par>
                              <p:par>
                                <p:cTn id="56" presetID="10" presetClass="entr" presetSubtype="0" fill="hold" grpId="0" nodeType="withEffect">
                                  <p:stCondLst>
                                    <p:cond delay="1500"/>
                                  </p:stCondLst>
                                  <p:childTnLst>
                                    <p:set>
                                      <p:cBhvr>
                                        <p:cTn id="57" dur="1" fill="hold">
                                          <p:stCondLst>
                                            <p:cond delay="0"/>
                                          </p:stCondLst>
                                        </p:cTn>
                                        <p:tgtEl>
                                          <p:spTgt spid="49"/>
                                        </p:tgtEl>
                                        <p:attrNameLst>
                                          <p:attrName>style.visibility</p:attrName>
                                        </p:attrNameLst>
                                      </p:cBhvr>
                                      <p:to>
                                        <p:strVal val="visible"/>
                                      </p:to>
                                    </p:set>
                                    <p:animEffect transition="in" filter="fade">
                                      <p:cBhvr>
                                        <p:cTn id="58" dur="2000"/>
                                        <p:tgtEl>
                                          <p:spTgt spid="49"/>
                                        </p:tgtEl>
                                      </p:cBhvr>
                                    </p:animEffect>
                                  </p:childTnLst>
                                </p:cTn>
                              </p:par>
                            </p:childTnLst>
                          </p:cTn>
                        </p:par>
                        <p:par>
                          <p:cTn id="59" fill="hold">
                            <p:stCondLst>
                              <p:cond delay="25500"/>
                            </p:stCondLst>
                            <p:childTnLst>
                              <p:par>
                                <p:cTn id="60" presetID="10" presetClass="entr" presetSubtype="0" fill="hold" grpId="0" nodeType="afterEffect">
                                  <p:stCondLst>
                                    <p:cond delay="1000"/>
                                  </p:stCondLst>
                                  <p:childTnLst>
                                    <p:set>
                                      <p:cBhvr>
                                        <p:cTn id="61" dur="1" fill="hold">
                                          <p:stCondLst>
                                            <p:cond delay="0"/>
                                          </p:stCondLst>
                                        </p:cTn>
                                        <p:tgtEl>
                                          <p:spTgt spid="51"/>
                                        </p:tgtEl>
                                        <p:attrNameLst>
                                          <p:attrName>style.visibility</p:attrName>
                                        </p:attrNameLst>
                                      </p:cBhvr>
                                      <p:to>
                                        <p:strVal val="visible"/>
                                      </p:to>
                                    </p:set>
                                    <p:animEffect transition="in" filter="fade">
                                      <p:cBhvr>
                                        <p:cTn id="62" dur="1000"/>
                                        <p:tgtEl>
                                          <p:spTgt spid="51"/>
                                        </p:tgtEl>
                                      </p:cBhvr>
                                    </p:animEffect>
                                  </p:childTnLst>
                                </p:cTn>
                              </p:par>
                              <p:par>
                                <p:cTn id="63" presetID="10" presetClass="entr" presetSubtype="0" fill="hold" grpId="0" nodeType="withEffect">
                                  <p:stCondLst>
                                    <p:cond delay="1500"/>
                                  </p:stCondLst>
                                  <p:childTnLst>
                                    <p:set>
                                      <p:cBhvr>
                                        <p:cTn id="64" dur="1" fill="hold">
                                          <p:stCondLst>
                                            <p:cond delay="0"/>
                                          </p:stCondLst>
                                        </p:cTn>
                                        <p:tgtEl>
                                          <p:spTgt spid="53"/>
                                        </p:tgtEl>
                                        <p:attrNameLst>
                                          <p:attrName>style.visibility</p:attrName>
                                        </p:attrNameLst>
                                      </p:cBhvr>
                                      <p:to>
                                        <p:strVal val="visible"/>
                                      </p:to>
                                    </p:set>
                                    <p:animEffect transition="in" filter="fade">
                                      <p:cBhvr>
                                        <p:cTn id="65" dur="2000"/>
                                        <p:tgtEl>
                                          <p:spTgt spid="53"/>
                                        </p:tgtEl>
                                      </p:cBhvr>
                                    </p:animEffect>
                                  </p:childTnLst>
                                </p:cTn>
                              </p:par>
                            </p:childTnLst>
                          </p:cTn>
                        </p:par>
                        <p:par>
                          <p:cTn id="66" fill="hold">
                            <p:stCondLst>
                              <p:cond delay="29000"/>
                            </p:stCondLst>
                            <p:childTnLst>
                              <p:par>
                                <p:cTn id="67" presetID="10" presetClass="entr" presetSubtype="0" fill="hold" grpId="0" nodeType="afterEffect">
                                  <p:stCondLst>
                                    <p:cond delay="1000"/>
                                  </p:stCondLst>
                                  <p:childTnLst>
                                    <p:set>
                                      <p:cBhvr>
                                        <p:cTn id="68" dur="1" fill="hold">
                                          <p:stCondLst>
                                            <p:cond delay="0"/>
                                          </p:stCondLst>
                                        </p:cTn>
                                        <p:tgtEl>
                                          <p:spTgt spid="57"/>
                                        </p:tgtEl>
                                        <p:attrNameLst>
                                          <p:attrName>style.visibility</p:attrName>
                                        </p:attrNameLst>
                                      </p:cBhvr>
                                      <p:to>
                                        <p:strVal val="visible"/>
                                      </p:to>
                                    </p:set>
                                    <p:animEffect transition="in" filter="fade">
                                      <p:cBhvr>
                                        <p:cTn id="69" dur="2000"/>
                                        <p:tgtEl>
                                          <p:spTgt spid="57"/>
                                        </p:tgtEl>
                                      </p:cBhvr>
                                    </p:animEffect>
                                  </p:childTnLst>
                                </p:cTn>
                              </p:par>
                            </p:childTnLst>
                          </p:cTn>
                        </p:par>
                        <p:par>
                          <p:cTn id="70" fill="hold">
                            <p:stCondLst>
                              <p:cond delay="32000"/>
                            </p:stCondLst>
                            <p:childTnLst>
                              <p:par>
                                <p:cTn id="71" presetID="10" presetClass="exit" presetSubtype="0" fill="hold" grpId="1" nodeType="afterEffect">
                                  <p:stCondLst>
                                    <p:cond delay="1500"/>
                                  </p:stCondLst>
                                  <p:childTnLst>
                                    <p:animEffect transition="out" filter="fade">
                                      <p:cBhvr>
                                        <p:cTn id="72" dur="2000"/>
                                        <p:tgtEl>
                                          <p:spTgt spid="57"/>
                                        </p:tgtEl>
                                      </p:cBhvr>
                                    </p:animEffect>
                                    <p:set>
                                      <p:cBhvr>
                                        <p:cTn id="73" dur="1" fill="hold">
                                          <p:stCondLst>
                                            <p:cond delay="1999"/>
                                          </p:stCondLst>
                                        </p:cTn>
                                        <p:tgtEl>
                                          <p:spTgt spid="57"/>
                                        </p:tgtEl>
                                        <p:attrNameLst>
                                          <p:attrName>style.visibility</p:attrName>
                                        </p:attrNameLst>
                                      </p:cBhvr>
                                      <p:to>
                                        <p:strVal val="hidden"/>
                                      </p:to>
                                    </p:set>
                                  </p:childTnLst>
                                </p:cTn>
                              </p:par>
                            </p:childTnLst>
                          </p:cTn>
                        </p:par>
                        <p:par>
                          <p:cTn id="74" fill="hold">
                            <p:stCondLst>
                              <p:cond delay="35500"/>
                            </p:stCondLst>
                            <p:childTnLst>
                              <p:par>
                                <p:cTn id="75" presetID="10" presetClass="entr" presetSubtype="0" fill="hold" grpId="0" nodeType="afterEffect">
                                  <p:stCondLst>
                                    <p:cond delay="1000"/>
                                  </p:stCondLst>
                                  <p:childTnLst>
                                    <p:set>
                                      <p:cBhvr>
                                        <p:cTn id="76" dur="1" fill="hold">
                                          <p:stCondLst>
                                            <p:cond delay="0"/>
                                          </p:stCondLst>
                                        </p:cTn>
                                        <p:tgtEl>
                                          <p:spTgt spid="59"/>
                                        </p:tgtEl>
                                        <p:attrNameLst>
                                          <p:attrName>style.visibility</p:attrName>
                                        </p:attrNameLst>
                                      </p:cBhvr>
                                      <p:to>
                                        <p:strVal val="visible"/>
                                      </p:to>
                                    </p:set>
                                    <p:animEffect transition="in" filter="fade">
                                      <p:cBhvr>
                                        <p:cTn id="77" dur="2000"/>
                                        <p:tgtEl>
                                          <p:spTgt spid="59"/>
                                        </p:tgtEl>
                                      </p:cBhvr>
                                    </p:animEffect>
                                  </p:childTnLst>
                                </p:cTn>
                              </p:par>
                            </p:childTnLst>
                          </p:cTn>
                        </p:par>
                        <p:par>
                          <p:cTn id="78" fill="hold">
                            <p:stCondLst>
                              <p:cond delay="38500"/>
                            </p:stCondLst>
                            <p:childTnLst>
                              <p:par>
                                <p:cTn id="79" presetID="10" presetClass="exit" presetSubtype="0" fill="hold" grpId="1" nodeType="afterEffect">
                                  <p:stCondLst>
                                    <p:cond delay="1000"/>
                                  </p:stCondLst>
                                  <p:childTnLst>
                                    <p:animEffect transition="out" filter="fade">
                                      <p:cBhvr>
                                        <p:cTn id="80" dur="2000"/>
                                        <p:tgtEl>
                                          <p:spTgt spid="59"/>
                                        </p:tgtEl>
                                      </p:cBhvr>
                                    </p:animEffect>
                                    <p:set>
                                      <p:cBhvr>
                                        <p:cTn id="81" dur="1" fill="hold">
                                          <p:stCondLst>
                                            <p:cond delay="1999"/>
                                          </p:stCondLst>
                                        </p:cTn>
                                        <p:tgtEl>
                                          <p:spTgt spid="59"/>
                                        </p:tgtEl>
                                        <p:attrNameLst>
                                          <p:attrName>style.visibility</p:attrName>
                                        </p:attrNameLst>
                                      </p:cBhvr>
                                      <p:to>
                                        <p:strVal val="hidden"/>
                                      </p:to>
                                    </p:set>
                                  </p:childTnLst>
                                </p:cTn>
                              </p:par>
                            </p:childTnLst>
                          </p:cTn>
                        </p:par>
                        <p:par>
                          <p:cTn id="82" fill="hold">
                            <p:stCondLst>
                              <p:cond delay="41500"/>
                            </p:stCondLst>
                            <p:childTnLst>
                              <p:par>
                                <p:cTn id="83" presetID="1" presetClass="entr" presetSubtype="0" fill="hold" grpId="0" nodeType="afterEffect">
                                  <p:stCondLst>
                                    <p:cond delay="1000"/>
                                  </p:stCondLst>
                                  <p:childTnLst>
                                    <p:set>
                                      <p:cBhvr>
                                        <p:cTn id="84" dur="1" fill="hold">
                                          <p:stCondLst>
                                            <p:cond delay="0"/>
                                          </p:stCondLst>
                                        </p:cTn>
                                        <p:tgtEl>
                                          <p:spTgt spid="61"/>
                                        </p:tgtEl>
                                        <p:attrNameLst>
                                          <p:attrName>style.visibility</p:attrName>
                                        </p:attrNameLst>
                                      </p:cBhvr>
                                      <p:to>
                                        <p:strVal val="visible"/>
                                      </p:to>
                                    </p:set>
                                  </p:childTnLst>
                                </p:cTn>
                              </p:par>
                            </p:childTnLst>
                          </p:cTn>
                        </p:par>
                        <p:par>
                          <p:cTn id="85" fill="hold">
                            <p:stCondLst>
                              <p:cond delay="42500"/>
                            </p:stCondLst>
                            <p:childTnLst>
                              <p:par>
                                <p:cTn id="86" presetID="10" presetClass="exit" presetSubtype="0" fill="hold" grpId="1" nodeType="afterEffect">
                                  <p:stCondLst>
                                    <p:cond delay="1500"/>
                                  </p:stCondLst>
                                  <p:childTnLst>
                                    <p:animEffect transition="out" filter="fade">
                                      <p:cBhvr>
                                        <p:cTn id="87" dur="2000"/>
                                        <p:tgtEl>
                                          <p:spTgt spid="61"/>
                                        </p:tgtEl>
                                      </p:cBhvr>
                                    </p:animEffect>
                                    <p:set>
                                      <p:cBhvr>
                                        <p:cTn id="88" dur="1" fill="hold">
                                          <p:stCondLst>
                                            <p:cond delay="1999"/>
                                          </p:stCondLst>
                                        </p:cTn>
                                        <p:tgtEl>
                                          <p:spTgt spid="61"/>
                                        </p:tgtEl>
                                        <p:attrNameLst>
                                          <p:attrName>style.visibility</p:attrName>
                                        </p:attrNameLst>
                                      </p:cBhvr>
                                      <p:to>
                                        <p:strVal val="hidden"/>
                                      </p:to>
                                    </p:set>
                                  </p:childTnLst>
                                </p:cTn>
                              </p:par>
                            </p:childTnLst>
                          </p:cTn>
                        </p:par>
                        <p:par>
                          <p:cTn id="89" fill="hold">
                            <p:stCondLst>
                              <p:cond delay="46000"/>
                            </p:stCondLst>
                            <p:childTnLst>
                              <p:par>
                                <p:cTn id="90" presetID="1" presetClass="entr" presetSubtype="0" fill="hold" grpId="0" nodeType="afterEffect">
                                  <p:stCondLst>
                                    <p:cond delay="1000"/>
                                  </p:stCondLst>
                                  <p:childTnLst>
                                    <p:set>
                                      <p:cBhvr>
                                        <p:cTn id="91" dur="1" fill="hold">
                                          <p:stCondLst>
                                            <p:cond delay="0"/>
                                          </p:stCondLst>
                                        </p:cTn>
                                        <p:tgtEl>
                                          <p:spTgt spid="63"/>
                                        </p:tgtEl>
                                        <p:attrNameLst>
                                          <p:attrName>style.visibility</p:attrName>
                                        </p:attrNameLst>
                                      </p:cBhvr>
                                      <p:to>
                                        <p:strVal val="visible"/>
                                      </p:to>
                                    </p:set>
                                  </p:childTnLst>
                                </p:cTn>
                              </p:par>
                            </p:childTnLst>
                          </p:cTn>
                        </p:par>
                        <p:par>
                          <p:cTn id="92" fill="hold">
                            <p:stCondLst>
                              <p:cond delay="47000"/>
                            </p:stCondLst>
                            <p:childTnLst>
                              <p:par>
                                <p:cTn id="93" presetID="10" presetClass="exit" presetSubtype="0" fill="hold" grpId="1" nodeType="afterEffect">
                                  <p:stCondLst>
                                    <p:cond delay="1500"/>
                                  </p:stCondLst>
                                  <p:childTnLst>
                                    <p:animEffect transition="out" filter="fade">
                                      <p:cBhvr>
                                        <p:cTn id="94" dur="2000"/>
                                        <p:tgtEl>
                                          <p:spTgt spid="63"/>
                                        </p:tgtEl>
                                      </p:cBhvr>
                                    </p:animEffect>
                                    <p:set>
                                      <p:cBhvr>
                                        <p:cTn id="95" dur="1" fill="hold">
                                          <p:stCondLst>
                                            <p:cond delay="1999"/>
                                          </p:stCondLst>
                                        </p:cTn>
                                        <p:tgtEl>
                                          <p:spTgt spid="63"/>
                                        </p:tgtEl>
                                        <p:attrNameLst>
                                          <p:attrName>style.visibility</p:attrName>
                                        </p:attrNameLst>
                                      </p:cBhvr>
                                      <p:to>
                                        <p:strVal val="hidden"/>
                                      </p:to>
                                    </p:set>
                                  </p:childTnLst>
                                </p:cTn>
                              </p:par>
                            </p:childTnLst>
                          </p:cTn>
                        </p:par>
                        <p:par>
                          <p:cTn id="96" fill="hold">
                            <p:stCondLst>
                              <p:cond delay="50500"/>
                            </p:stCondLst>
                            <p:childTnLst>
                              <p:par>
                                <p:cTn id="97" presetID="10" presetClass="entr" presetSubtype="0" fill="hold" nodeType="afterEffect">
                                  <p:stCondLst>
                                    <p:cond delay="500"/>
                                  </p:stCondLst>
                                  <p:childTnLst>
                                    <p:set>
                                      <p:cBhvr>
                                        <p:cTn id="98" dur="1" fill="hold">
                                          <p:stCondLst>
                                            <p:cond delay="0"/>
                                          </p:stCondLst>
                                        </p:cTn>
                                        <p:tgtEl>
                                          <p:spTgt spid="65"/>
                                        </p:tgtEl>
                                        <p:attrNameLst>
                                          <p:attrName>style.visibility</p:attrName>
                                        </p:attrNameLst>
                                      </p:cBhvr>
                                      <p:to>
                                        <p:strVal val="visible"/>
                                      </p:to>
                                    </p:set>
                                    <p:animEffect transition="in" filter="fade">
                                      <p:cBhvr>
                                        <p:cTn id="99" dur="2000"/>
                                        <p:tgtEl>
                                          <p:spTgt spid="65"/>
                                        </p:tgtEl>
                                      </p:cBhvr>
                                    </p:animEffect>
                                  </p:childTnLst>
                                </p:cTn>
                              </p:par>
                            </p:childTnLst>
                          </p:cTn>
                        </p:par>
                        <p:par>
                          <p:cTn id="100" fill="hold">
                            <p:stCondLst>
                              <p:cond delay="53000"/>
                            </p:stCondLst>
                            <p:childTnLst>
                              <p:par>
                                <p:cTn id="101" presetID="10" presetClass="entr" presetSubtype="0" fill="hold" grpId="0" nodeType="afterEffect">
                                  <p:stCondLst>
                                    <p:cond delay="1000"/>
                                  </p:stCondLst>
                                  <p:childTnLst>
                                    <p:set>
                                      <p:cBhvr>
                                        <p:cTn id="102" dur="1" fill="hold">
                                          <p:stCondLst>
                                            <p:cond delay="0"/>
                                          </p:stCondLst>
                                        </p:cTn>
                                        <p:tgtEl>
                                          <p:spTgt spid="67"/>
                                        </p:tgtEl>
                                        <p:attrNameLst>
                                          <p:attrName>style.visibility</p:attrName>
                                        </p:attrNameLst>
                                      </p:cBhvr>
                                      <p:to>
                                        <p:strVal val="visible"/>
                                      </p:to>
                                    </p:set>
                                    <p:animEffect transition="in" filter="fade">
                                      <p:cBhvr>
                                        <p:cTn id="103" dur="2000"/>
                                        <p:tgtEl>
                                          <p:spTgt spid="67"/>
                                        </p:tgtEl>
                                      </p:cBhvr>
                                    </p:animEffect>
                                  </p:childTnLst>
                                </p:cTn>
                              </p:par>
                              <p:par>
                                <p:cTn id="104" presetID="10" presetClass="entr" presetSubtype="0" fill="hold" grpId="0" nodeType="withEffect">
                                  <p:stCondLst>
                                    <p:cond delay="500"/>
                                  </p:stCondLst>
                                  <p:childTnLst>
                                    <p:set>
                                      <p:cBhvr>
                                        <p:cTn id="105" dur="1" fill="hold">
                                          <p:stCondLst>
                                            <p:cond delay="0"/>
                                          </p:stCondLst>
                                        </p:cTn>
                                        <p:tgtEl>
                                          <p:spTgt spid="69"/>
                                        </p:tgtEl>
                                        <p:attrNameLst>
                                          <p:attrName>style.visibility</p:attrName>
                                        </p:attrNameLst>
                                      </p:cBhvr>
                                      <p:to>
                                        <p:strVal val="visible"/>
                                      </p:to>
                                    </p:set>
                                    <p:animEffect transition="in" filter="fade">
                                      <p:cBhvr>
                                        <p:cTn id="106" dur="2000"/>
                                        <p:tgtEl>
                                          <p:spTgt spid="69"/>
                                        </p:tgtEl>
                                      </p:cBhvr>
                                    </p:animEffect>
                                  </p:childTnLst>
                                </p:cTn>
                              </p:par>
                            </p:childTnLst>
                          </p:cTn>
                        </p:par>
                        <p:par>
                          <p:cTn id="107" fill="hold">
                            <p:stCondLst>
                              <p:cond delay="56000"/>
                            </p:stCondLst>
                            <p:childTnLst>
                              <p:par>
                                <p:cTn id="108" presetID="10" presetClass="entr" presetSubtype="0" fill="hold" grpId="0" nodeType="afterEffect">
                                  <p:stCondLst>
                                    <p:cond delay="500"/>
                                  </p:stCondLst>
                                  <p:childTnLst>
                                    <p:set>
                                      <p:cBhvr>
                                        <p:cTn id="109" dur="1" fill="hold">
                                          <p:stCondLst>
                                            <p:cond delay="0"/>
                                          </p:stCondLst>
                                        </p:cTn>
                                        <p:tgtEl>
                                          <p:spTgt spid="71"/>
                                        </p:tgtEl>
                                        <p:attrNameLst>
                                          <p:attrName>style.visibility</p:attrName>
                                        </p:attrNameLst>
                                      </p:cBhvr>
                                      <p:to>
                                        <p:strVal val="visible"/>
                                      </p:to>
                                    </p:set>
                                    <p:animEffect transition="in" filter="fade">
                                      <p:cBhvr>
                                        <p:cTn id="110" dur="2000"/>
                                        <p:tgtEl>
                                          <p:spTgt spid="71"/>
                                        </p:tgtEl>
                                      </p:cBhvr>
                                    </p:animEffect>
                                  </p:childTnLst>
                                </p:cTn>
                              </p:par>
                            </p:childTnLst>
                          </p:cTn>
                        </p:par>
                        <p:par>
                          <p:cTn id="111" fill="hold">
                            <p:stCondLst>
                              <p:cond delay="58500"/>
                            </p:stCondLst>
                            <p:childTnLst>
                              <p:par>
                                <p:cTn id="112" presetID="10" presetClass="entr" presetSubtype="0" fill="hold" grpId="0" nodeType="afterEffect">
                                  <p:stCondLst>
                                    <p:cond delay="1000"/>
                                  </p:stCondLst>
                                  <p:childTnLst>
                                    <p:set>
                                      <p:cBhvr>
                                        <p:cTn id="113" dur="1" fill="hold">
                                          <p:stCondLst>
                                            <p:cond delay="0"/>
                                          </p:stCondLst>
                                        </p:cTn>
                                        <p:tgtEl>
                                          <p:spTgt spid="73"/>
                                        </p:tgtEl>
                                        <p:attrNameLst>
                                          <p:attrName>style.visibility</p:attrName>
                                        </p:attrNameLst>
                                      </p:cBhvr>
                                      <p:to>
                                        <p:strVal val="visible"/>
                                      </p:to>
                                    </p:set>
                                    <p:animEffect transition="in" filter="fade">
                                      <p:cBhvr>
                                        <p:cTn id="114" dur="2000"/>
                                        <p:tgtEl>
                                          <p:spTgt spid="7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2" grpId="0" animBg="1"/>
      <p:bldP spid="25" grpId="0" animBg="1"/>
      <p:bldP spid="27" grpId="0" animBg="1"/>
      <p:bldP spid="29" grpId="0" animBg="1"/>
      <p:bldP spid="33" grpId="0"/>
      <p:bldP spid="35" grpId="0" animBg="1"/>
      <p:bldP spid="37" grpId="0" animBg="1"/>
      <p:bldP spid="39" grpId="0" animBg="1"/>
      <p:bldP spid="41" grpId="0" animBg="1"/>
      <p:bldP spid="43" grpId="0" animBg="1"/>
      <p:bldP spid="44" grpId="0" animBg="1"/>
      <p:bldP spid="46" grpId="0" animBg="1"/>
      <p:bldP spid="46" grpId="1" animBg="1"/>
      <p:bldP spid="49" grpId="0"/>
      <p:bldP spid="51" grpId="0" animBg="1"/>
      <p:bldP spid="53" grpId="0"/>
      <p:bldP spid="57" grpId="0" animBg="1"/>
      <p:bldP spid="57" grpId="1" animBg="1"/>
      <p:bldP spid="59" grpId="0" animBg="1"/>
      <p:bldP spid="59" grpId="1" animBg="1"/>
      <p:bldP spid="61" grpId="0" animBg="1"/>
      <p:bldP spid="61" grpId="1" animBg="1"/>
      <p:bldP spid="63" grpId="0" animBg="1"/>
      <p:bldP spid="63" grpId="1" animBg="1"/>
      <p:bldP spid="67" grpId="0" animBg="1"/>
      <p:bldP spid="69" grpId="0"/>
      <p:bldP spid="71" grpId="0" animBg="1"/>
      <p:bldP spid="73"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sz="quarter" idx="13"/>
          </p:nvPr>
        </p:nvSpPr>
        <p:spPr/>
        <p:txBody>
          <a:bodyPr/>
          <a:lstStyle/>
          <a:p>
            <a:endParaRPr lang="ru-RU" dirty="0"/>
          </a:p>
        </p:txBody>
      </p:sp>
      <p:sp>
        <p:nvSpPr>
          <p:cNvPr id="3" name="Объект 2"/>
          <p:cNvSpPr>
            <a:spLocks noGrp="1"/>
          </p:cNvSpPr>
          <p:nvPr>
            <p:ph sz="quarter" idx="14"/>
          </p:nvPr>
        </p:nvSpPr>
        <p:spPr>
          <a:xfrm>
            <a:off x="4644008" y="1196752"/>
            <a:ext cx="3890392" cy="4518248"/>
          </a:xfrm>
        </p:spPr>
        <p:txBody>
          <a:bodyPr>
            <a:normAutofit lnSpcReduction="10000"/>
          </a:bodyPr>
          <a:lstStyle/>
          <a:p>
            <a:pPr marL="0" indent="0">
              <a:buNone/>
            </a:pPr>
            <a:r>
              <a:rPr lang="ru-RU" sz="2000" dirty="0"/>
              <a:t>Площадь искомого треугольника найдем по формуле: </a:t>
            </a:r>
          </a:p>
          <a:p>
            <a:pPr marL="0" indent="0">
              <a:buNone/>
            </a:pPr>
            <a:r>
              <a:rPr lang="ru-RU" sz="2000" dirty="0"/>
              <a:t>      </a:t>
            </a:r>
            <a:r>
              <a:rPr lang="en-US" sz="2000" dirty="0" smtClean="0"/>
              <a:t>      </a:t>
            </a:r>
            <a:r>
              <a:rPr lang="ru-RU" sz="2000" dirty="0" smtClean="0"/>
              <a:t> </a:t>
            </a:r>
            <a:r>
              <a:rPr lang="ru-RU" sz="2000" dirty="0" err="1"/>
              <a:t>Sтр</a:t>
            </a:r>
            <a:r>
              <a:rPr lang="ru-RU" sz="2000" dirty="0"/>
              <a:t>=(</a:t>
            </a:r>
            <a:r>
              <a:rPr lang="ru-RU" sz="2000" dirty="0" err="1"/>
              <a:t>а•h</a:t>
            </a:r>
            <a:r>
              <a:rPr lang="ru-RU" sz="2000" dirty="0"/>
              <a:t>)/2,</a:t>
            </a:r>
          </a:p>
          <a:p>
            <a:pPr marL="0" indent="0">
              <a:buNone/>
            </a:pPr>
            <a:r>
              <a:rPr lang="ru-RU" sz="2000" dirty="0"/>
              <a:t>где а – основание треугольника, </a:t>
            </a:r>
          </a:p>
          <a:p>
            <a:pPr marL="0" indent="0">
              <a:buNone/>
            </a:pPr>
            <a:r>
              <a:rPr lang="ru-RU" sz="2000" dirty="0"/>
              <a:t>h – высота, проведенная к этому основанию.</a:t>
            </a:r>
          </a:p>
          <a:p>
            <a:pPr marL="0" indent="0">
              <a:buNone/>
            </a:pPr>
            <a:r>
              <a:rPr lang="en-US" sz="2000" dirty="0" smtClean="0"/>
              <a:t>               </a:t>
            </a:r>
            <a:r>
              <a:rPr lang="ru-RU" sz="2000" dirty="0" smtClean="0"/>
              <a:t>а=6</a:t>
            </a:r>
            <a:r>
              <a:rPr lang="ru-RU" sz="2000" dirty="0"/>
              <a:t>, </a:t>
            </a:r>
            <a:r>
              <a:rPr lang="en-US" sz="2000" dirty="0"/>
              <a:t>h=5</a:t>
            </a:r>
          </a:p>
          <a:p>
            <a:pPr marL="0" indent="0">
              <a:buNone/>
            </a:pPr>
            <a:r>
              <a:rPr lang="ru-RU" sz="2000" dirty="0"/>
              <a:t>Получаем </a:t>
            </a:r>
          </a:p>
          <a:p>
            <a:pPr marL="0" indent="0">
              <a:buNone/>
            </a:pPr>
            <a:r>
              <a:rPr lang="ru-RU" sz="2000" dirty="0"/>
              <a:t>      </a:t>
            </a:r>
            <a:r>
              <a:rPr lang="en-US" sz="2000" dirty="0" smtClean="0"/>
              <a:t>   </a:t>
            </a:r>
            <a:r>
              <a:rPr lang="ru-RU" sz="2000" dirty="0" smtClean="0"/>
              <a:t> </a:t>
            </a:r>
            <a:r>
              <a:rPr lang="en-US" sz="2000" dirty="0"/>
              <a:t>S</a:t>
            </a:r>
            <a:r>
              <a:rPr lang="ru-RU" sz="2000" dirty="0" err="1"/>
              <a:t>тр</a:t>
            </a:r>
            <a:r>
              <a:rPr lang="ru-RU" sz="2000" dirty="0"/>
              <a:t>=(6•5)/2=15</a:t>
            </a:r>
          </a:p>
          <a:p>
            <a:pPr marL="0" indent="0">
              <a:buNone/>
            </a:pPr>
            <a:endParaRPr lang="en-US" sz="2000" dirty="0" smtClean="0"/>
          </a:p>
          <a:p>
            <a:pPr marL="0" indent="0">
              <a:buNone/>
            </a:pPr>
            <a:r>
              <a:rPr lang="en-US" sz="2000" dirty="0"/>
              <a:t> </a:t>
            </a:r>
            <a:r>
              <a:rPr lang="en-US" sz="2000" dirty="0" smtClean="0"/>
              <a:t>                 </a:t>
            </a:r>
            <a:r>
              <a:rPr lang="ru-RU" sz="2000" dirty="0" smtClean="0"/>
              <a:t>Ответ</a:t>
            </a:r>
            <a:r>
              <a:rPr lang="ru-RU" sz="2000" dirty="0"/>
              <a:t>: 15 </a:t>
            </a:r>
          </a:p>
          <a:p>
            <a:endParaRPr lang="ru-RU" sz="2000" dirty="0"/>
          </a:p>
        </p:txBody>
      </p:sp>
      <p:sp>
        <p:nvSpPr>
          <p:cNvPr id="4" name="Заголовок 3"/>
          <p:cNvSpPr>
            <a:spLocks noGrp="1"/>
          </p:cNvSpPr>
          <p:nvPr>
            <p:ph type="title"/>
          </p:nvPr>
        </p:nvSpPr>
        <p:spPr/>
        <p:txBody>
          <a:bodyPr/>
          <a:lstStyle/>
          <a:p>
            <a:r>
              <a:rPr lang="ru-RU" dirty="0"/>
              <a:t>2 </a:t>
            </a:r>
            <a:r>
              <a:rPr lang="ru-RU" dirty="0" smtClean="0"/>
              <a:t>способ</a:t>
            </a:r>
            <a:r>
              <a:rPr lang="en-US" dirty="0" smtClean="0"/>
              <a:t> </a:t>
            </a:r>
            <a:r>
              <a:rPr lang="ru-RU" dirty="0"/>
              <a:t>«Формула площади фигуры</a:t>
            </a:r>
            <a:r>
              <a:rPr lang="ru-RU" dirty="0" smtClean="0"/>
              <a:t>»</a:t>
            </a:r>
            <a:r>
              <a:rPr lang="en-US" dirty="0" smtClean="0"/>
              <a:t/>
            </a:r>
            <a:br>
              <a:rPr lang="en-US" dirty="0" smtClean="0"/>
            </a:br>
            <a:endParaRPr lang="ru-RU" dirty="0"/>
          </a:p>
        </p:txBody>
      </p:sp>
      <p:pic>
        <p:nvPicPr>
          <p:cNvPr id="1126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7545" y="1334969"/>
            <a:ext cx="3888432" cy="432047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 name="Содержимое 4" descr="pic.34"/>
          <p:cNvPicPr>
            <a:picLocks/>
          </p:cNvPicPr>
          <p:nvPr/>
        </p:nvPicPr>
        <p:blipFill>
          <a:blip r:embed="rId3">
            <a:extLst>
              <a:ext uri="{28A0092B-C50C-407E-A947-70E740481C1C}">
                <a14:useLocalDpi xmlns:a14="http://schemas.microsoft.com/office/drawing/2010/main" val="0"/>
              </a:ext>
            </a:extLst>
          </a:blip>
          <a:srcRect/>
          <a:stretch>
            <a:fillRect/>
          </a:stretch>
        </p:blipFill>
        <p:spPr bwMode="auto">
          <a:xfrm>
            <a:off x="428625" y="1583510"/>
            <a:ext cx="3857625" cy="407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extBox 4"/>
          <p:cNvSpPr txBox="1"/>
          <p:nvPr/>
        </p:nvSpPr>
        <p:spPr>
          <a:xfrm>
            <a:off x="1907704" y="3398342"/>
            <a:ext cx="1026114" cy="369332"/>
          </a:xfrm>
          <a:prstGeom prst="rect">
            <a:avLst/>
          </a:prstGeom>
          <a:noFill/>
        </p:spPr>
        <p:txBody>
          <a:bodyPr wrap="square" rtlCol="0">
            <a:spAutoFit/>
          </a:bodyPr>
          <a:lstStyle/>
          <a:p>
            <a:endParaRPr lang="ru-RU" dirty="0"/>
          </a:p>
        </p:txBody>
      </p:sp>
      <p:sp>
        <p:nvSpPr>
          <p:cNvPr id="9" name="Равнобедренный треугольник 8"/>
          <p:cNvSpPr/>
          <p:nvPr/>
        </p:nvSpPr>
        <p:spPr>
          <a:xfrm>
            <a:off x="928688" y="2071688"/>
            <a:ext cx="2857500" cy="2571750"/>
          </a:xfrm>
          <a:prstGeom prst="triangle">
            <a:avLst>
              <a:gd name="adj" fmla="val 84051"/>
            </a:avLst>
          </a:prstGeom>
          <a:solidFill>
            <a:srgbClr val="FF0000">
              <a:alpha val="26000"/>
            </a:srgbClr>
          </a:solidFill>
          <a:ln w="25400" cap="flat" cmpd="sng" algn="ctr">
            <a:solidFill>
              <a:srgbClr val="FF0000"/>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ru-RU" sz="1800" b="0" i="0" u="none" strike="noStrike" kern="0" cap="none" spc="0" normalizeH="0" baseline="0" noProof="0" dirty="0">
              <a:ln>
                <a:noFill/>
              </a:ln>
              <a:solidFill>
                <a:prstClr val="white"/>
              </a:solidFill>
              <a:effectLst/>
              <a:uLnTx/>
              <a:uFillTx/>
              <a:latin typeface="Calibri"/>
              <a:ea typeface="+mn-ea"/>
              <a:cs typeface="+mn-cs"/>
            </a:endParaRPr>
          </a:p>
        </p:txBody>
      </p:sp>
      <p:cxnSp>
        <p:nvCxnSpPr>
          <p:cNvPr id="10" name="Прямая соединительная линия 9"/>
          <p:cNvCxnSpPr/>
          <p:nvPr/>
        </p:nvCxnSpPr>
        <p:spPr>
          <a:xfrm>
            <a:off x="859451" y="4643438"/>
            <a:ext cx="2857500" cy="0"/>
          </a:xfrm>
          <a:prstGeom prst="line">
            <a:avLst/>
          </a:prstGeom>
          <a:ln w="57150">
            <a:solidFill>
              <a:schemeClr val="bg1">
                <a:lumMod val="95000"/>
                <a:lumOff val="5000"/>
              </a:schemeClr>
            </a:solidFill>
          </a:ln>
        </p:spPr>
        <p:style>
          <a:lnRef idx="1">
            <a:schemeClr val="accent1"/>
          </a:lnRef>
          <a:fillRef idx="0">
            <a:schemeClr val="accent1"/>
          </a:fillRef>
          <a:effectRef idx="0">
            <a:schemeClr val="accent1"/>
          </a:effectRef>
          <a:fontRef idx="minor">
            <a:schemeClr val="tx1"/>
          </a:fontRef>
        </p:style>
      </p:cxnSp>
      <p:cxnSp>
        <p:nvCxnSpPr>
          <p:cNvPr id="15" name="Прямая соединительная линия 14"/>
          <p:cNvCxnSpPr>
            <a:stCxn id="9" idx="0"/>
          </p:cNvCxnSpPr>
          <p:nvPr/>
        </p:nvCxnSpPr>
        <p:spPr>
          <a:xfrm flipH="1">
            <a:off x="3275856" y="2071688"/>
            <a:ext cx="54589" cy="2571750"/>
          </a:xfrm>
          <a:prstGeom prst="line">
            <a:avLst/>
          </a:prstGeom>
          <a:ln w="57150">
            <a:solidFill>
              <a:schemeClr val="bg1">
                <a:lumMod val="95000"/>
                <a:lumOff val="5000"/>
              </a:schemeClr>
            </a:solidFill>
          </a:ln>
        </p:spPr>
        <p:style>
          <a:lnRef idx="1">
            <a:schemeClr val="accent1"/>
          </a:lnRef>
          <a:fillRef idx="0">
            <a:schemeClr val="accent1"/>
          </a:fillRef>
          <a:effectRef idx="0">
            <a:schemeClr val="accent1"/>
          </a:effectRef>
          <a:fontRef idx="minor">
            <a:schemeClr val="tx1"/>
          </a:fontRef>
        </p:style>
      </p:cxnSp>
      <p:sp>
        <p:nvSpPr>
          <p:cNvPr id="20" name="TextBox 19"/>
          <p:cNvSpPr txBox="1"/>
          <p:nvPr/>
        </p:nvSpPr>
        <p:spPr>
          <a:xfrm>
            <a:off x="2771800" y="3398342"/>
            <a:ext cx="504055" cy="369332"/>
          </a:xfrm>
          <a:prstGeom prst="rect">
            <a:avLst/>
          </a:prstGeom>
          <a:noFill/>
        </p:spPr>
        <p:txBody>
          <a:bodyPr wrap="square" rtlCol="0">
            <a:spAutoFit/>
          </a:bodyPr>
          <a:lstStyle/>
          <a:p>
            <a:endParaRPr lang="ru-RU" dirty="0"/>
          </a:p>
        </p:txBody>
      </p:sp>
      <p:sp>
        <p:nvSpPr>
          <p:cNvPr id="23" name="TextBox 22"/>
          <p:cNvSpPr txBox="1">
            <a:spLocks noChangeArrowheads="1"/>
          </p:cNvSpPr>
          <p:nvPr/>
        </p:nvSpPr>
        <p:spPr bwMode="auto">
          <a:xfrm>
            <a:off x="2928938" y="3143250"/>
            <a:ext cx="35560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2800" b="1" dirty="0" smtClean="0">
                <a:solidFill>
                  <a:srgbClr val="0070C0"/>
                </a:solidFill>
                <a:latin typeface="Calibri" pitchFamily="34" charset="0"/>
              </a:rPr>
              <a:t>h</a:t>
            </a:r>
            <a:endParaRPr lang="ru-RU" sz="2800" b="1" dirty="0">
              <a:solidFill>
                <a:srgbClr val="0070C0"/>
              </a:solidFill>
              <a:latin typeface="Calibri" pitchFamily="34" charset="0"/>
            </a:endParaRPr>
          </a:p>
        </p:txBody>
      </p:sp>
      <p:sp>
        <p:nvSpPr>
          <p:cNvPr id="22" name="TextBox 21"/>
          <p:cNvSpPr txBox="1"/>
          <p:nvPr/>
        </p:nvSpPr>
        <p:spPr>
          <a:xfrm>
            <a:off x="2265072" y="4149080"/>
            <a:ext cx="362712" cy="369332"/>
          </a:xfrm>
          <a:prstGeom prst="rect">
            <a:avLst/>
          </a:prstGeom>
          <a:noFill/>
        </p:spPr>
        <p:txBody>
          <a:bodyPr wrap="square" rtlCol="0">
            <a:spAutoFit/>
          </a:bodyPr>
          <a:lstStyle/>
          <a:p>
            <a:endParaRPr lang="ru-RU" dirty="0"/>
          </a:p>
        </p:txBody>
      </p:sp>
      <p:sp>
        <p:nvSpPr>
          <p:cNvPr id="25" name="TextBox 24"/>
          <p:cNvSpPr txBox="1"/>
          <p:nvPr/>
        </p:nvSpPr>
        <p:spPr>
          <a:xfrm>
            <a:off x="2357437" y="4687795"/>
            <a:ext cx="299389" cy="523220"/>
          </a:xfrm>
          <a:prstGeom prst="rect">
            <a:avLst/>
          </a:prstGeom>
          <a:noFill/>
          <a:ln>
            <a:solidFill>
              <a:schemeClr val="bg1"/>
            </a:solidFill>
          </a:ln>
          <a:effectLst/>
        </p:spPr>
        <p:txBody>
          <a:bodyPr wrap="square" rtlCol="0">
            <a:spAutoFit/>
          </a:bodyPr>
          <a:lstStyle/>
          <a:p>
            <a:r>
              <a:rPr lang="en-US" sz="2800" dirty="0" smtClean="0">
                <a:ln>
                  <a:solidFill>
                    <a:schemeClr val="bg2">
                      <a:lumMod val="60000"/>
                      <a:lumOff val="40000"/>
                    </a:schemeClr>
                  </a:solidFill>
                </a:ln>
                <a:solidFill>
                  <a:schemeClr val="bg2"/>
                </a:solidFill>
              </a:rPr>
              <a:t>a</a:t>
            </a:r>
            <a:endParaRPr lang="ru-RU" sz="2800" dirty="0">
              <a:ln>
                <a:solidFill>
                  <a:srgbClr val="0070C0"/>
                </a:solidFill>
              </a:ln>
              <a:solidFill>
                <a:schemeClr val="bg2"/>
              </a:solidFill>
            </a:endParaRPr>
          </a:p>
        </p:txBody>
      </p:sp>
    </p:spTree>
    <p:extLst>
      <p:ext uri="{BB962C8B-B14F-4D97-AF65-F5344CB8AC3E}">
        <p14:creationId xmlns:p14="http://schemas.microsoft.com/office/powerpoint/2010/main" val="8680483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50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2000"/>
                                        <p:tgtEl>
                                          <p:spTgt spid="6"/>
                                        </p:tgtEl>
                                      </p:cBhvr>
                                    </p:animEffect>
                                  </p:childTnLst>
                                </p:cTn>
                              </p:par>
                            </p:childTnLst>
                          </p:cTn>
                        </p:par>
                        <p:par>
                          <p:cTn id="8" fill="hold">
                            <p:stCondLst>
                              <p:cond delay="2500"/>
                            </p:stCondLst>
                            <p:childTnLst>
                              <p:par>
                                <p:cTn id="9" presetID="10" presetClass="entr" presetSubtype="0" fill="hold" grpId="0" nodeType="afterEffect">
                                  <p:stCondLst>
                                    <p:cond delay="1000"/>
                                  </p:stCondLst>
                                  <p:childTnLst>
                                    <p:set>
                                      <p:cBhvr>
                                        <p:cTn id="10" dur="1" fill="hold">
                                          <p:stCondLst>
                                            <p:cond delay="0"/>
                                          </p:stCondLst>
                                        </p:cTn>
                                        <p:tgtEl>
                                          <p:spTgt spid="9"/>
                                        </p:tgtEl>
                                        <p:attrNameLst>
                                          <p:attrName>style.visibility</p:attrName>
                                        </p:attrNameLst>
                                      </p:cBhvr>
                                      <p:to>
                                        <p:strVal val="visible"/>
                                      </p:to>
                                    </p:set>
                                    <p:animEffect transition="in" filter="fade">
                                      <p:cBhvr>
                                        <p:cTn id="11" dur="2000"/>
                                        <p:tgtEl>
                                          <p:spTgt spid="9"/>
                                        </p:tgtEl>
                                      </p:cBhvr>
                                    </p:animEffect>
                                  </p:childTnLst>
                                </p:cTn>
                              </p:par>
                            </p:childTnLst>
                          </p:cTn>
                        </p:par>
                        <p:par>
                          <p:cTn id="12" fill="hold">
                            <p:stCondLst>
                              <p:cond delay="5500"/>
                            </p:stCondLst>
                            <p:childTnLst>
                              <p:par>
                                <p:cTn id="13" presetID="10" presetClass="entr" presetSubtype="0" fill="hold" grpId="0" nodeType="afterEffect">
                                  <p:stCondLst>
                                    <p:cond delay="1000"/>
                                  </p:stCondLst>
                                  <p:childTnLst>
                                    <p:set>
                                      <p:cBhvr>
                                        <p:cTn id="14" dur="1" fill="hold">
                                          <p:stCondLst>
                                            <p:cond delay="0"/>
                                          </p:stCondLst>
                                        </p:cTn>
                                        <p:tgtEl>
                                          <p:spTgt spid="23"/>
                                        </p:tgtEl>
                                        <p:attrNameLst>
                                          <p:attrName>style.visibility</p:attrName>
                                        </p:attrNameLst>
                                      </p:cBhvr>
                                      <p:to>
                                        <p:strVal val="visible"/>
                                      </p:to>
                                    </p:set>
                                    <p:animEffect transition="in" filter="fade">
                                      <p:cBhvr>
                                        <p:cTn id="15" dur="20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23"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sz="quarter" idx="13"/>
          </p:nvPr>
        </p:nvSpPr>
        <p:spPr/>
        <p:txBody>
          <a:bodyPr/>
          <a:lstStyle/>
          <a:p>
            <a:endParaRPr lang="ru-RU" dirty="0"/>
          </a:p>
        </p:txBody>
      </p:sp>
      <p:sp>
        <p:nvSpPr>
          <p:cNvPr id="3" name="Объект 2"/>
          <p:cNvSpPr>
            <a:spLocks noGrp="1"/>
          </p:cNvSpPr>
          <p:nvPr>
            <p:ph sz="quarter" idx="14"/>
          </p:nvPr>
        </p:nvSpPr>
        <p:spPr>
          <a:xfrm>
            <a:off x="4499992" y="908720"/>
            <a:ext cx="4034408" cy="5256584"/>
          </a:xfrm>
        </p:spPr>
        <p:txBody>
          <a:bodyPr>
            <a:normAutofit lnSpcReduction="10000"/>
          </a:bodyPr>
          <a:lstStyle/>
          <a:p>
            <a:pPr marL="0" indent="0">
              <a:buNone/>
            </a:pPr>
            <a:r>
              <a:rPr lang="ru-RU" sz="2000" dirty="0"/>
              <a:t>1.Разобьем данный треугольник на два прямоугольных треугольника, для этого проведем высоту</a:t>
            </a:r>
            <a:r>
              <a:rPr lang="ru-RU" sz="2000" dirty="0" smtClean="0"/>
              <a:t>.</a:t>
            </a:r>
          </a:p>
          <a:p>
            <a:pPr marL="0" indent="0">
              <a:buNone/>
            </a:pPr>
            <a:r>
              <a:rPr lang="ru-RU" sz="2000" dirty="0"/>
              <a:t>2.Найдем площадь прямоугольного треугольника S1 : </a:t>
            </a:r>
          </a:p>
          <a:p>
            <a:pPr marL="0" indent="0">
              <a:buNone/>
            </a:pPr>
            <a:r>
              <a:rPr lang="ru-RU" sz="2000" dirty="0" smtClean="0"/>
              <a:t>                  </a:t>
            </a:r>
            <a:r>
              <a:rPr lang="en-US" sz="2000" dirty="0" smtClean="0"/>
              <a:t>S1 </a:t>
            </a:r>
            <a:r>
              <a:rPr lang="en-US" sz="2000" dirty="0"/>
              <a:t>= (5</a:t>
            </a:r>
            <a:r>
              <a:rPr lang="ru-RU" sz="2000" dirty="0"/>
              <a:t>Х5)/2=12,5</a:t>
            </a:r>
          </a:p>
          <a:p>
            <a:pPr marL="0" indent="0">
              <a:buNone/>
            </a:pPr>
            <a:r>
              <a:rPr lang="ru-RU" sz="2000" dirty="0"/>
              <a:t>3.Найдем площадь прямоугольного треугольника  S2:</a:t>
            </a:r>
          </a:p>
          <a:p>
            <a:pPr marL="0" indent="0">
              <a:buNone/>
            </a:pPr>
            <a:r>
              <a:rPr lang="ru-RU" sz="2000" dirty="0" smtClean="0"/>
              <a:t>                   </a:t>
            </a:r>
            <a:r>
              <a:rPr lang="en-US" sz="2000" dirty="0" smtClean="0"/>
              <a:t>S2 </a:t>
            </a:r>
            <a:r>
              <a:rPr lang="en-US" sz="2000" dirty="0"/>
              <a:t>= (5</a:t>
            </a:r>
            <a:r>
              <a:rPr lang="ru-RU" sz="2000" dirty="0"/>
              <a:t>х1)/2=2,5</a:t>
            </a:r>
          </a:p>
          <a:p>
            <a:pPr marL="0" indent="0">
              <a:buNone/>
            </a:pPr>
            <a:r>
              <a:rPr lang="ru-RU" sz="2000" dirty="0"/>
              <a:t>4.Площадь искомого треугольника найдем по формуле: </a:t>
            </a:r>
          </a:p>
          <a:p>
            <a:pPr marL="0" indent="0">
              <a:buNone/>
            </a:pPr>
            <a:r>
              <a:rPr lang="ru-RU" sz="2000" dirty="0"/>
              <a:t>      </a:t>
            </a:r>
            <a:r>
              <a:rPr lang="ru-RU" sz="2000" dirty="0" smtClean="0"/>
              <a:t>             </a:t>
            </a:r>
            <a:r>
              <a:rPr lang="ru-RU" sz="2000" dirty="0" err="1" smtClean="0"/>
              <a:t>Sтр</a:t>
            </a:r>
            <a:r>
              <a:rPr lang="ru-RU" sz="2000" dirty="0" smtClean="0"/>
              <a:t>=S1+S2</a:t>
            </a:r>
          </a:p>
          <a:p>
            <a:pPr marL="0" indent="0">
              <a:buNone/>
            </a:pPr>
            <a:r>
              <a:rPr lang="en-US" sz="2000" dirty="0"/>
              <a:t>S</a:t>
            </a:r>
            <a:r>
              <a:rPr lang="ru-RU" sz="2000" dirty="0" err="1" smtClean="0"/>
              <a:t>тр</a:t>
            </a:r>
            <a:r>
              <a:rPr lang="ru-RU" sz="2000" dirty="0" smtClean="0"/>
              <a:t>=12,5+2,5=15</a:t>
            </a:r>
          </a:p>
          <a:p>
            <a:pPr marL="0" indent="0">
              <a:buNone/>
            </a:pPr>
            <a:r>
              <a:rPr lang="ru-RU" sz="2000" dirty="0" smtClean="0"/>
              <a:t>                    Ответ</a:t>
            </a:r>
            <a:r>
              <a:rPr lang="ru-RU" sz="2000" dirty="0"/>
              <a:t>: 15 </a:t>
            </a:r>
          </a:p>
          <a:p>
            <a:pPr marL="0" indent="0">
              <a:buNone/>
            </a:pPr>
            <a:endParaRPr lang="ru-RU" sz="2000" dirty="0"/>
          </a:p>
          <a:p>
            <a:pPr marL="0" indent="0">
              <a:buNone/>
            </a:pPr>
            <a:endParaRPr lang="ru-RU" dirty="0"/>
          </a:p>
          <a:p>
            <a:pPr marL="0" indent="0">
              <a:buNone/>
            </a:pPr>
            <a:endParaRPr lang="ru-RU" dirty="0"/>
          </a:p>
          <a:p>
            <a:endParaRPr lang="ru-RU" dirty="0"/>
          </a:p>
        </p:txBody>
      </p:sp>
      <p:sp>
        <p:nvSpPr>
          <p:cNvPr id="4" name="Заголовок 3"/>
          <p:cNvSpPr>
            <a:spLocks noGrp="1"/>
          </p:cNvSpPr>
          <p:nvPr>
            <p:ph type="title"/>
          </p:nvPr>
        </p:nvSpPr>
        <p:spPr>
          <a:xfrm>
            <a:off x="609600" y="274638"/>
            <a:ext cx="7924800" cy="778098"/>
          </a:xfrm>
        </p:spPr>
        <p:txBody>
          <a:bodyPr/>
          <a:lstStyle/>
          <a:p>
            <a:pPr algn="ctr"/>
            <a:r>
              <a:rPr lang="en-US" dirty="0" smtClean="0"/>
              <a:t>3 </a:t>
            </a:r>
            <a:r>
              <a:rPr lang="ru-RU" dirty="0" smtClean="0"/>
              <a:t>способ «Сложение </a:t>
            </a:r>
            <a:r>
              <a:rPr lang="ru-RU" dirty="0"/>
              <a:t>площадей фигур</a:t>
            </a:r>
            <a:r>
              <a:rPr lang="ru-RU" dirty="0" smtClean="0"/>
              <a:t>»</a:t>
            </a:r>
            <a:br>
              <a:rPr lang="ru-RU" dirty="0" smtClean="0"/>
            </a:br>
            <a:endParaRPr lang="ru-RU" dirty="0"/>
          </a:p>
        </p:txBody>
      </p:sp>
      <p:pic>
        <p:nvPicPr>
          <p:cNvPr id="1229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9553" y="1700808"/>
            <a:ext cx="3816424" cy="403244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 name="Содержимое 4" descr="pic.34"/>
          <p:cNvPicPr>
            <a:picLocks/>
          </p:cNvPicPr>
          <p:nvPr/>
        </p:nvPicPr>
        <p:blipFill>
          <a:blip r:embed="rId4">
            <a:extLst>
              <a:ext uri="{28A0092B-C50C-407E-A947-70E740481C1C}">
                <a14:useLocalDpi xmlns:a14="http://schemas.microsoft.com/office/drawing/2010/main" val="0"/>
              </a:ext>
            </a:extLst>
          </a:blip>
          <a:srcRect/>
          <a:stretch>
            <a:fillRect/>
          </a:stretch>
        </p:blipFill>
        <p:spPr bwMode="auto">
          <a:xfrm>
            <a:off x="428625" y="1571625"/>
            <a:ext cx="3857625" cy="407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extBox 4"/>
          <p:cNvSpPr txBox="1"/>
          <p:nvPr/>
        </p:nvSpPr>
        <p:spPr>
          <a:xfrm>
            <a:off x="1907704" y="3607594"/>
            <a:ext cx="1656184" cy="369332"/>
          </a:xfrm>
          <a:prstGeom prst="rect">
            <a:avLst/>
          </a:prstGeom>
          <a:noFill/>
        </p:spPr>
        <p:txBody>
          <a:bodyPr wrap="square" rtlCol="0">
            <a:spAutoFit/>
          </a:bodyPr>
          <a:lstStyle/>
          <a:p>
            <a:endParaRPr lang="ru-RU" dirty="0"/>
          </a:p>
        </p:txBody>
      </p:sp>
      <p:sp>
        <p:nvSpPr>
          <p:cNvPr id="8" name="Равнобедренный треугольник 7"/>
          <p:cNvSpPr/>
          <p:nvPr/>
        </p:nvSpPr>
        <p:spPr>
          <a:xfrm>
            <a:off x="928688" y="2071688"/>
            <a:ext cx="2857500" cy="2571750"/>
          </a:xfrm>
          <a:prstGeom prst="triangle">
            <a:avLst>
              <a:gd name="adj" fmla="val 84051"/>
            </a:avLst>
          </a:prstGeom>
          <a:solidFill>
            <a:srgbClr val="FF0000">
              <a:alpha val="26000"/>
            </a:srgbClr>
          </a:solidFill>
          <a:ln w="25400" cap="flat" cmpd="sng" algn="ctr">
            <a:solidFill>
              <a:srgbClr val="FF0000"/>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ru-RU" sz="1800" b="0" i="0" u="none" strike="noStrike" kern="0" cap="none" spc="0" normalizeH="0" baseline="0" noProof="0" dirty="0">
              <a:ln>
                <a:noFill/>
              </a:ln>
              <a:solidFill>
                <a:prstClr val="white"/>
              </a:solidFill>
              <a:effectLst/>
              <a:uLnTx/>
              <a:uFillTx/>
              <a:latin typeface="Calibri"/>
              <a:ea typeface="+mn-ea"/>
              <a:cs typeface="+mn-cs"/>
            </a:endParaRPr>
          </a:p>
        </p:txBody>
      </p:sp>
      <p:sp>
        <p:nvSpPr>
          <p:cNvPr id="7" name="TextBox 6"/>
          <p:cNvSpPr txBox="1"/>
          <p:nvPr/>
        </p:nvSpPr>
        <p:spPr>
          <a:xfrm>
            <a:off x="2357438" y="3621992"/>
            <a:ext cx="468051" cy="369332"/>
          </a:xfrm>
          <a:prstGeom prst="rect">
            <a:avLst/>
          </a:prstGeom>
          <a:noFill/>
        </p:spPr>
        <p:txBody>
          <a:bodyPr wrap="square" rtlCol="0">
            <a:spAutoFit/>
          </a:bodyPr>
          <a:lstStyle/>
          <a:p>
            <a:r>
              <a:rPr lang="en-US" dirty="0" smtClean="0"/>
              <a:t>S1</a:t>
            </a:r>
            <a:endParaRPr lang="ru-RU" dirty="0"/>
          </a:p>
        </p:txBody>
      </p:sp>
      <p:cxnSp>
        <p:nvCxnSpPr>
          <p:cNvPr id="10" name="Прямая соединительная линия 9"/>
          <p:cNvCxnSpPr>
            <a:stCxn id="8" idx="0"/>
          </p:cNvCxnSpPr>
          <p:nvPr/>
        </p:nvCxnSpPr>
        <p:spPr>
          <a:xfrm>
            <a:off x="3330445" y="2071688"/>
            <a:ext cx="17419" cy="2571750"/>
          </a:xfrm>
          <a:prstGeom prst="line">
            <a:avLst/>
          </a:prstGeom>
          <a:ln w="57150">
            <a:solidFill>
              <a:srgbClr val="002060"/>
            </a:solidFill>
          </a:ln>
        </p:spPr>
        <p:style>
          <a:lnRef idx="1">
            <a:schemeClr val="accent1"/>
          </a:lnRef>
          <a:fillRef idx="0">
            <a:schemeClr val="accent1"/>
          </a:fillRef>
          <a:effectRef idx="0">
            <a:schemeClr val="accent1"/>
          </a:effectRef>
          <a:fontRef idx="minor">
            <a:schemeClr val="tx1"/>
          </a:fontRef>
        </p:style>
      </p:cxnSp>
      <p:sp>
        <p:nvSpPr>
          <p:cNvPr id="12" name="TextBox 11"/>
          <p:cNvSpPr txBox="1"/>
          <p:nvPr/>
        </p:nvSpPr>
        <p:spPr>
          <a:xfrm>
            <a:off x="2825489" y="3142597"/>
            <a:ext cx="305718" cy="369332"/>
          </a:xfrm>
          <a:prstGeom prst="rect">
            <a:avLst/>
          </a:prstGeom>
          <a:noFill/>
        </p:spPr>
        <p:txBody>
          <a:bodyPr wrap="square" rtlCol="0">
            <a:spAutoFit/>
          </a:bodyPr>
          <a:lstStyle/>
          <a:p>
            <a:r>
              <a:rPr lang="en-US" dirty="0" smtClean="0"/>
              <a:t>5</a:t>
            </a:r>
            <a:endParaRPr lang="ru-RU" dirty="0"/>
          </a:p>
        </p:txBody>
      </p:sp>
      <p:sp>
        <p:nvSpPr>
          <p:cNvPr id="13" name="TextBox 12"/>
          <p:cNvSpPr txBox="1"/>
          <p:nvPr/>
        </p:nvSpPr>
        <p:spPr>
          <a:xfrm>
            <a:off x="1907704" y="4662086"/>
            <a:ext cx="288032" cy="369332"/>
          </a:xfrm>
          <a:prstGeom prst="rect">
            <a:avLst/>
          </a:prstGeom>
          <a:noFill/>
        </p:spPr>
        <p:txBody>
          <a:bodyPr wrap="square" rtlCol="0">
            <a:spAutoFit/>
          </a:bodyPr>
          <a:lstStyle/>
          <a:p>
            <a:r>
              <a:rPr lang="en-US" dirty="0" smtClean="0">
                <a:solidFill>
                  <a:schemeClr val="bg1"/>
                </a:solidFill>
              </a:rPr>
              <a:t>5</a:t>
            </a:r>
            <a:endParaRPr lang="ru-RU" dirty="0">
              <a:solidFill>
                <a:schemeClr val="bg1"/>
              </a:solidFill>
            </a:endParaRPr>
          </a:p>
        </p:txBody>
      </p:sp>
      <p:sp>
        <p:nvSpPr>
          <p:cNvPr id="14" name="TextBox 13"/>
          <p:cNvSpPr txBox="1"/>
          <p:nvPr/>
        </p:nvSpPr>
        <p:spPr>
          <a:xfrm>
            <a:off x="3383868" y="4149080"/>
            <a:ext cx="540060" cy="369332"/>
          </a:xfrm>
          <a:prstGeom prst="rect">
            <a:avLst/>
          </a:prstGeom>
          <a:noFill/>
        </p:spPr>
        <p:txBody>
          <a:bodyPr wrap="square" rtlCol="0">
            <a:spAutoFit/>
          </a:bodyPr>
          <a:lstStyle/>
          <a:p>
            <a:r>
              <a:rPr lang="en-US" dirty="0" smtClean="0"/>
              <a:t>S2</a:t>
            </a:r>
            <a:endParaRPr lang="ru-RU" dirty="0"/>
          </a:p>
        </p:txBody>
      </p:sp>
      <p:sp>
        <p:nvSpPr>
          <p:cNvPr id="16" name="TextBox 15"/>
          <p:cNvSpPr txBox="1"/>
          <p:nvPr/>
        </p:nvSpPr>
        <p:spPr>
          <a:xfrm>
            <a:off x="3427484" y="4668815"/>
            <a:ext cx="360040" cy="369332"/>
          </a:xfrm>
          <a:prstGeom prst="rect">
            <a:avLst/>
          </a:prstGeom>
          <a:noFill/>
        </p:spPr>
        <p:txBody>
          <a:bodyPr wrap="square" rtlCol="0">
            <a:spAutoFit/>
          </a:bodyPr>
          <a:lstStyle/>
          <a:p>
            <a:r>
              <a:rPr lang="en-US" dirty="0">
                <a:solidFill>
                  <a:schemeClr val="bg1"/>
                </a:solidFill>
              </a:rPr>
              <a:t>1</a:t>
            </a:r>
            <a:endParaRPr lang="ru-RU" dirty="0">
              <a:solidFill>
                <a:schemeClr val="bg1"/>
              </a:solidFill>
            </a:endParaRPr>
          </a:p>
        </p:txBody>
      </p:sp>
    </p:spTree>
    <p:extLst>
      <p:ext uri="{BB962C8B-B14F-4D97-AF65-F5344CB8AC3E}">
        <p14:creationId xmlns:p14="http://schemas.microsoft.com/office/powerpoint/2010/main" val="3605289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50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2000"/>
                                        <p:tgtEl>
                                          <p:spTgt spid="6"/>
                                        </p:tgtEl>
                                      </p:cBhvr>
                                    </p:animEffect>
                                  </p:childTnLst>
                                </p:cTn>
                              </p:par>
                            </p:childTnLst>
                          </p:cTn>
                        </p:par>
                        <p:par>
                          <p:cTn id="8" fill="hold">
                            <p:stCondLst>
                              <p:cond delay="2500"/>
                            </p:stCondLst>
                            <p:childTnLst>
                              <p:par>
                                <p:cTn id="9" presetID="10" presetClass="entr" presetSubtype="0" fill="hold" grpId="0" nodeType="afterEffect">
                                  <p:stCondLst>
                                    <p:cond delay="2000"/>
                                  </p:stCondLst>
                                  <p:childTnLst>
                                    <p:set>
                                      <p:cBhvr>
                                        <p:cTn id="10" dur="1" fill="hold">
                                          <p:stCondLst>
                                            <p:cond delay="0"/>
                                          </p:stCondLst>
                                        </p:cTn>
                                        <p:tgtEl>
                                          <p:spTgt spid="8"/>
                                        </p:tgtEl>
                                        <p:attrNameLst>
                                          <p:attrName>style.visibility</p:attrName>
                                        </p:attrNameLst>
                                      </p:cBhvr>
                                      <p:to>
                                        <p:strVal val="visible"/>
                                      </p:to>
                                    </p:set>
                                    <p:animEffect transition="in" filter="fade">
                                      <p:cBhvr>
                                        <p:cTn id="11" dur="2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sz="quarter" idx="13"/>
          </p:nvPr>
        </p:nvSpPr>
        <p:spPr/>
        <p:txBody>
          <a:bodyPr/>
          <a:lstStyle/>
          <a:p>
            <a:endParaRPr lang="ru-RU" dirty="0"/>
          </a:p>
        </p:txBody>
      </p:sp>
      <p:sp>
        <p:nvSpPr>
          <p:cNvPr id="3" name="Объект 2"/>
          <p:cNvSpPr>
            <a:spLocks noGrp="1"/>
          </p:cNvSpPr>
          <p:nvPr>
            <p:ph sz="quarter" idx="14"/>
          </p:nvPr>
        </p:nvSpPr>
        <p:spPr>
          <a:xfrm>
            <a:off x="4499992" y="1340768"/>
            <a:ext cx="4392488" cy="4896544"/>
          </a:xfrm>
        </p:spPr>
        <p:txBody>
          <a:bodyPr>
            <a:normAutofit fontScale="92500" lnSpcReduction="20000"/>
          </a:bodyPr>
          <a:lstStyle/>
          <a:p>
            <a:pPr marL="0" indent="0">
              <a:buNone/>
            </a:pPr>
            <a:r>
              <a:rPr lang="ru-RU" sz="1900" dirty="0"/>
              <a:t>1.Достроим до прямоугольника со сторонами </a:t>
            </a:r>
            <a:r>
              <a:rPr lang="ru-RU" sz="1900" dirty="0" smtClean="0"/>
              <a:t>                       5 </a:t>
            </a:r>
            <a:r>
              <a:rPr lang="ru-RU" sz="1900" dirty="0"/>
              <a:t>и 6</a:t>
            </a:r>
            <a:r>
              <a:rPr lang="ru-RU" sz="1900" dirty="0" smtClean="0"/>
              <a:t>.</a:t>
            </a:r>
          </a:p>
          <a:p>
            <a:pPr marL="0" indent="0">
              <a:buNone/>
            </a:pPr>
            <a:r>
              <a:rPr lang="ru-RU" sz="1900" dirty="0"/>
              <a:t>2.Найдем площадь </a:t>
            </a:r>
            <a:r>
              <a:rPr lang="ru-RU" sz="1900" dirty="0" smtClean="0"/>
              <a:t>прямоугольника</a:t>
            </a:r>
          </a:p>
          <a:p>
            <a:pPr marL="0" indent="0">
              <a:buNone/>
            </a:pPr>
            <a:r>
              <a:rPr lang="ru-RU" sz="1900" dirty="0" smtClean="0"/>
              <a:t>                 </a:t>
            </a:r>
            <a:r>
              <a:rPr lang="en-US" sz="1900" dirty="0" smtClean="0"/>
              <a:t>S</a:t>
            </a:r>
            <a:r>
              <a:rPr lang="ru-RU" sz="1900" dirty="0" err="1"/>
              <a:t>пр</a:t>
            </a:r>
            <a:r>
              <a:rPr lang="ru-RU" sz="1900" dirty="0"/>
              <a:t>=5Х6=30 </a:t>
            </a:r>
          </a:p>
          <a:p>
            <a:pPr marL="0" indent="0">
              <a:buNone/>
            </a:pPr>
            <a:r>
              <a:rPr lang="ru-RU" sz="1900" dirty="0"/>
              <a:t>3.Найдем площадь прямоугольного треугольника S1 : </a:t>
            </a:r>
          </a:p>
          <a:p>
            <a:pPr marL="0" indent="0">
              <a:buNone/>
            </a:pPr>
            <a:r>
              <a:rPr lang="ru-RU" sz="1900" dirty="0" smtClean="0"/>
              <a:t>                   </a:t>
            </a:r>
            <a:r>
              <a:rPr lang="en-US" sz="1900" dirty="0" smtClean="0"/>
              <a:t>S1 </a:t>
            </a:r>
            <a:r>
              <a:rPr lang="en-US" sz="1900" dirty="0"/>
              <a:t>= (5</a:t>
            </a:r>
            <a:r>
              <a:rPr lang="ru-RU" sz="1900" dirty="0"/>
              <a:t>Х5)/2=12,5</a:t>
            </a:r>
          </a:p>
          <a:p>
            <a:pPr marL="0" indent="0">
              <a:buNone/>
            </a:pPr>
            <a:r>
              <a:rPr lang="ru-RU" sz="1900" dirty="0"/>
              <a:t>4.Найдем площадь прямоугольного треугольника  S2:</a:t>
            </a:r>
          </a:p>
          <a:p>
            <a:pPr marL="0" indent="0">
              <a:buNone/>
            </a:pPr>
            <a:r>
              <a:rPr lang="ru-RU" sz="1900" dirty="0" smtClean="0"/>
              <a:t>                 </a:t>
            </a:r>
            <a:r>
              <a:rPr lang="en-US" sz="1900" dirty="0" smtClean="0"/>
              <a:t>S2 </a:t>
            </a:r>
            <a:r>
              <a:rPr lang="en-US" sz="1900" dirty="0"/>
              <a:t>= (5</a:t>
            </a:r>
            <a:r>
              <a:rPr lang="ru-RU" sz="1900" dirty="0"/>
              <a:t>х1)/2=2,5</a:t>
            </a:r>
          </a:p>
          <a:p>
            <a:pPr marL="0" indent="0">
              <a:buNone/>
            </a:pPr>
            <a:r>
              <a:rPr lang="ru-RU" sz="1900" dirty="0"/>
              <a:t>5.Площадь искомого треугольника найдем по формуле: </a:t>
            </a:r>
          </a:p>
          <a:p>
            <a:pPr marL="0" indent="0">
              <a:buNone/>
            </a:pPr>
            <a:r>
              <a:rPr lang="ru-RU" sz="1900" dirty="0"/>
              <a:t>      </a:t>
            </a:r>
            <a:r>
              <a:rPr lang="ru-RU" sz="1900" dirty="0" smtClean="0"/>
              <a:t>             </a:t>
            </a:r>
            <a:r>
              <a:rPr lang="ru-RU" sz="1900" dirty="0" err="1"/>
              <a:t>Sтр</a:t>
            </a:r>
            <a:r>
              <a:rPr lang="ru-RU" sz="1900" dirty="0"/>
              <a:t>=</a:t>
            </a:r>
            <a:r>
              <a:rPr lang="ru-RU" sz="1900" dirty="0" err="1"/>
              <a:t>Sпр</a:t>
            </a:r>
            <a:r>
              <a:rPr lang="ru-RU" sz="1900" dirty="0"/>
              <a:t>-(S1+S2</a:t>
            </a:r>
            <a:r>
              <a:rPr lang="ru-RU" sz="1900" dirty="0" smtClean="0"/>
              <a:t>)</a:t>
            </a:r>
          </a:p>
          <a:p>
            <a:pPr marL="0" indent="0">
              <a:buNone/>
            </a:pPr>
            <a:r>
              <a:rPr lang="ru-RU" sz="1900" dirty="0" smtClean="0"/>
              <a:t>                 </a:t>
            </a:r>
            <a:r>
              <a:rPr lang="en-US" sz="1900" dirty="0" smtClean="0"/>
              <a:t>S</a:t>
            </a:r>
            <a:r>
              <a:rPr lang="ru-RU" sz="1900" dirty="0" err="1"/>
              <a:t>тр</a:t>
            </a:r>
            <a:r>
              <a:rPr lang="ru-RU" sz="1900" dirty="0"/>
              <a:t>=30-(12,5+2,5)= 15</a:t>
            </a:r>
          </a:p>
          <a:p>
            <a:pPr marL="0" indent="0">
              <a:buNone/>
            </a:pPr>
            <a:r>
              <a:rPr lang="ru-RU" sz="1900" dirty="0" smtClean="0"/>
              <a:t>                                                       Ответ</a:t>
            </a:r>
            <a:r>
              <a:rPr lang="ru-RU" sz="1900" dirty="0"/>
              <a:t>: 15 </a:t>
            </a:r>
          </a:p>
          <a:p>
            <a:pPr marL="0" indent="0">
              <a:buNone/>
            </a:pPr>
            <a:endParaRPr lang="ru-RU" dirty="0"/>
          </a:p>
        </p:txBody>
      </p:sp>
      <p:sp>
        <p:nvSpPr>
          <p:cNvPr id="4" name="Заголовок 3"/>
          <p:cNvSpPr>
            <a:spLocks noGrp="1"/>
          </p:cNvSpPr>
          <p:nvPr>
            <p:ph type="title"/>
          </p:nvPr>
        </p:nvSpPr>
        <p:spPr/>
        <p:txBody>
          <a:bodyPr/>
          <a:lstStyle/>
          <a:p>
            <a:r>
              <a:rPr lang="ru-RU" dirty="0" smtClean="0"/>
              <a:t>4 способ «Вычитание площадей фигур»</a:t>
            </a:r>
            <a:br>
              <a:rPr lang="ru-RU" dirty="0" smtClean="0"/>
            </a:br>
            <a:endParaRPr lang="ru-RU" dirty="0"/>
          </a:p>
        </p:txBody>
      </p:sp>
      <p:pic>
        <p:nvPicPr>
          <p:cNvPr id="1331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5537" y="1556792"/>
            <a:ext cx="3960440" cy="424847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 name="Содержимое 4" descr="pic.34"/>
          <p:cNvPicPr>
            <a:picLocks/>
          </p:cNvPicPr>
          <p:nvPr/>
        </p:nvPicPr>
        <p:blipFill>
          <a:blip r:embed="rId4">
            <a:extLst>
              <a:ext uri="{28A0092B-C50C-407E-A947-70E740481C1C}">
                <a14:useLocalDpi xmlns:a14="http://schemas.microsoft.com/office/drawing/2010/main" val="0"/>
              </a:ext>
            </a:extLst>
          </a:blip>
          <a:srcRect/>
          <a:stretch>
            <a:fillRect/>
          </a:stretch>
        </p:blipFill>
        <p:spPr bwMode="auto">
          <a:xfrm>
            <a:off x="428625" y="1571625"/>
            <a:ext cx="3857625" cy="407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extBox 4"/>
          <p:cNvSpPr txBox="1"/>
          <p:nvPr/>
        </p:nvSpPr>
        <p:spPr>
          <a:xfrm>
            <a:off x="2195737" y="3607594"/>
            <a:ext cx="346432" cy="369332"/>
          </a:xfrm>
          <a:prstGeom prst="rect">
            <a:avLst/>
          </a:prstGeom>
          <a:noFill/>
        </p:spPr>
        <p:txBody>
          <a:bodyPr wrap="square" rtlCol="0">
            <a:spAutoFit/>
          </a:bodyPr>
          <a:lstStyle/>
          <a:p>
            <a:endParaRPr lang="ru-RU" dirty="0"/>
          </a:p>
        </p:txBody>
      </p:sp>
      <p:sp>
        <p:nvSpPr>
          <p:cNvPr id="8" name="Равнобедренный треугольник 7"/>
          <p:cNvSpPr/>
          <p:nvPr/>
        </p:nvSpPr>
        <p:spPr>
          <a:xfrm>
            <a:off x="928688" y="2071688"/>
            <a:ext cx="2857500" cy="2571750"/>
          </a:xfrm>
          <a:prstGeom prst="triangle">
            <a:avLst>
              <a:gd name="adj" fmla="val 84051"/>
            </a:avLst>
          </a:prstGeom>
          <a:solidFill>
            <a:srgbClr val="FF0000">
              <a:alpha val="26000"/>
            </a:srgbClr>
          </a:solidFill>
          <a:ln w="25400" cap="flat" cmpd="sng" algn="ctr">
            <a:solidFill>
              <a:srgbClr val="FF0000"/>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ru-RU" sz="1800" b="0" i="0" u="none" strike="noStrike" kern="0" cap="none" spc="0" normalizeH="0" baseline="0" noProof="0">
              <a:ln>
                <a:noFill/>
              </a:ln>
              <a:solidFill>
                <a:prstClr val="white"/>
              </a:solidFill>
              <a:effectLst/>
              <a:uLnTx/>
              <a:uFillTx/>
              <a:latin typeface="Calibri"/>
              <a:ea typeface="+mn-ea"/>
              <a:cs typeface="+mn-cs"/>
            </a:endParaRPr>
          </a:p>
        </p:txBody>
      </p:sp>
      <p:sp>
        <p:nvSpPr>
          <p:cNvPr id="7" name="TextBox 6"/>
          <p:cNvSpPr txBox="1"/>
          <p:nvPr/>
        </p:nvSpPr>
        <p:spPr>
          <a:xfrm>
            <a:off x="1187624" y="3357563"/>
            <a:ext cx="1188133" cy="369332"/>
          </a:xfrm>
          <a:prstGeom prst="rect">
            <a:avLst/>
          </a:prstGeom>
          <a:noFill/>
        </p:spPr>
        <p:txBody>
          <a:bodyPr wrap="square" rtlCol="0">
            <a:spAutoFit/>
          </a:bodyPr>
          <a:lstStyle/>
          <a:p>
            <a:endParaRPr lang="ru-RU" dirty="0"/>
          </a:p>
        </p:txBody>
      </p:sp>
      <p:sp>
        <p:nvSpPr>
          <p:cNvPr id="10" name="Прямоугольный треугольник 9"/>
          <p:cNvSpPr/>
          <p:nvPr/>
        </p:nvSpPr>
        <p:spPr>
          <a:xfrm rot="5400000">
            <a:off x="857251" y="2143125"/>
            <a:ext cx="2571750" cy="2428875"/>
          </a:xfrm>
          <a:prstGeom prst="rtTriangle">
            <a:avLst/>
          </a:prstGeom>
          <a:solidFill>
            <a:srgbClr val="4F81BD">
              <a:alpha val="35000"/>
            </a:srgbClr>
          </a:solidFill>
          <a:ln w="25400" cap="flat" cmpd="sng" algn="ctr">
            <a:solidFill>
              <a:srgbClr val="4F81BD">
                <a:shade val="50000"/>
              </a:srgbClr>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ru-RU" sz="1800" b="0" i="0" u="none" strike="noStrike" kern="0" cap="none" spc="0" normalizeH="0" baseline="0" noProof="0">
              <a:ln>
                <a:noFill/>
              </a:ln>
              <a:solidFill>
                <a:prstClr val="white"/>
              </a:solidFill>
              <a:effectLst/>
              <a:uLnTx/>
              <a:uFillTx/>
              <a:latin typeface="Calibri"/>
              <a:ea typeface="+mn-ea"/>
              <a:cs typeface="+mn-cs"/>
            </a:endParaRPr>
          </a:p>
        </p:txBody>
      </p:sp>
      <p:sp>
        <p:nvSpPr>
          <p:cNvPr id="9" name="TextBox 8"/>
          <p:cNvSpPr txBox="1"/>
          <p:nvPr/>
        </p:nvSpPr>
        <p:spPr>
          <a:xfrm>
            <a:off x="3357564" y="3140968"/>
            <a:ext cx="535071" cy="369332"/>
          </a:xfrm>
          <a:prstGeom prst="rect">
            <a:avLst/>
          </a:prstGeom>
          <a:noFill/>
        </p:spPr>
        <p:txBody>
          <a:bodyPr wrap="square" rtlCol="0">
            <a:spAutoFit/>
          </a:bodyPr>
          <a:lstStyle/>
          <a:p>
            <a:endParaRPr lang="ru-RU" dirty="0"/>
          </a:p>
        </p:txBody>
      </p:sp>
      <p:sp>
        <p:nvSpPr>
          <p:cNvPr id="12" name="Прямоугольный треугольник 11"/>
          <p:cNvSpPr/>
          <p:nvPr/>
        </p:nvSpPr>
        <p:spPr>
          <a:xfrm rot="10800000">
            <a:off x="3286125" y="2071688"/>
            <a:ext cx="500063" cy="2571750"/>
          </a:xfrm>
          <a:prstGeom prst="rtTriangle">
            <a:avLst/>
          </a:prstGeom>
          <a:solidFill>
            <a:srgbClr val="4F81BD">
              <a:alpha val="35000"/>
            </a:srgbClr>
          </a:solidFill>
          <a:ln w="25400" cap="flat" cmpd="sng" algn="ctr">
            <a:solidFill>
              <a:srgbClr val="4F81BD">
                <a:shade val="50000"/>
              </a:srgbClr>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ru-RU" sz="1800" b="0" i="0" u="none" strike="noStrike" kern="0" cap="none" spc="0" normalizeH="0" baseline="0" noProof="0">
              <a:ln>
                <a:noFill/>
              </a:ln>
              <a:solidFill>
                <a:prstClr val="white"/>
              </a:solidFill>
              <a:effectLst/>
              <a:uLnTx/>
              <a:uFillTx/>
              <a:latin typeface="Calibri"/>
              <a:ea typeface="+mn-ea"/>
              <a:cs typeface="+mn-cs"/>
            </a:endParaRPr>
          </a:p>
        </p:txBody>
      </p:sp>
      <p:sp>
        <p:nvSpPr>
          <p:cNvPr id="11" name="TextBox 10"/>
          <p:cNvSpPr txBox="1"/>
          <p:nvPr/>
        </p:nvSpPr>
        <p:spPr>
          <a:xfrm>
            <a:off x="1380936" y="2693051"/>
            <a:ext cx="400754" cy="369332"/>
          </a:xfrm>
          <a:prstGeom prst="rect">
            <a:avLst/>
          </a:prstGeom>
          <a:noFill/>
        </p:spPr>
        <p:txBody>
          <a:bodyPr wrap="square" rtlCol="0">
            <a:spAutoFit/>
          </a:bodyPr>
          <a:lstStyle/>
          <a:p>
            <a:endParaRPr lang="ru-RU" dirty="0"/>
          </a:p>
        </p:txBody>
      </p:sp>
      <p:sp>
        <p:nvSpPr>
          <p:cNvPr id="14" name="TextBox 13"/>
          <p:cNvSpPr txBox="1"/>
          <p:nvPr/>
        </p:nvSpPr>
        <p:spPr>
          <a:xfrm>
            <a:off x="1357313" y="2500313"/>
            <a:ext cx="714375" cy="523875"/>
          </a:xfrm>
          <a:prstGeom prst="rect">
            <a:avLst/>
          </a:prstGeom>
          <a:noFill/>
        </p:spPr>
        <p:txBody>
          <a:bodyPr>
            <a:spAutoFit/>
          </a:bodyPr>
          <a:lstStyle/>
          <a:p>
            <a:pPr>
              <a:defRPr/>
            </a:pPr>
            <a:r>
              <a:rPr lang="en-US" sz="2800" b="1" dirty="0">
                <a:solidFill>
                  <a:srgbClr val="1F497D">
                    <a:lumMod val="60000"/>
                    <a:lumOff val="40000"/>
                  </a:srgbClr>
                </a:solidFill>
                <a:latin typeface="Calibri"/>
              </a:rPr>
              <a:t>S1</a:t>
            </a:r>
            <a:endParaRPr lang="ru-RU" sz="2800" b="1" dirty="0">
              <a:solidFill>
                <a:srgbClr val="1F497D">
                  <a:lumMod val="60000"/>
                  <a:lumOff val="40000"/>
                </a:srgbClr>
              </a:solidFill>
              <a:latin typeface="Calibri"/>
            </a:endParaRPr>
          </a:p>
        </p:txBody>
      </p:sp>
      <p:sp>
        <p:nvSpPr>
          <p:cNvPr id="13" name="TextBox 12"/>
          <p:cNvSpPr txBox="1"/>
          <p:nvPr/>
        </p:nvSpPr>
        <p:spPr>
          <a:xfrm>
            <a:off x="3357564" y="2345954"/>
            <a:ext cx="782387" cy="523220"/>
          </a:xfrm>
          <a:prstGeom prst="rect">
            <a:avLst/>
          </a:prstGeom>
          <a:noFill/>
        </p:spPr>
        <p:txBody>
          <a:bodyPr wrap="square" rtlCol="0">
            <a:spAutoFit/>
          </a:bodyPr>
          <a:lstStyle/>
          <a:p>
            <a:r>
              <a:rPr lang="en-US" sz="2800" b="1" dirty="0" smtClean="0">
                <a:solidFill>
                  <a:srgbClr val="1F497D">
                    <a:lumMod val="60000"/>
                    <a:lumOff val="40000"/>
                  </a:srgbClr>
                </a:solidFill>
                <a:latin typeface="Calibri"/>
              </a:rPr>
              <a:t>S</a:t>
            </a:r>
            <a:r>
              <a:rPr lang="ru-RU" sz="2800" b="1" dirty="0" smtClean="0">
                <a:solidFill>
                  <a:srgbClr val="1F497D">
                    <a:lumMod val="60000"/>
                    <a:lumOff val="40000"/>
                  </a:srgbClr>
                </a:solidFill>
                <a:latin typeface="Calibri"/>
              </a:rPr>
              <a:t>2</a:t>
            </a:r>
            <a:endParaRPr lang="ru-RU" dirty="0"/>
          </a:p>
        </p:txBody>
      </p:sp>
      <p:sp>
        <p:nvSpPr>
          <p:cNvPr id="15" name="TextBox 14"/>
          <p:cNvSpPr txBox="1"/>
          <p:nvPr/>
        </p:nvSpPr>
        <p:spPr>
          <a:xfrm>
            <a:off x="2438122" y="4726445"/>
            <a:ext cx="270346" cy="369332"/>
          </a:xfrm>
          <a:prstGeom prst="rect">
            <a:avLst/>
          </a:prstGeom>
          <a:noFill/>
        </p:spPr>
        <p:txBody>
          <a:bodyPr wrap="square" rtlCol="0">
            <a:spAutoFit/>
          </a:bodyPr>
          <a:lstStyle/>
          <a:p>
            <a:endParaRPr lang="ru-RU" dirty="0"/>
          </a:p>
        </p:txBody>
      </p:sp>
      <p:sp>
        <p:nvSpPr>
          <p:cNvPr id="17" name="TextBox 16"/>
          <p:cNvSpPr txBox="1"/>
          <p:nvPr/>
        </p:nvSpPr>
        <p:spPr>
          <a:xfrm>
            <a:off x="2357438" y="4714875"/>
            <a:ext cx="285750" cy="523875"/>
          </a:xfrm>
          <a:prstGeom prst="rect">
            <a:avLst/>
          </a:prstGeom>
          <a:noFill/>
        </p:spPr>
        <p:txBody>
          <a:bodyPr>
            <a:spAutoFit/>
          </a:bodyPr>
          <a:lstStyle/>
          <a:p>
            <a:pPr>
              <a:defRPr/>
            </a:pPr>
            <a:r>
              <a:rPr lang="ru-RU" sz="2800" b="1" dirty="0">
                <a:solidFill>
                  <a:srgbClr val="1F497D">
                    <a:lumMod val="60000"/>
                    <a:lumOff val="40000"/>
                  </a:srgbClr>
                </a:solidFill>
                <a:latin typeface="Calibri"/>
              </a:rPr>
              <a:t>6</a:t>
            </a:r>
          </a:p>
        </p:txBody>
      </p:sp>
      <p:sp>
        <p:nvSpPr>
          <p:cNvPr id="16" name="TextBox 15"/>
          <p:cNvSpPr txBox="1"/>
          <p:nvPr/>
        </p:nvSpPr>
        <p:spPr>
          <a:xfrm>
            <a:off x="3842860" y="3113281"/>
            <a:ext cx="328746" cy="369332"/>
          </a:xfrm>
          <a:prstGeom prst="rect">
            <a:avLst/>
          </a:prstGeom>
          <a:noFill/>
        </p:spPr>
        <p:txBody>
          <a:bodyPr wrap="square" rtlCol="0">
            <a:spAutoFit/>
          </a:bodyPr>
          <a:lstStyle/>
          <a:p>
            <a:endParaRPr lang="ru-RU" dirty="0"/>
          </a:p>
        </p:txBody>
      </p:sp>
      <p:sp>
        <p:nvSpPr>
          <p:cNvPr id="19" name="TextBox 18"/>
          <p:cNvSpPr txBox="1"/>
          <p:nvPr/>
        </p:nvSpPr>
        <p:spPr>
          <a:xfrm>
            <a:off x="3857625" y="3000375"/>
            <a:ext cx="285750" cy="523875"/>
          </a:xfrm>
          <a:prstGeom prst="rect">
            <a:avLst/>
          </a:prstGeom>
          <a:noFill/>
        </p:spPr>
        <p:txBody>
          <a:bodyPr>
            <a:spAutoFit/>
          </a:bodyPr>
          <a:lstStyle/>
          <a:p>
            <a:pPr>
              <a:defRPr/>
            </a:pPr>
            <a:r>
              <a:rPr lang="ru-RU" sz="2800" b="1" dirty="0">
                <a:solidFill>
                  <a:srgbClr val="1F497D">
                    <a:lumMod val="60000"/>
                    <a:lumOff val="40000"/>
                  </a:srgbClr>
                </a:solidFill>
                <a:latin typeface="Calibri"/>
              </a:rPr>
              <a:t>5</a:t>
            </a:r>
          </a:p>
        </p:txBody>
      </p:sp>
      <p:sp>
        <p:nvSpPr>
          <p:cNvPr id="18" name="TextBox 17"/>
          <p:cNvSpPr txBox="1"/>
          <p:nvPr/>
        </p:nvSpPr>
        <p:spPr>
          <a:xfrm>
            <a:off x="3354494" y="1571625"/>
            <a:ext cx="363323" cy="369332"/>
          </a:xfrm>
          <a:prstGeom prst="rect">
            <a:avLst/>
          </a:prstGeom>
          <a:noFill/>
        </p:spPr>
        <p:txBody>
          <a:bodyPr wrap="square" rtlCol="0">
            <a:spAutoFit/>
          </a:bodyPr>
          <a:lstStyle/>
          <a:p>
            <a:endParaRPr lang="ru-RU" dirty="0"/>
          </a:p>
        </p:txBody>
      </p:sp>
      <p:sp>
        <p:nvSpPr>
          <p:cNvPr id="21" name="TextBox 20"/>
          <p:cNvSpPr txBox="1"/>
          <p:nvPr/>
        </p:nvSpPr>
        <p:spPr>
          <a:xfrm>
            <a:off x="3429000" y="1571625"/>
            <a:ext cx="285750" cy="523875"/>
          </a:xfrm>
          <a:prstGeom prst="rect">
            <a:avLst/>
          </a:prstGeom>
          <a:noFill/>
        </p:spPr>
        <p:txBody>
          <a:bodyPr>
            <a:spAutoFit/>
          </a:bodyPr>
          <a:lstStyle/>
          <a:p>
            <a:pPr>
              <a:defRPr/>
            </a:pPr>
            <a:r>
              <a:rPr lang="ru-RU" sz="2800" b="1" dirty="0">
                <a:solidFill>
                  <a:srgbClr val="1F497D">
                    <a:lumMod val="60000"/>
                    <a:lumOff val="40000"/>
                  </a:srgbClr>
                </a:solidFill>
                <a:latin typeface="Calibri"/>
              </a:rPr>
              <a:t>1</a:t>
            </a:r>
          </a:p>
        </p:txBody>
      </p:sp>
      <p:sp>
        <p:nvSpPr>
          <p:cNvPr id="20" name="TextBox 19"/>
          <p:cNvSpPr txBox="1"/>
          <p:nvPr/>
        </p:nvSpPr>
        <p:spPr>
          <a:xfrm>
            <a:off x="1842693" y="1638960"/>
            <a:ext cx="348715" cy="369332"/>
          </a:xfrm>
          <a:prstGeom prst="rect">
            <a:avLst/>
          </a:prstGeom>
          <a:noFill/>
        </p:spPr>
        <p:txBody>
          <a:bodyPr wrap="square" rtlCol="0">
            <a:spAutoFit/>
          </a:bodyPr>
          <a:lstStyle/>
          <a:p>
            <a:endParaRPr lang="ru-RU" dirty="0"/>
          </a:p>
        </p:txBody>
      </p:sp>
      <p:sp>
        <p:nvSpPr>
          <p:cNvPr id="23" name="TextBox 22"/>
          <p:cNvSpPr txBox="1"/>
          <p:nvPr/>
        </p:nvSpPr>
        <p:spPr>
          <a:xfrm>
            <a:off x="1785938" y="1571625"/>
            <a:ext cx="285750" cy="523875"/>
          </a:xfrm>
          <a:prstGeom prst="rect">
            <a:avLst/>
          </a:prstGeom>
          <a:noFill/>
        </p:spPr>
        <p:txBody>
          <a:bodyPr>
            <a:spAutoFit/>
          </a:bodyPr>
          <a:lstStyle/>
          <a:p>
            <a:pPr>
              <a:defRPr/>
            </a:pPr>
            <a:r>
              <a:rPr lang="ru-RU" sz="2800" b="1" dirty="0">
                <a:solidFill>
                  <a:srgbClr val="1F497D">
                    <a:lumMod val="60000"/>
                    <a:lumOff val="40000"/>
                  </a:srgbClr>
                </a:solidFill>
                <a:latin typeface="Calibri"/>
              </a:rPr>
              <a:t>5</a:t>
            </a:r>
          </a:p>
        </p:txBody>
      </p:sp>
      <p:sp>
        <p:nvSpPr>
          <p:cNvPr id="22" name="TextBox 21"/>
          <p:cNvSpPr txBox="1"/>
          <p:nvPr/>
        </p:nvSpPr>
        <p:spPr>
          <a:xfrm>
            <a:off x="508463" y="2855885"/>
            <a:ext cx="367666" cy="369332"/>
          </a:xfrm>
          <a:prstGeom prst="rect">
            <a:avLst/>
          </a:prstGeom>
          <a:noFill/>
        </p:spPr>
        <p:txBody>
          <a:bodyPr wrap="square" rtlCol="0">
            <a:spAutoFit/>
          </a:bodyPr>
          <a:lstStyle/>
          <a:p>
            <a:endParaRPr lang="ru-RU" dirty="0"/>
          </a:p>
        </p:txBody>
      </p:sp>
      <p:sp>
        <p:nvSpPr>
          <p:cNvPr id="25" name="TextBox 24"/>
          <p:cNvSpPr txBox="1"/>
          <p:nvPr/>
        </p:nvSpPr>
        <p:spPr>
          <a:xfrm>
            <a:off x="500063" y="3000375"/>
            <a:ext cx="285750" cy="523875"/>
          </a:xfrm>
          <a:prstGeom prst="rect">
            <a:avLst/>
          </a:prstGeom>
          <a:noFill/>
        </p:spPr>
        <p:txBody>
          <a:bodyPr>
            <a:spAutoFit/>
          </a:bodyPr>
          <a:lstStyle/>
          <a:p>
            <a:pPr>
              <a:defRPr/>
            </a:pPr>
            <a:r>
              <a:rPr lang="ru-RU" sz="2800" b="1" dirty="0">
                <a:solidFill>
                  <a:srgbClr val="1F497D">
                    <a:lumMod val="60000"/>
                    <a:lumOff val="40000"/>
                  </a:srgbClr>
                </a:solidFill>
                <a:latin typeface="Calibri"/>
              </a:rPr>
              <a:t>5</a:t>
            </a:r>
          </a:p>
        </p:txBody>
      </p:sp>
    </p:spTree>
    <p:extLst>
      <p:ext uri="{BB962C8B-B14F-4D97-AF65-F5344CB8AC3E}">
        <p14:creationId xmlns:p14="http://schemas.microsoft.com/office/powerpoint/2010/main" val="25804759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50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2000"/>
                                        <p:tgtEl>
                                          <p:spTgt spid="6"/>
                                        </p:tgtEl>
                                      </p:cBhvr>
                                    </p:animEffect>
                                  </p:childTnLst>
                                </p:cTn>
                              </p:par>
                            </p:childTnLst>
                          </p:cTn>
                        </p:par>
                        <p:par>
                          <p:cTn id="8" fill="hold">
                            <p:stCondLst>
                              <p:cond delay="2500"/>
                            </p:stCondLst>
                            <p:childTnLst>
                              <p:par>
                                <p:cTn id="9" presetID="10" presetClass="entr" presetSubtype="0" fill="hold" grpId="0" nodeType="afterEffect">
                                  <p:stCondLst>
                                    <p:cond delay="2000"/>
                                  </p:stCondLst>
                                  <p:childTnLst>
                                    <p:set>
                                      <p:cBhvr>
                                        <p:cTn id="10" dur="1" fill="hold">
                                          <p:stCondLst>
                                            <p:cond delay="0"/>
                                          </p:stCondLst>
                                        </p:cTn>
                                        <p:tgtEl>
                                          <p:spTgt spid="8"/>
                                        </p:tgtEl>
                                        <p:attrNameLst>
                                          <p:attrName>style.visibility</p:attrName>
                                        </p:attrNameLst>
                                      </p:cBhvr>
                                      <p:to>
                                        <p:strVal val="visible"/>
                                      </p:to>
                                    </p:set>
                                    <p:animEffect transition="in" filter="fade">
                                      <p:cBhvr>
                                        <p:cTn id="11" dur="2000"/>
                                        <p:tgtEl>
                                          <p:spTgt spid="8"/>
                                        </p:tgtEl>
                                      </p:cBhvr>
                                    </p:animEffect>
                                  </p:childTnLst>
                                </p:cTn>
                              </p:par>
                            </p:childTnLst>
                          </p:cTn>
                        </p:par>
                        <p:par>
                          <p:cTn id="12" fill="hold">
                            <p:stCondLst>
                              <p:cond delay="6500"/>
                            </p:stCondLst>
                            <p:childTnLst>
                              <p:par>
                                <p:cTn id="13" presetID="10" presetClass="entr" presetSubtype="0" fill="hold" grpId="0" nodeType="afterEffect">
                                  <p:stCondLst>
                                    <p:cond delay="2000"/>
                                  </p:stCondLst>
                                  <p:childTnLst>
                                    <p:set>
                                      <p:cBhvr>
                                        <p:cTn id="14" dur="1" fill="hold">
                                          <p:stCondLst>
                                            <p:cond delay="0"/>
                                          </p:stCondLst>
                                        </p:cTn>
                                        <p:tgtEl>
                                          <p:spTgt spid="10"/>
                                        </p:tgtEl>
                                        <p:attrNameLst>
                                          <p:attrName>style.visibility</p:attrName>
                                        </p:attrNameLst>
                                      </p:cBhvr>
                                      <p:to>
                                        <p:strVal val="visible"/>
                                      </p:to>
                                    </p:set>
                                    <p:animEffect transition="in" filter="fade">
                                      <p:cBhvr>
                                        <p:cTn id="15" dur="2000"/>
                                        <p:tgtEl>
                                          <p:spTgt spid="10"/>
                                        </p:tgtEl>
                                      </p:cBhvr>
                                    </p:animEffect>
                                  </p:childTnLst>
                                </p:cTn>
                              </p:par>
                            </p:childTnLst>
                          </p:cTn>
                        </p:par>
                        <p:par>
                          <p:cTn id="16" fill="hold">
                            <p:stCondLst>
                              <p:cond delay="10500"/>
                            </p:stCondLst>
                            <p:childTnLst>
                              <p:par>
                                <p:cTn id="17" presetID="29" presetClass="exit" presetSubtype="0" fill="hold" grpId="1" nodeType="afterEffect">
                                  <p:stCondLst>
                                    <p:cond delay="500"/>
                                  </p:stCondLst>
                                  <p:childTnLst>
                                    <p:anim calcmode="lin" valueType="num">
                                      <p:cBhvr>
                                        <p:cTn id="18" dur="1000"/>
                                        <p:tgtEl>
                                          <p:spTgt spid="10"/>
                                        </p:tgtEl>
                                        <p:attrNameLst>
                                          <p:attrName>ppt_x</p:attrName>
                                        </p:attrNameLst>
                                      </p:cBhvr>
                                      <p:tavLst>
                                        <p:tav tm="0">
                                          <p:val>
                                            <p:strVal val="ppt_x"/>
                                          </p:val>
                                        </p:tav>
                                        <p:tav tm="100000">
                                          <p:val>
                                            <p:strVal val="ppt_x-.2"/>
                                          </p:val>
                                        </p:tav>
                                      </p:tavLst>
                                    </p:anim>
                                    <p:anim calcmode="lin" valueType="num">
                                      <p:cBhvr>
                                        <p:cTn id="19" dur="1000"/>
                                        <p:tgtEl>
                                          <p:spTgt spid="10"/>
                                        </p:tgtEl>
                                        <p:attrNameLst>
                                          <p:attrName>ppt_y</p:attrName>
                                        </p:attrNameLst>
                                      </p:cBhvr>
                                      <p:tavLst>
                                        <p:tav tm="0">
                                          <p:val>
                                            <p:strVal val="ppt_y"/>
                                          </p:val>
                                        </p:tav>
                                        <p:tav tm="100000">
                                          <p:val>
                                            <p:strVal val="ppt_y"/>
                                          </p:val>
                                        </p:tav>
                                      </p:tavLst>
                                    </p:anim>
                                    <p:animEffect transition="out" filter="fade">
                                      <p:cBhvr>
                                        <p:cTn id="20" dur="1000"/>
                                        <p:tgtEl>
                                          <p:spTgt spid="10"/>
                                        </p:tgtEl>
                                      </p:cBhvr>
                                    </p:animEffect>
                                    <p:set>
                                      <p:cBhvr>
                                        <p:cTn id="21" dur="1" fill="hold">
                                          <p:stCondLst>
                                            <p:cond delay="999"/>
                                          </p:stCondLst>
                                        </p:cTn>
                                        <p:tgtEl>
                                          <p:spTgt spid="10"/>
                                        </p:tgtEl>
                                        <p:attrNameLst>
                                          <p:attrName>style.visibility</p:attrName>
                                        </p:attrNameLst>
                                      </p:cBhvr>
                                      <p:to>
                                        <p:strVal val="hidden"/>
                                      </p:to>
                                    </p:set>
                                  </p:childTnLst>
                                </p:cTn>
                              </p:par>
                            </p:childTnLst>
                          </p:cTn>
                        </p:par>
                        <p:par>
                          <p:cTn id="22" fill="hold">
                            <p:stCondLst>
                              <p:cond delay="12000"/>
                            </p:stCondLst>
                            <p:childTnLst>
                              <p:par>
                                <p:cTn id="23" presetID="10" presetClass="entr" presetSubtype="0" fill="hold" grpId="0" nodeType="afterEffect">
                                  <p:stCondLst>
                                    <p:cond delay="3000"/>
                                  </p:stCondLst>
                                  <p:childTnLst>
                                    <p:set>
                                      <p:cBhvr>
                                        <p:cTn id="24" dur="1" fill="hold">
                                          <p:stCondLst>
                                            <p:cond delay="0"/>
                                          </p:stCondLst>
                                        </p:cTn>
                                        <p:tgtEl>
                                          <p:spTgt spid="12"/>
                                        </p:tgtEl>
                                        <p:attrNameLst>
                                          <p:attrName>style.visibility</p:attrName>
                                        </p:attrNameLst>
                                      </p:cBhvr>
                                      <p:to>
                                        <p:strVal val="visible"/>
                                      </p:to>
                                    </p:set>
                                    <p:animEffect transition="in" filter="fade">
                                      <p:cBhvr>
                                        <p:cTn id="25" dur="2000"/>
                                        <p:tgtEl>
                                          <p:spTgt spid="12"/>
                                        </p:tgtEl>
                                      </p:cBhvr>
                                    </p:animEffect>
                                  </p:childTnLst>
                                </p:cTn>
                              </p:par>
                              <p:par>
                                <p:cTn id="26" presetID="52" presetClass="exit" presetSubtype="0" fill="hold" grpId="1" nodeType="withEffect">
                                  <p:stCondLst>
                                    <p:cond delay="500"/>
                                  </p:stCondLst>
                                  <p:childTnLst>
                                    <p:animScale>
                                      <p:cBhvr>
                                        <p:cTn id="27" dur="1000" accel="50000">
                                          <p:stCondLst>
                                            <p:cond delay="0"/>
                                          </p:stCondLst>
                                        </p:cTn>
                                        <p:tgtEl>
                                          <p:spTgt spid="12"/>
                                        </p:tgtEl>
                                      </p:cBhvr>
                                      <p:from x="100000" y="100000"/>
                                      <p:to x="250000" y="250000"/>
                                    </p:animScale>
                                    <p:animMotion origin="layout" path="M 0.0000 0.0000 C 0.03802 0.0 0.1441 0.02341 0.1826 0.0915 C 0.22118 0.15964 0.24705 0.31256 0.2318 0.4083 C 0.21649 0.50394 0.20747 0.57948 0.0908 0.6661 C -0.02552 0.75279 -0.37517 0.88508 -0.4674 0.9289" pathEditMode="relative" ptsTypes="">
                                      <p:cBhvr>
                                        <p:cTn id="28" dur="1000" accel="50000">
                                          <p:stCondLst>
                                            <p:cond delay="0"/>
                                          </p:stCondLst>
                                        </p:cTn>
                                        <p:tgtEl>
                                          <p:spTgt spid="12"/>
                                        </p:tgtEl>
                                        <p:attrNameLst>
                                          <p:attrName>ppt_x</p:attrName>
                                          <p:attrName>ppt_y</p:attrName>
                                        </p:attrNameLst>
                                      </p:cBhvr>
                                    </p:animMotion>
                                    <p:animEffect transition="out" filter="fade">
                                      <p:cBhvr>
                                        <p:cTn id="29" dur="1000"/>
                                        <p:tgtEl>
                                          <p:spTgt spid="12"/>
                                        </p:tgtEl>
                                      </p:cBhvr>
                                    </p:animEffect>
                                    <p:set>
                                      <p:cBhvr>
                                        <p:cTn id="30" dur="1" fill="hold">
                                          <p:stCondLst>
                                            <p:cond delay="999"/>
                                          </p:stCondLst>
                                        </p:cTn>
                                        <p:tgtEl>
                                          <p:spTgt spid="12"/>
                                        </p:tgtEl>
                                        <p:attrNameLst>
                                          <p:attrName>style.visibility</p:attrName>
                                        </p:attrNameLst>
                                      </p:cBhvr>
                                      <p:to>
                                        <p:strVal val="hidden"/>
                                      </p:to>
                                    </p:set>
                                  </p:childTnLst>
                                </p:cTn>
                              </p:par>
                            </p:childTnLst>
                          </p:cTn>
                        </p:par>
                        <p:par>
                          <p:cTn id="31" fill="hold">
                            <p:stCondLst>
                              <p:cond delay="17000"/>
                            </p:stCondLst>
                            <p:childTnLst>
                              <p:par>
                                <p:cTn id="32" presetID="10" presetClass="entr" presetSubtype="0" fill="hold" grpId="0" nodeType="afterEffect">
                                  <p:stCondLst>
                                    <p:cond delay="2000"/>
                                  </p:stCondLst>
                                  <p:childTnLst>
                                    <p:set>
                                      <p:cBhvr>
                                        <p:cTn id="33" dur="1" fill="hold">
                                          <p:stCondLst>
                                            <p:cond delay="0"/>
                                          </p:stCondLst>
                                        </p:cTn>
                                        <p:tgtEl>
                                          <p:spTgt spid="14"/>
                                        </p:tgtEl>
                                        <p:attrNameLst>
                                          <p:attrName>style.visibility</p:attrName>
                                        </p:attrNameLst>
                                      </p:cBhvr>
                                      <p:to>
                                        <p:strVal val="visible"/>
                                      </p:to>
                                    </p:set>
                                    <p:animEffect transition="in" filter="fade">
                                      <p:cBhvr>
                                        <p:cTn id="34" dur="2000"/>
                                        <p:tgtEl>
                                          <p:spTgt spid="14"/>
                                        </p:tgtEl>
                                      </p:cBhvr>
                                    </p:animEffect>
                                  </p:childTnLst>
                                </p:cTn>
                              </p:par>
                            </p:childTnLst>
                          </p:cTn>
                        </p:par>
                        <p:par>
                          <p:cTn id="35" fill="hold">
                            <p:stCondLst>
                              <p:cond delay="21000"/>
                            </p:stCondLst>
                            <p:childTnLst>
                              <p:par>
                                <p:cTn id="36" presetID="10" presetClass="exit" presetSubtype="0" fill="hold" grpId="1" nodeType="afterEffect">
                                  <p:stCondLst>
                                    <p:cond delay="500"/>
                                  </p:stCondLst>
                                  <p:childTnLst>
                                    <p:animEffect transition="out" filter="fade">
                                      <p:cBhvr>
                                        <p:cTn id="37" dur="2000"/>
                                        <p:tgtEl>
                                          <p:spTgt spid="14"/>
                                        </p:tgtEl>
                                      </p:cBhvr>
                                    </p:animEffect>
                                    <p:set>
                                      <p:cBhvr>
                                        <p:cTn id="38" dur="1" fill="hold">
                                          <p:stCondLst>
                                            <p:cond delay="1999"/>
                                          </p:stCondLst>
                                        </p:cTn>
                                        <p:tgtEl>
                                          <p:spTgt spid="14"/>
                                        </p:tgtEl>
                                        <p:attrNameLst>
                                          <p:attrName>style.visibility</p:attrName>
                                        </p:attrNameLst>
                                      </p:cBhvr>
                                      <p:to>
                                        <p:strVal val="hidden"/>
                                      </p:to>
                                    </p:set>
                                  </p:childTnLst>
                                </p:cTn>
                              </p:par>
                            </p:childTnLst>
                          </p:cTn>
                        </p:par>
                        <p:par>
                          <p:cTn id="39" fill="hold">
                            <p:stCondLst>
                              <p:cond delay="23500"/>
                            </p:stCondLst>
                            <p:childTnLst>
                              <p:par>
                                <p:cTn id="40" presetID="10" presetClass="entr" presetSubtype="0" fill="hold" grpId="0" nodeType="afterEffect">
                                  <p:stCondLst>
                                    <p:cond delay="1000"/>
                                  </p:stCondLst>
                                  <p:childTnLst>
                                    <p:set>
                                      <p:cBhvr>
                                        <p:cTn id="41" dur="1" fill="hold">
                                          <p:stCondLst>
                                            <p:cond delay="0"/>
                                          </p:stCondLst>
                                        </p:cTn>
                                        <p:tgtEl>
                                          <p:spTgt spid="17"/>
                                        </p:tgtEl>
                                        <p:attrNameLst>
                                          <p:attrName>style.visibility</p:attrName>
                                        </p:attrNameLst>
                                      </p:cBhvr>
                                      <p:to>
                                        <p:strVal val="visible"/>
                                      </p:to>
                                    </p:set>
                                    <p:animEffect transition="in" filter="fade">
                                      <p:cBhvr>
                                        <p:cTn id="42" dur="2000"/>
                                        <p:tgtEl>
                                          <p:spTgt spid="17"/>
                                        </p:tgtEl>
                                      </p:cBhvr>
                                    </p:animEffect>
                                  </p:childTnLst>
                                </p:cTn>
                              </p:par>
                              <p:par>
                                <p:cTn id="43" presetID="10" presetClass="exit" presetSubtype="0" fill="hold" grpId="1" nodeType="withEffect">
                                  <p:stCondLst>
                                    <p:cond delay="500"/>
                                  </p:stCondLst>
                                  <p:childTnLst>
                                    <p:animEffect transition="out" filter="fade">
                                      <p:cBhvr>
                                        <p:cTn id="44" dur="2000"/>
                                        <p:tgtEl>
                                          <p:spTgt spid="17"/>
                                        </p:tgtEl>
                                      </p:cBhvr>
                                    </p:animEffect>
                                    <p:set>
                                      <p:cBhvr>
                                        <p:cTn id="45" dur="1" fill="hold">
                                          <p:stCondLst>
                                            <p:cond delay="1999"/>
                                          </p:stCondLst>
                                        </p:cTn>
                                        <p:tgtEl>
                                          <p:spTgt spid="17"/>
                                        </p:tgtEl>
                                        <p:attrNameLst>
                                          <p:attrName>style.visibility</p:attrName>
                                        </p:attrNameLst>
                                      </p:cBhvr>
                                      <p:to>
                                        <p:strVal val="hidden"/>
                                      </p:to>
                                    </p:set>
                                  </p:childTnLst>
                                </p:cTn>
                              </p:par>
                            </p:childTnLst>
                          </p:cTn>
                        </p:par>
                        <p:par>
                          <p:cTn id="46" fill="hold">
                            <p:stCondLst>
                              <p:cond delay="26500"/>
                            </p:stCondLst>
                            <p:childTnLst>
                              <p:par>
                                <p:cTn id="47" presetID="10" presetClass="entr" presetSubtype="0" fill="hold" grpId="0" nodeType="afterEffect">
                                  <p:stCondLst>
                                    <p:cond delay="1000"/>
                                  </p:stCondLst>
                                  <p:childTnLst>
                                    <p:set>
                                      <p:cBhvr>
                                        <p:cTn id="48" dur="1" fill="hold">
                                          <p:stCondLst>
                                            <p:cond delay="0"/>
                                          </p:stCondLst>
                                        </p:cTn>
                                        <p:tgtEl>
                                          <p:spTgt spid="19"/>
                                        </p:tgtEl>
                                        <p:attrNameLst>
                                          <p:attrName>style.visibility</p:attrName>
                                        </p:attrNameLst>
                                      </p:cBhvr>
                                      <p:to>
                                        <p:strVal val="visible"/>
                                      </p:to>
                                    </p:set>
                                    <p:animEffect transition="in" filter="fade">
                                      <p:cBhvr>
                                        <p:cTn id="49" dur="2000"/>
                                        <p:tgtEl>
                                          <p:spTgt spid="19"/>
                                        </p:tgtEl>
                                      </p:cBhvr>
                                    </p:animEffect>
                                  </p:childTnLst>
                                </p:cTn>
                              </p:par>
                              <p:par>
                                <p:cTn id="50" presetID="10" presetClass="exit" presetSubtype="0" fill="hold" grpId="1" nodeType="withEffect">
                                  <p:stCondLst>
                                    <p:cond delay="500"/>
                                  </p:stCondLst>
                                  <p:childTnLst>
                                    <p:animEffect transition="out" filter="fade">
                                      <p:cBhvr>
                                        <p:cTn id="51" dur="2000"/>
                                        <p:tgtEl>
                                          <p:spTgt spid="19"/>
                                        </p:tgtEl>
                                      </p:cBhvr>
                                    </p:animEffect>
                                    <p:set>
                                      <p:cBhvr>
                                        <p:cTn id="52" dur="1" fill="hold">
                                          <p:stCondLst>
                                            <p:cond delay="1999"/>
                                          </p:stCondLst>
                                        </p:cTn>
                                        <p:tgtEl>
                                          <p:spTgt spid="19"/>
                                        </p:tgtEl>
                                        <p:attrNameLst>
                                          <p:attrName>style.visibility</p:attrName>
                                        </p:attrNameLst>
                                      </p:cBhvr>
                                      <p:to>
                                        <p:strVal val="hidden"/>
                                      </p:to>
                                    </p:set>
                                  </p:childTnLst>
                                </p:cTn>
                              </p:par>
                            </p:childTnLst>
                          </p:cTn>
                        </p:par>
                        <p:par>
                          <p:cTn id="53" fill="hold">
                            <p:stCondLst>
                              <p:cond delay="29500"/>
                            </p:stCondLst>
                            <p:childTnLst>
                              <p:par>
                                <p:cTn id="54" presetID="10" presetClass="entr" presetSubtype="0" fill="hold" grpId="0" nodeType="afterEffect">
                                  <p:stCondLst>
                                    <p:cond delay="1000"/>
                                  </p:stCondLst>
                                  <p:childTnLst>
                                    <p:set>
                                      <p:cBhvr>
                                        <p:cTn id="55" dur="1" fill="hold">
                                          <p:stCondLst>
                                            <p:cond delay="0"/>
                                          </p:stCondLst>
                                        </p:cTn>
                                        <p:tgtEl>
                                          <p:spTgt spid="21"/>
                                        </p:tgtEl>
                                        <p:attrNameLst>
                                          <p:attrName>style.visibility</p:attrName>
                                        </p:attrNameLst>
                                      </p:cBhvr>
                                      <p:to>
                                        <p:strVal val="visible"/>
                                      </p:to>
                                    </p:set>
                                    <p:animEffect transition="in" filter="fade">
                                      <p:cBhvr>
                                        <p:cTn id="56" dur="2000"/>
                                        <p:tgtEl>
                                          <p:spTgt spid="21"/>
                                        </p:tgtEl>
                                      </p:cBhvr>
                                    </p:animEffect>
                                  </p:childTnLst>
                                </p:cTn>
                              </p:par>
                              <p:par>
                                <p:cTn id="57" presetID="10" presetClass="exit" presetSubtype="0" fill="hold" grpId="1" nodeType="withEffect">
                                  <p:stCondLst>
                                    <p:cond delay="500"/>
                                  </p:stCondLst>
                                  <p:childTnLst>
                                    <p:animEffect transition="out" filter="fade">
                                      <p:cBhvr>
                                        <p:cTn id="58" dur="2000"/>
                                        <p:tgtEl>
                                          <p:spTgt spid="21"/>
                                        </p:tgtEl>
                                      </p:cBhvr>
                                    </p:animEffect>
                                    <p:set>
                                      <p:cBhvr>
                                        <p:cTn id="59" dur="1" fill="hold">
                                          <p:stCondLst>
                                            <p:cond delay="1999"/>
                                          </p:stCondLst>
                                        </p:cTn>
                                        <p:tgtEl>
                                          <p:spTgt spid="21"/>
                                        </p:tgtEl>
                                        <p:attrNameLst>
                                          <p:attrName>style.visibility</p:attrName>
                                        </p:attrNameLst>
                                      </p:cBhvr>
                                      <p:to>
                                        <p:strVal val="hidden"/>
                                      </p:to>
                                    </p:set>
                                  </p:childTnLst>
                                </p:cTn>
                              </p:par>
                            </p:childTnLst>
                          </p:cTn>
                        </p:par>
                        <p:par>
                          <p:cTn id="60" fill="hold">
                            <p:stCondLst>
                              <p:cond delay="32500"/>
                            </p:stCondLst>
                            <p:childTnLst>
                              <p:par>
                                <p:cTn id="61" presetID="10" presetClass="entr" presetSubtype="0" fill="hold" grpId="0" nodeType="afterEffect">
                                  <p:stCondLst>
                                    <p:cond delay="2000"/>
                                  </p:stCondLst>
                                  <p:childTnLst>
                                    <p:set>
                                      <p:cBhvr>
                                        <p:cTn id="62" dur="1" fill="hold">
                                          <p:stCondLst>
                                            <p:cond delay="0"/>
                                          </p:stCondLst>
                                        </p:cTn>
                                        <p:tgtEl>
                                          <p:spTgt spid="23"/>
                                        </p:tgtEl>
                                        <p:attrNameLst>
                                          <p:attrName>style.visibility</p:attrName>
                                        </p:attrNameLst>
                                      </p:cBhvr>
                                      <p:to>
                                        <p:strVal val="visible"/>
                                      </p:to>
                                    </p:set>
                                    <p:animEffect transition="in" filter="fade">
                                      <p:cBhvr>
                                        <p:cTn id="63" dur="2000"/>
                                        <p:tgtEl>
                                          <p:spTgt spid="23"/>
                                        </p:tgtEl>
                                      </p:cBhvr>
                                    </p:animEffect>
                                  </p:childTnLst>
                                </p:cTn>
                              </p:par>
                              <p:par>
                                <p:cTn id="64" presetID="10" presetClass="exit" presetSubtype="0" fill="hold" grpId="1" nodeType="withEffect">
                                  <p:stCondLst>
                                    <p:cond delay="500"/>
                                  </p:stCondLst>
                                  <p:childTnLst>
                                    <p:animEffect transition="out" filter="fade">
                                      <p:cBhvr>
                                        <p:cTn id="65" dur="2000"/>
                                        <p:tgtEl>
                                          <p:spTgt spid="23"/>
                                        </p:tgtEl>
                                      </p:cBhvr>
                                    </p:animEffect>
                                    <p:set>
                                      <p:cBhvr>
                                        <p:cTn id="66" dur="1" fill="hold">
                                          <p:stCondLst>
                                            <p:cond delay="1999"/>
                                          </p:stCondLst>
                                        </p:cTn>
                                        <p:tgtEl>
                                          <p:spTgt spid="23"/>
                                        </p:tgtEl>
                                        <p:attrNameLst>
                                          <p:attrName>style.visibility</p:attrName>
                                        </p:attrNameLst>
                                      </p:cBhvr>
                                      <p:to>
                                        <p:strVal val="hidden"/>
                                      </p:to>
                                    </p:set>
                                  </p:childTnLst>
                                </p:cTn>
                              </p:par>
                            </p:childTnLst>
                          </p:cTn>
                        </p:par>
                        <p:par>
                          <p:cTn id="67" fill="hold">
                            <p:stCondLst>
                              <p:cond delay="36500"/>
                            </p:stCondLst>
                            <p:childTnLst>
                              <p:par>
                                <p:cTn id="68" presetID="10" presetClass="entr" presetSubtype="0" fill="hold" grpId="0" nodeType="afterEffect">
                                  <p:stCondLst>
                                    <p:cond delay="1000"/>
                                  </p:stCondLst>
                                  <p:childTnLst>
                                    <p:set>
                                      <p:cBhvr>
                                        <p:cTn id="69" dur="1" fill="hold">
                                          <p:stCondLst>
                                            <p:cond delay="0"/>
                                          </p:stCondLst>
                                        </p:cTn>
                                        <p:tgtEl>
                                          <p:spTgt spid="25"/>
                                        </p:tgtEl>
                                        <p:attrNameLst>
                                          <p:attrName>style.visibility</p:attrName>
                                        </p:attrNameLst>
                                      </p:cBhvr>
                                      <p:to>
                                        <p:strVal val="visible"/>
                                      </p:to>
                                    </p:set>
                                    <p:animEffect transition="in" filter="fade">
                                      <p:cBhvr>
                                        <p:cTn id="70" dur="2000"/>
                                        <p:tgtEl>
                                          <p:spTgt spid="25"/>
                                        </p:tgtEl>
                                      </p:cBhvr>
                                    </p:animEffect>
                                  </p:childTnLst>
                                </p:cTn>
                              </p:par>
                              <p:par>
                                <p:cTn id="71" presetID="10" presetClass="exit" presetSubtype="0" fill="hold" grpId="1" nodeType="withEffect">
                                  <p:stCondLst>
                                    <p:cond delay="500"/>
                                  </p:stCondLst>
                                  <p:childTnLst>
                                    <p:animEffect transition="out" filter="fade">
                                      <p:cBhvr>
                                        <p:cTn id="72" dur="2000"/>
                                        <p:tgtEl>
                                          <p:spTgt spid="25"/>
                                        </p:tgtEl>
                                      </p:cBhvr>
                                    </p:animEffect>
                                    <p:set>
                                      <p:cBhvr>
                                        <p:cTn id="73" dur="1" fill="hold">
                                          <p:stCondLst>
                                            <p:cond delay="1999"/>
                                          </p:stCondLst>
                                        </p:cTn>
                                        <p:tgtEl>
                                          <p:spTgt spid="25"/>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0" grpId="0" animBg="1"/>
      <p:bldP spid="10" grpId="1" animBg="1"/>
      <p:bldP spid="12" grpId="0" animBg="1"/>
      <p:bldP spid="12" grpId="1" animBg="1"/>
      <p:bldP spid="14" grpId="0"/>
      <p:bldP spid="14" grpId="1"/>
      <p:bldP spid="17" grpId="0"/>
      <p:bldP spid="17" grpId="1"/>
      <p:bldP spid="19" grpId="0"/>
      <p:bldP spid="19" grpId="1"/>
      <p:bldP spid="21" grpId="0"/>
      <p:bldP spid="21" grpId="1"/>
      <p:bldP spid="23" grpId="0"/>
      <p:bldP spid="23" grpId="1"/>
      <p:bldP spid="25" grpId="0"/>
      <p:bldP spid="25" grpId="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sz="quarter" idx="13"/>
          </p:nvPr>
        </p:nvSpPr>
        <p:spPr>
          <a:xfrm>
            <a:off x="580865" y="1546448"/>
            <a:ext cx="3733800" cy="4114800"/>
          </a:xfrm>
        </p:spPr>
        <p:txBody>
          <a:bodyPr/>
          <a:lstStyle/>
          <a:p>
            <a:endParaRPr lang="ru-RU" dirty="0"/>
          </a:p>
        </p:txBody>
      </p:sp>
      <p:sp>
        <p:nvSpPr>
          <p:cNvPr id="3" name="Объект 2"/>
          <p:cNvSpPr>
            <a:spLocks noGrp="1"/>
          </p:cNvSpPr>
          <p:nvPr>
            <p:ph sz="quarter" idx="14"/>
          </p:nvPr>
        </p:nvSpPr>
        <p:spPr/>
        <p:txBody>
          <a:bodyPr>
            <a:normAutofit lnSpcReduction="10000"/>
          </a:bodyPr>
          <a:lstStyle/>
          <a:p>
            <a:pPr marL="0" indent="0">
              <a:buNone/>
            </a:pPr>
            <a:r>
              <a:rPr lang="ru-RU" sz="2000" dirty="0"/>
              <a:t>Площадь искомого треугольника найдем по формуле Пика:</a:t>
            </a:r>
          </a:p>
          <a:p>
            <a:pPr marL="0" indent="0">
              <a:buNone/>
            </a:pPr>
            <a:r>
              <a:rPr lang="ru-RU" sz="2000" dirty="0" smtClean="0"/>
              <a:t>              </a:t>
            </a:r>
            <a:r>
              <a:rPr lang="en-US" sz="2000" dirty="0" smtClean="0"/>
              <a:t>S=</a:t>
            </a:r>
            <a:r>
              <a:rPr lang="ru-RU" sz="2000" dirty="0"/>
              <a:t>Г/2+В-1</a:t>
            </a:r>
            <a:r>
              <a:rPr lang="ru-RU" sz="2000" dirty="0" smtClean="0"/>
              <a:t>,</a:t>
            </a:r>
          </a:p>
          <a:p>
            <a:pPr marL="0" indent="0">
              <a:buNone/>
            </a:pPr>
            <a:r>
              <a:rPr lang="ru-RU" sz="2000" dirty="0"/>
              <a:t>где Г –количество узлов на границе треугольника(на сторонах и вершинах), </a:t>
            </a:r>
          </a:p>
          <a:p>
            <a:pPr marL="0" indent="0">
              <a:buNone/>
            </a:pPr>
            <a:r>
              <a:rPr lang="ru-RU" sz="2000" dirty="0"/>
              <a:t>В – количество узлов внутри треугольника.</a:t>
            </a:r>
          </a:p>
          <a:p>
            <a:pPr marL="0" indent="0">
              <a:buNone/>
            </a:pPr>
            <a:r>
              <a:rPr lang="ru-RU" sz="2000" dirty="0"/>
              <a:t> </a:t>
            </a:r>
            <a:r>
              <a:rPr lang="ru-RU" sz="2000" dirty="0" smtClean="0"/>
              <a:t>                   Г = 12, В = 10</a:t>
            </a:r>
          </a:p>
          <a:p>
            <a:pPr marL="0" indent="0">
              <a:buNone/>
            </a:pPr>
            <a:r>
              <a:rPr lang="ru-RU" sz="2000" dirty="0"/>
              <a:t>Получаем </a:t>
            </a:r>
            <a:r>
              <a:rPr lang="en-US" sz="2000" dirty="0"/>
              <a:t>S=12/2+10-1=15</a:t>
            </a:r>
          </a:p>
          <a:p>
            <a:pPr marL="0" indent="0">
              <a:buNone/>
            </a:pPr>
            <a:r>
              <a:rPr lang="ru-RU" sz="2000" dirty="0" smtClean="0"/>
              <a:t>             Ответ</a:t>
            </a:r>
            <a:r>
              <a:rPr lang="ru-RU" sz="2000" dirty="0"/>
              <a:t>: 15 </a:t>
            </a:r>
          </a:p>
          <a:p>
            <a:pPr marL="0" indent="0">
              <a:buNone/>
            </a:pPr>
            <a:endParaRPr lang="ru-RU" sz="2000" dirty="0"/>
          </a:p>
          <a:p>
            <a:endParaRPr lang="ru-RU" dirty="0"/>
          </a:p>
        </p:txBody>
      </p:sp>
      <p:sp>
        <p:nvSpPr>
          <p:cNvPr id="4" name="Заголовок 3"/>
          <p:cNvSpPr>
            <a:spLocks noGrp="1"/>
          </p:cNvSpPr>
          <p:nvPr>
            <p:ph type="title"/>
          </p:nvPr>
        </p:nvSpPr>
        <p:spPr/>
        <p:txBody>
          <a:bodyPr/>
          <a:lstStyle/>
          <a:p>
            <a:pPr algn="ctr"/>
            <a:r>
              <a:rPr lang="ru-RU" dirty="0"/>
              <a:t>5 способ  «Формула Пика</a:t>
            </a:r>
            <a:r>
              <a:rPr lang="ru-RU" dirty="0" smtClean="0"/>
              <a:t>»</a:t>
            </a:r>
            <a:r>
              <a:rPr lang="ru-RU" dirty="0"/>
              <a:t/>
            </a:r>
            <a:br>
              <a:rPr lang="ru-RU" dirty="0"/>
            </a:br>
            <a:endParaRPr lang="ru-RU" dirty="0"/>
          </a:p>
        </p:txBody>
      </p:sp>
      <p:pic>
        <p:nvPicPr>
          <p:cNvPr id="1536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9553" y="1556792"/>
            <a:ext cx="3816424" cy="410445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 name="Содержимое 4" descr="pic.34"/>
          <p:cNvPicPr>
            <a:picLocks/>
          </p:cNvPicPr>
          <p:nvPr/>
        </p:nvPicPr>
        <p:blipFill>
          <a:blip r:embed="rId3">
            <a:extLst>
              <a:ext uri="{28A0092B-C50C-407E-A947-70E740481C1C}">
                <a14:useLocalDpi xmlns:a14="http://schemas.microsoft.com/office/drawing/2010/main" val="0"/>
              </a:ext>
            </a:extLst>
          </a:blip>
          <a:srcRect/>
          <a:stretch>
            <a:fillRect/>
          </a:stretch>
        </p:blipFill>
        <p:spPr bwMode="auto">
          <a:xfrm>
            <a:off x="428625" y="1556792"/>
            <a:ext cx="3857625" cy="407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extBox 4"/>
          <p:cNvSpPr txBox="1"/>
          <p:nvPr/>
        </p:nvSpPr>
        <p:spPr>
          <a:xfrm>
            <a:off x="1385329" y="3725603"/>
            <a:ext cx="1944216" cy="369332"/>
          </a:xfrm>
          <a:prstGeom prst="rect">
            <a:avLst/>
          </a:prstGeom>
          <a:noFill/>
        </p:spPr>
        <p:txBody>
          <a:bodyPr wrap="square" rtlCol="0">
            <a:spAutoFit/>
          </a:bodyPr>
          <a:lstStyle/>
          <a:p>
            <a:endParaRPr lang="ru-RU" dirty="0"/>
          </a:p>
        </p:txBody>
      </p:sp>
      <p:sp>
        <p:nvSpPr>
          <p:cNvPr id="8" name="Равнобедренный треугольник 7"/>
          <p:cNvSpPr/>
          <p:nvPr/>
        </p:nvSpPr>
        <p:spPr>
          <a:xfrm>
            <a:off x="928688" y="2143125"/>
            <a:ext cx="2857500" cy="2428875"/>
          </a:xfrm>
          <a:prstGeom prst="triangle">
            <a:avLst>
              <a:gd name="adj" fmla="val 84051"/>
            </a:avLst>
          </a:prstGeom>
          <a:solidFill>
            <a:srgbClr val="FFFF00">
              <a:alpha val="35000"/>
            </a:srgbClr>
          </a:solidFill>
          <a:ln w="25400" cap="flat" cmpd="sng" algn="ctr">
            <a:solidFill>
              <a:srgbClr val="FFFF00">
                <a:alpha val="1000"/>
              </a:srgbClr>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ru-RU" sz="1800" b="0" i="0" u="none" strike="noStrike" kern="0" cap="none" spc="0" normalizeH="0" baseline="0" noProof="0">
              <a:ln>
                <a:noFill/>
              </a:ln>
              <a:solidFill>
                <a:prstClr val="white"/>
              </a:solidFill>
              <a:effectLst/>
              <a:uLnTx/>
              <a:uFillTx/>
              <a:latin typeface="Calibri"/>
              <a:ea typeface="+mn-ea"/>
              <a:cs typeface="+mn-cs"/>
            </a:endParaRPr>
          </a:p>
        </p:txBody>
      </p:sp>
      <p:cxnSp>
        <p:nvCxnSpPr>
          <p:cNvPr id="9" name="Прямая соединительная линия 8"/>
          <p:cNvCxnSpPr/>
          <p:nvPr/>
        </p:nvCxnSpPr>
        <p:spPr>
          <a:xfrm flipV="1">
            <a:off x="928688" y="4094935"/>
            <a:ext cx="457200" cy="477065"/>
          </a:xfrm>
          <a:prstGeom prst="line">
            <a:avLst/>
          </a:prstGeom>
          <a:ln w="571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4" name="Прямая соединительная линия 13"/>
          <p:cNvCxnSpPr/>
          <p:nvPr/>
        </p:nvCxnSpPr>
        <p:spPr>
          <a:xfrm flipV="1">
            <a:off x="1385329" y="3609020"/>
            <a:ext cx="457200" cy="485915"/>
          </a:xfrm>
          <a:prstGeom prst="line">
            <a:avLst/>
          </a:prstGeom>
          <a:ln w="57150">
            <a:solidFill>
              <a:schemeClr val="accent2"/>
            </a:solidFill>
          </a:ln>
        </p:spPr>
        <p:style>
          <a:lnRef idx="1">
            <a:schemeClr val="accent1"/>
          </a:lnRef>
          <a:fillRef idx="0">
            <a:schemeClr val="accent1"/>
          </a:fillRef>
          <a:effectRef idx="0">
            <a:schemeClr val="accent1"/>
          </a:effectRef>
          <a:fontRef idx="minor">
            <a:schemeClr val="tx1"/>
          </a:fontRef>
        </p:style>
      </p:cxnSp>
      <p:sp>
        <p:nvSpPr>
          <p:cNvPr id="19" name="Овал 18"/>
          <p:cNvSpPr/>
          <p:nvPr/>
        </p:nvSpPr>
        <p:spPr>
          <a:xfrm>
            <a:off x="2786063" y="4572001"/>
            <a:ext cx="71437" cy="71438"/>
          </a:xfrm>
          <a:prstGeom prst="ellipse">
            <a:avLst/>
          </a:prstGeom>
          <a:solidFill>
            <a:srgbClr val="FF0000"/>
          </a:solidFill>
          <a:ln w="25400" cap="flat" cmpd="sng" algn="ctr">
            <a:solidFill>
              <a:srgbClr val="FF0000"/>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ru-RU" sz="1800" b="0" i="0" u="none" strike="noStrike" kern="0" cap="none" spc="0" normalizeH="0" baseline="0" noProof="0">
              <a:ln>
                <a:noFill/>
              </a:ln>
              <a:solidFill>
                <a:prstClr val="white"/>
              </a:solidFill>
              <a:effectLst/>
              <a:uLnTx/>
              <a:uFillTx/>
              <a:latin typeface="Calibri"/>
              <a:ea typeface="+mn-ea"/>
              <a:cs typeface="+mn-cs"/>
            </a:endParaRPr>
          </a:p>
        </p:txBody>
      </p:sp>
      <p:sp>
        <p:nvSpPr>
          <p:cNvPr id="21" name="Равнобедренный треугольник 20"/>
          <p:cNvSpPr/>
          <p:nvPr/>
        </p:nvSpPr>
        <p:spPr>
          <a:xfrm>
            <a:off x="928688" y="2071688"/>
            <a:ext cx="2857500" cy="2571750"/>
          </a:xfrm>
          <a:prstGeom prst="triangle">
            <a:avLst>
              <a:gd name="adj" fmla="val 84051"/>
            </a:avLst>
          </a:prstGeom>
          <a:solidFill>
            <a:srgbClr val="FF0000">
              <a:alpha val="0"/>
            </a:srgbClr>
          </a:solidFill>
          <a:ln w="50800" cap="flat" cmpd="sng" algn="ctr">
            <a:solidFill>
              <a:srgbClr val="FF0000"/>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ru-RU" sz="1800" b="0" i="0" u="none" strike="noStrike" kern="0" cap="none" spc="0" normalizeH="0" baseline="0" noProof="0" dirty="0">
              <a:ln>
                <a:noFill/>
              </a:ln>
              <a:solidFill>
                <a:prstClr val="white"/>
              </a:solidFill>
              <a:effectLst/>
              <a:uLnTx/>
              <a:uFillTx/>
              <a:latin typeface="Calibri"/>
              <a:ea typeface="+mn-ea"/>
              <a:cs typeface="+mn-cs"/>
            </a:endParaRPr>
          </a:p>
        </p:txBody>
      </p:sp>
      <p:sp>
        <p:nvSpPr>
          <p:cNvPr id="20" name="TextBox 19"/>
          <p:cNvSpPr txBox="1"/>
          <p:nvPr/>
        </p:nvSpPr>
        <p:spPr>
          <a:xfrm>
            <a:off x="3237179" y="4458773"/>
            <a:ext cx="184731" cy="369332"/>
          </a:xfrm>
          <a:prstGeom prst="rect">
            <a:avLst/>
          </a:prstGeom>
          <a:noFill/>
        </p:spPr>
        <p:txBody>
          <a:bodyPr wrap="none" rtlCol="0">
            <a:spAutoFit/>
          </a:bodyPr>
          <a:lstStyle/>
          <a:p>
            <a:endParaRPr lang="ru-RU" dirty="0"/>
          </a:p>
        </p:txBody>
      </p:sp>
      <p:sp>
        <p:nvSpPr>
          <p:cNvPr id="23" name="Овал 22"/>
          <p:cNvSpPr/>
          <p:nvPr/>
        </p:nvSpPr>
        <p:spPr>
          <a:xfrm>
            <a:off x="3286125" y="4572000"/>
            <a:ext cx="142875" cy="142875"/>
          </a:xfrm>
          <a:prstGeom prst="ellipse">
            <a:avLst/>
          </a:prstGeom>
          <a:solidFill>
            <a:srgbClr val="FF0000"/>
          </a:solidFill>
          <a:ln w="25400" cap="flat" cmpd="sng" algn="ctr">
            <a:solidFill>
              <a:srgbClr val="FF0000"/>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ru-RU" sz="1800" b="0" i="0" u="none" strike="noStrike" kern="0" cap="none" spc="0" normalizeH="0" baseline="0" noProof="0">
              <a:ln>
                <a:noFill/>
              </a:ln>
              <a:solidFill>
                <a:prstClr val="white"/>
              </a:solidFill>
              <a:effectLst/>
              <a:uLnTx/>
              <a:uFillTx/>
              <a:latin typeface="Calibri"/>
              <a:ea typeface="+mn-ea"/>
              <a:cs typeface="+mn-cs"/>
            </a:endParaRPr>
          </a:p>
        </p:txBody>
      </p:sp>
      <p:sp>
        <p:nvSpPr>
          <p:cNvPr id="22" name="TextBox 21"/>
          <p:cNvSpPr txBox="1"/>
          <p:nvPr/>
        </p:nvSpPr>
        <p:spPr>
          <a:xfrm>
            <a:off x="2720252" y="4458771"/>
            <a:ext cx="184731" cy="369332"/>
          </a:xfrm>
          <a:prstGeom prst="rect">
            <a:avLst/>
          </a:prstGeom>
          <a:noFill/>
        </p:spPr>
        <p:txBody>
          <a:bodyPr wrap="none" rtlCol="0">
            <a:spAutoFit/>
          </a:bodyPr>
          <a:lstStyle/>
          <a:p>
            <a:endParaRPr lang="ru-RU" dirty="0"/>
          </a:p>
        </p:txBody>
      </p:sp>
      <p:sp>
        <p:nvSpPr>
          <p:cNvPr id="25" name="Овал 24"/>
          <p:cNvSpPr/>
          <p:nvPr/>
        </p:nvSpPr>
        <p:spPr>
          <a:xfrm>
            <a:off x="2786063" y="4572000"/>
            <a:ext cx="142875" cy="142875"/>
          </a:xfrm>
          <a:prstGeom prst="ellipse">
            <a:avLst/>
          </a:prstGeom>
          <a:solidFill>
            <a:srgbClr val="FF0000"/>
          </a:solidFill>
          <a:ln w="25400" cap="flat" cmpd="sng" algn="ctr">
            <a:solidFill>
              <a:srgbClr val="FF0000"/>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ru-RU" sz="1800" b="0" i="0" u="none" strike="noStrike" kern="0" cap="none" spc="0" normalizeH="0" baseline="0" noProof="0">
              <a:ln>
                <a:noFill/>
              </a:ln>
              <a:solidFill>
                <a:prstClr val="white"/>
              </a:solidFill>
              <a:effectLst/>
              <a:uLnTx/>
              <a:uFillTx/>
              <a:latin typeface="Calibri"/>
              <a:ea typeface="+mn-ea"/>
              <a:cs typeface="+mn-cs"/>
            </a:endParaRPr>
          </a:p>
        </p:txBody>
      </p:sp>
      <p:sp>
        <p:nvSpPr>
          <p:cNvPr id="24" name="TextBox 23"/>
          <p:cNvSpPr txBox="1"/>
          <p:nvPr/>
        </p:nvSpPr>
        <p:spPr>
          <a:xfrm>
            <a:off x="2260329" y="4458773"/>
            <a:ext cx="184731" cy="369332"/>
          </a:xfrm>
          <a:prstGeom prst="rect">
            <a:avLst/>
          </a:prstGeom>
          <a:noFill/>
        </p:spPr>
        <p:txBody>
          <a:bodyPr wrap="none" rtlCol="0">
            <a:spAutoFit/>
          </a:bodyPr>
          <a:lstStyle/>
          <a:p>
            <a:endParaRPr lang="ru-RU" dirty="0"/>
          </a:p>
        </p:txBody>
      </p:sp>
      <p:sp>
        <p:nvSpPr>
          <p:cNvPr id="27" name="Овал 26"/>
          <p:cNvSpPr/>
          <p:nvPr/>
        </p:nvSpPr>
        <p:spPr>
          <a:xfrm>
            <a:off x="2286000" y="4572000"/>
            <a:ext cx="142875" cy="142875"/>
          </a:xfrm>
          <a:prstGeom prst="ellipse">
            <a:avLst/>
          </a:prstGeom>
          <a:solidFill>
            <a:srgbClr val="FF0000"/>
          </a:solidFill>
          <a:ln w="25400" cap="flat" cmpd="sng" algn="ctr">
            <a:solidFill>
              <a:srgbClr val="FF0000"/>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ru-RU" sz="1800" b="0" i="0" u="none" strike="noStrike" kern="0" cap="none" spc="0" normalizeH="0" baseline="0" noProof="0">
              <a:ln>
                <a:noFill/>
              </a:ln>
              <a:solidFill>
                <a:prstClr val="white"/>
              </a:solidFill>
              <a:effectLst/>
              <a:uLnTx/>
              <a:uFillTx/>
              <a:latin typeface="Calibri"/>
              <a:ea typeface="+mn-ea"/>
              <a:cs typeface="+mn-cs"/>
            </a:endParaRPr>
          </a:p>
        </p:txBody>
      </p:sp>
      <p:sp>
        <p:nvSpPr>
          <p:cNvPr id="26" name="TextBox 25"/>
          <p:cNvSpPr txBox="1"/>
          <p:nvPr/>
        </p:nvSpPr>
        <p:spPr>
          <a:xfrm>
            <a:off x="1759275" y="4419595"/>
            <a:ext cx="184731" cy="369332"/>
          </a:xfrm>
          <a:prstGeom prst="rect">
            <a:avLst/>
          </a:prstGeom>
          <a:noFill/>
        </p:spPr>
        <p:txBody>
          <a:bodyPr wrap="none" rtlCol="0">
            <a:spAutoFit/>
          </a:bodyPr>
          <a:lstStyle/>
          <a:p>
            <a:endParaRPr lang="ru-RU" dirty="0"/>
          </a:p>
        </p:txBody>
      </p:sp>
      <p:sp>
        <p:nvSpPr>
          <p:cNvPr id="29" name="Овал 28"/>
          <p:cNvSpPr/>
          <p:nvPr/>
        </p:nvSpPr>
        <p:spPr>
          <a:xfrm>
            <a:off x="1785938" y="4572000"/>
            <a:ext cx="142875" cy="142875"/>
          </a:xfrm>
          <a:prstGeom prst="ellipse">
            <a:avLst/>
          </a:prstGeom>
          <a:solidFill>
            <a:srgbClr val="FF0000"/>
          </a:solidFill>
          <a:ln w="25400" cap="flat" cmpd="sng" algn="ctr">
            <a:solidFill>
              <a:srgbClr val="FF0000"/>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ru-RU" sz="1800" b="0" i="0" u="none" strike="noStrike" kern="0" cap="none" spc="0" normalizeH="0" baseline="0" noProof="0">
              <a:ln>
                <a:noFill/>
              </a:ln>
              <a:solidFill>
                <a:prstClr val="white"/>
              </a:solidFill>
              <a:effectLst/>
              <a:uLnTx/>
              <a:uFillTx/>
              <a:latin typeface="Calibri"/>
              <a:ea typeface="+mn-ea"/>
              <a:cs typeface="+mn-cs"/>
            </a:endParaRPr>
          </a:p>
        </p:txBody>
      </p:sp>
      <p:sp>
        <p:nvSpPr>
          <p:cNvPr id="28" name="TextBox 27"/>
          <p:cNvSpPr txBox="1"/>
          <p:nvPr/>
        </p:nvSpPr>
        <p:spPr>
          <a:xfrm>
            <a:off x="1317048" y="4416860"/>
            <a:ext cx="184731" cy="369332"/>
          </a:xfrm>
          <a:prstGeom prst="rect">
            <a:avLst/>
          </a:prstGeom>
          <a:noFill/>
        </p:spPr>
        <p:txBody>
          <a:bodyPr wrap="none" rtlCol="0">
            <a:spAutoFit/>
          </a:bodyPr>
          <a:lstStyle/>
          <a:p>
            <a:endParaRPr lang="ru-RU" dirty="0"/>
          </a:p>
        </p:txBody>
      </p:sp>
      <p:sp>
        <p:nvSpPr>
          <p:cNvPr id="31" name="Овал 30"/>
          <p:cNvSpPr/>
          <p:nvPr/>
        </p:nvSpPr>
        <p:spPr>
          <a:xfrm>
            <a:off x="1357313" y="4572000"/>
            <a:ext cx="142875" cy="142875"/>
          </a:xfrm>
          <a:prstGeom prst="ellipse">
            <a:avLst/>
          </a:prstGeom>
          <a:solidFill>
            <a:srgbClr val="FF0000"/>
          </a:solidFill>
          <a:ln w="25400" cap="flat" cmpd="sng" algn="ctr">
            <a:solidFill>
              <a:srgbClr val="FF0000"/>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ru-RU" sz="1800" b="0" i="0" u="none" strike="noStrike" kern="0" cap="none" spc="0" normalizeH="0" baseline="0" noProof="0">
              <a:ln>
                <a:noFill/>
              </a:ln>
              <a:solidFill>
                <a:prstClr val="white"/>
              </a:solidFill>
              <a:effectLst/>
              <a:uLnTx/>
              <a:uFillTx/>
              <a:latin typeface="Calibri"/>
              <a:ea typeface="+mn-ea"/>
              <a:cs typeface="+mn-cs"/>
            </a:endParaRPr>
          </a:p>
        </p:txBody>
      </p:sp>
      <p:sp>
        <p:nvSpPr>
          <p:cNvPr id="30" name="TextBox 29"/>
          <p:cNvSpPr txBox="1"/>
          <p:nvPr/>
        </p:nvSpPr>
        <p:spPr>
          <a:xfrm>
            <a:off x="859848" y="4423054"/>
            <a:ext cx="184731" cy="369332"/>
          </a:xfrm>
          <a:prstGeom prst="rect">
            <a:avLst/>
          </a:prstGeom>
          <a:noFill/>
        </p:spPr>
        <p:txBody>
          <a:bodyPr wrap="none" rtlCol="0">
            <a:spAutoFit/>
          </a:bodyPr>
          <a:lstStyle/>
          <a:p>
            <a:endParaRPr lang="ru-RU" dirty="0"/>
          </a:p>
        </p:txBody>
      </p:sp>
      <p:sp>
        <p:nvSpPr>
          <p:cNvPr id="33" name="Овал 32"/>
          <p:cNvSpPr/>
          <p:nvPr/>
        </p:nvSpPr>
        <p:spPr>
          <a:xfrm>
            <a:off x="785813" y="4572000"/>
            <a:ext cx="142875" cy="142875"/>
          </a:xfrm>
          <a:prstGeom prst="ellipse">
            <a:avLst/>
          </a:prstGeom>
          <a:solidFill>
            <a:srgbClr val="FF0000"/>
          </a:solidFill>
          <a:ln w="25400" cap="flat" cmpd="sng" algn="ctr">
            <a:solidFill>
              <a:srgbClr val="FF0000"/>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ru-RU" sz="1800" b="0" i="0" u="none" strike="noStrike" kern="0" cap="none" spc="0" normalizeH="0" baseline="0" noProof="0">
              <a:ln>
                <a:noFill/>
              </a:ln>
              <a:solidFill>
                <a:prstClr val="white"/>
              </a:solidFill>
              <a:effectLst/>
              <a:uLnTx/>
              <a:uFillTx/>
              <a:latin typeface="Calibri"/>
              <a:ea typeface="+mn-ea"/>
              <a:cs typeface="+mn-cs"/>
            </a:endParaRPr>
          </a:p>
        </p:txBody>
      </p:sp>
      <p:sp>
        <p:nvSpPr>
          <p:cNvPr id="32" name="TextBox 31"/>
          <p:cNvSpPr txBox="1"/>
          <p:nvPr/>
        </p:nvSpPr>
        <p:spPr>
          <a:xfrm>
            <a:off x="1292963" y="3910269"/>
            <a:ext cx="184731" cy="369332"/>
          </a:xfrm>
          <a:prstGeom prst="rect">
            <a:avLst/>
          </a:prstGeom>
          <a:noFill/>
        </p:spPr>
        <p:txBody>
          <a:bodyPr wrap="none" rtlCol="0">
            <a:spAutoFit/>
          </a:bodyPr>
          <a:lstStyle/>
          <a:p>
            <a:endParaRPr lang="ru-RU" dirty="0"/>
          </a:p>
        </p:txBody>
      </p:sp>
      <p:sp>
        <p:nvSpPr>
          <p:cNvPr id="35" name="Овал 34"/>
          <p:cNvSpPr/>
          <p:nvPr/>
        </p:nvSpPr>
        <p:spPr>
          <a:xfrm>
            <a:off x="1285875" y="4071938"/>
            <a:ext cx="142875" cy="142875"/>
          </a:xfrm>
          <a:prstGeom prst="ellipse">
            <a:avLst/>
          </a:prstGeom>
          <a:solidFill>
            <a:srgbClr val="FF0000"/>
          </a:solidFill>
          <a:ln w="25400" cap="flat" cmpd="sng" algn="ctr">
            <a:solidFill>
              <a:srgbClr val="FF0000"/>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ru-RU" sz="1800" b="0" i="0" u="none" strike="noStrike" kern="0" cap="none" spc="0" normalizeH="0" baseline="0" noProof="0">
              <a:ln>
                <a:noFill/>
              </a:ln>
              <a:solidFill>
                <a:prstClr val="white"/>
              </a:solidFill>
              <a:effectLst/>
              <a:uLnTx/>
              <a:uFillTx/>
              <a:latin typeface="Calibri"/>
              <a:ea typeface="+mn-ea"/>
              <a:cs typeface="+mn-cs"/>
            </a:endParaRPr>
          </a:p>
        </p:txBody>
      </p:sp>
      <p:sp>
        <p:nvSpPr>
          <p:cNvPr id="34" name="TextBox 33"/>
          <p:cNvSpPr txBox="1"/>
          <p:nvPr/>
        </p:nvSpPr>
        <p:spPr>
          <a:xfrm>
            <a:off x="1765009" y="3368984"/>
            <a:ext cx="184731" cy="369332"/>
          </a:xfrm>
          <a:prstGeom prst="rect">
            <a:avLst/>
          </a:prstGeom>
          <a:noFill/>
        </p:spPr>
        <p:txBody>
          <a:bodyPr wrap="none" rtlCol="0">
            <a:spAutoFit/>
          </a:bodyPr>
          <a:lstStyle/>
          <a:p>
            <a:endParaRPr lang="ru-RU" dirty="0"/>
          </a:p>
        </p:txBody>
      </p:sp>
      <p:sp>
        <p:nvSpPr>
          <p:cNvPr id="37" name="Овал 36"/>
          <p:cNvSpPr/>
          <p:nvPr/>
        </p:nvSpPr>
        <p:spPr>
          <a:xfrm>
            <a:off x="1785938" y="3571875"/>
            <a:ext cx="142875" cy="142875"/>
          </a:xfrm>
          <a:prstGeom prst="ellipse">
            <a:avLst/>
          </a:prstGeom>
          <a:solidFill>
            <a:srgbClr val="FF0000"/>
          </a:solidFill>
          <a:ln w="25400" cap="flat" cmpd="sng" algn="ctr">
            <a:solidFill>
              <a:srgbClr val="FF0000"/>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ru-RU" sz="1800" b="0" i="0" u="none" strike="noStrike" kern="0" cap="none" spc="0" normalizeH="0" baseline="0" noProof="0">
              <a:ln>
                <a:noFill/>
              </a:ln>
              <a:solidFill>
                <a:prstClr val="white"/>
              </a:solidFill>
              <a:effectLst/>
              <a:uLnTx/>
              <a:uFillTx/>
              <a:latin typeface="Calibri"/>
              <a:ea typeface="+mn-ea"/>
              <a:cs typeface="+mn-cs"/>
            </a:endParaRPr>
          </a:p>
        </p:txBody>
      </p:sp>
      <p:sp>
        <p:nvSpPr>
          <p:cNvPr id="36" name="TextBox 35"/>
          <p:cNvSpPr txBox="1"/>
          <p:nvPr/>
        </p:nvSpPr>
        <p:spPr>
          <a:xfrm>
            <a:off x="2286000" y="2924944"/>
            <a:ext cx="184731" cy="369332"/>
          </a:xfrm>
          <a:prstGeom prst="rect">
            <a:avLst/>
          </a:prstGeom>
          <a:noFill/>
        </p:spPr>
        <p:txBody>
          <a:bodyPr wrap="none" rtlCol="0">
            <a:spAutoFit/>
          </a:bodyPr>
          <a:lstStyle/>
          <a:p>
            <a:endParaRPr lang="ru-RU" dirty="0"/>
          </a:p>
        </p:txBody>
      </p:sp>
      <p:sp>
        <p:nvSpPr>
          <p:cNvPr id="39" name="Овал 38"/>
          <p:cNvSpPr/>
          <p:nvPr/>
        </p:nvSpPr>
        <p:spPr>
          <a:xfrm>
            <a:off x="2286000" y="3000375"/>
            <a:ext cx="142875" cy="142875"/>
          </a:xfrm>
          <a:prstGeom prst="ellipse">
            <a:avLst/>
          </a:prstGeom>
          <a:solidFill>
            <a:srgbClr val="FF0000"/>
          </a:solidFill>
          <a:ln w="25400" cap="flat" cmpd="sng" algn="ctr">
            <a:solidFill>
              <a:srgbClr val="FF0000"/>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ru-RU" sz="1800" b="0" i="0" u="none" strike="noStrike" kern="0" cap="none" spc="0" normalizeH="0" baseline="0" noProof="0">
              <a:ln>
                <a:noFill/>
              </a:ln>
              <a:solidFill>
                <a:prstClr val="white"/>
              </a:solidFill>
              <a:effectLst/>
              <a:uLnTx/>
              <a:uFillTx/>
              <a:latin typeface="Calibri"/>
              <a:ea typeface="+mn-ea"/>
              <a:cs typeface="+mn-cs"/>
            </a:endParaRPr>
          </a:p>
        </p:txBody>
      </p:sp>
      <p:sp>
        <p:nvSpPr>
          <p:cNvPr id="38" name="TextBox 37"/>
          <p:cNvSpPr txBox="1"/>
          <p:nvPr/>
        </p:nvSpPr>
        <p:spPr>
          <a:xfrm>
            <a:off x="2744207" y="2380238"/>
            <a:ext cx="184731" cy="369332"/>
          </a:xfrm>
          <a:prstGeom prst="rect">
            <a:avLst/>
          </a:prstGeom>
          <a:noFill/>
        </p:spPr>
        <p:txBody>
          <a:bodyPr wrap="none" rtlCol="0">
            <a:spAutoFit/>
          </a:bodyPr>
          <a:lstStyle/>
          <a:p>
            <a:endParaRPr lang="ru-RU" dirty="0"/>
          </a:p>
        </p:txBody>
      </p:sp>
      <p:sp>
        <p:nvSpPr>
          <p:cNvPr id="41" name="Овал 40"/>
          <p:cNvSpPr/>
          <p:nvPr/>
        </p:nvSpPr>
        <p:spPr>
          <a:xfrm>
            <a:off x="2786063" y="2500313"/>
            <a:ext cx="142875" cy="142875"/>
          </a:xfrm>
          <a:prstGeom prst="ellipse">
            <a:avLst/>
          </a:prstGeom>
          <a:solidFill>
            <a:srgbClr val="FF0000"/>
          </a:solidFill>
          <a:ln w="25400" cap="flat" cmpd="sng" algn="ctr">
            <a:solidFill>
              <a:srgbClr val="FF0000"/>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ru-RU" sz="1800" b="0" i="0" u="none" strike="noStrike" kern="0" cap="none" spc="0" normalizeH="0" baseline="0" noProof="0">
              <a:ln>
                <a:noFill/>
              </a:ln>
              <a:solidFill>
                <a:prstClr val="white"/>
              </a:solidFill>
              <a:effectLst/>
              <a:uLnTx/>
              <a:uFillTx/>
              <a:latin typeface="Calibri"/>
              <a:ea typeface="+mn-ea"/>
              <a:cs typeface="+mn-cs"/>
            </a:endParaRPr>
          </a:p>
        </p:txBody>
      </p:sp>
      <p:sp>
        <p:nvSpPr>
          <p:cNvPr id="40" name="TextBox 39"/>
          <p:cNvSpPr txBox="1"/>
          <p:nvPr/>
        </p:nvSpPr>
        <p:spPr>
          <a:xfrm>
            <a:off x="3191740" y="1871231"/>
            <a:ext cx="184731" cy="369332"/>
          </a:xfrm>
          <a:prstGeom prst="rect">
            <a:avLst/>
          </a:prstGeom>
          <a:noFill/>
        </p:spPr>
        <p:txBody>
          <a:bodyPr wrap="none" rtlCol="0">
            <a:spAutoFit/>
          </a:bodyPr>
          <a:lstStyle/>
          <a:p>
            <a:endParaRPr lang="ru-RU" dirty="0"/>
          </a:p>
        </p:txBody>
      </p:sp>
      <p:sp>
        <p:nvSpPr>
          <p:cNvPr id="43" name="Овал 42"/>
          <p:cNvSpPr/>
          <p:nvPr/>
        </p:nvSpPr>
        <p:spPr>
          <a:xfrm>
            <a:off x="3214688" y="2000250"/>
            <a:ext cx="142875" cy="142875"/>
          </a:xfrm>
          <a:prstGeom prst="ellipse">
            <a:avLst/>
          </a:prstGeom>
          <a:solidFill>
            <a:srgbClr val="FF0000"/>
          </a:solidFill>
          <a:ln w="25400" cap="flat" cmpd="sng" algn="ctr">
            <a:solidFill>
              <a:srgbClr val="FF0000"/>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ru-RU" sz="1800" b="0" i="0" u="none" strike="noStrike" kern="0" cap="none" spc="0" normalizeH="0" baseline="0" noProof="0">
              <a:ln>
                <a:noFill/>
              </a:ln>
              <a:solidFill>
                <a:prstClr val="white"/>
              </a:solidFill>
              <a:effectLst/>
              <a:uLnTx/>
              <a:uFillTx/>
              <a:latin typeface="Calibri"/>
              <a:ea typeface="+mn-ea"/>
              <a:cs typeface="+mn-cs"/>
            </a:endParaRPr>
          </a:p>
        </p:txBody>
      </p:sp>
      <p:sp>
        <p:nvSpPr>
          <p:cNvPr id="44" name="Равнобедренный треугольник 43"/>
          <p:cNvSpPr/>
          <p:nvPr/>
        </p:nvSpPr>
        <p:spPr>
          <a:xfrm>
            <a:off x="953512" y="2154546"/>
            <a:ext cx="2857500" cy="2428875"/>
          </a:xfrm>
          <a:prstGeom prst="triangle">
            <a:avLst>
              <a:gd name="adj" fmla="val 84051"/>
            </a:avLst>
          </a:prstGeom>
          <a:solidFill>
            <a:srgbClr val="FFFF00">
              <a:alpha val="35000"/>
            </a:srgbClr>
          </a:solidFill>
          <a:ln>
            <a:solidFill>
              <a:srgbClr val="FFFF00">
                <a:alpha val="1000"/>
              </a:srgb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dirty="0"/>
          </a:p>
        </p:txBody>
      </p:sp>
      <p:sp>
        <p:nvSpPr>
          <p:cNvPr id="45" name="TextBox 44"/>
          <p:cNvSpPr txBox="1"/>
          <p:nvPr/>
        </p:nvSpPr>
        <p:spPr>
          <a:xfrm>
            <a:off x="2193634" y="3414981"/>
            <a:ext cx="290464" cy="369332"/>
          </a:xfrm>
          <a:prstGeom prst="rect">
            <a:avLst/>
          </a:prstGeom>
          <a:noFill/>
        </p:spPr>
        <p:txBody>
          <a:bodyPr wrap="none" rtlCol="0">
            <a:spAutoFit/>
          </a:bodyPr>
          <a:lstStyle/>
          <a:p>
            <a:r>
              <a:rPr lang="ru-RU" dirty="0" smtClean="0">
                <a:solidFill>
                  <a:schemeClr val="bg1"/>
                </a:solidFill>
              </a:rPr>
              <a:t>о</a:t>
            </a:r>
            <a:endParaRPr lang="ru-RU" dirty="0">
              <a:solidFill>
                <a:schemeClr val="bg1"/>
              </a:solidFill>
            </a:endParaRPr>
          </a:p>
        </p:txBody>
      </p:sp>
      <p:sp>
        <p:nvSpPr>
          <p:cNvPr id="46" name="TextBox 45"/>
          <p:cNvSpPr txBox="1"/>
          <p:nvPr/>
        </p:nvSpPr>
        <p:spPr>
          <a:xfrm>
            <a:off x="2669159" y="3408095"/>
            <a:ext cx="290464" cy="369332"/>
          </a:xfrm>
          <a:prstGeom prst="rect">
            <a:avLst/>
          </a:prstGeom>
          <a:noFill/>
        </p:spPr>
        <p:txBody>
          <a:bodyPr wrap="none" rtlCol="0">
            <a:spAutoFit/>
          </a:bodyPr>
          <a:lstStyle/>
          <a:p>
            <a:r>
              <a:rPr lang="ru-RU" dirty="0" smtClean="0">
                <a:solidFill>
                  <a:schemeClr val="bg1"/>
                </a:solidFill>
              </a:rPr>
              <a:t>о</a:t>
            </a:r>
            <a:endParaRPr lang="ru-RU" dirty="0">
              <a:solidFill>
                <a:schemeClr val="bg1"/>
              </a:solidFill>
            </a:endParaRPr>
          </a:p>
        </p:txBody>
      </p:sp>
      <p:sp>
        <p:nvSpPr>
          <p:cNvPr id="47" name="TextBox 46"/>
          <p:cNvSpPr txBox="1"/>
          <p:nvPr/>
        </p:nvSpPr>
        <p:spPr>
          <a:xfrm>
            <a:off x="3144814" y="3424354"/>
            <a:ext cx="290464" cy="369332"/>
          </a:xfrm>
          <a:prstGeom prst="rect">
            <a:avLst/>
          </a:prstGeom>
          <a:noFill/>
        </p:spPr>
        <p:txBody>
          <a:bodyPr wrap="none" rtlCol="0">
            <a:spAutoFit/>
          </a:bodyPr>
          <a:lstStyle/>
          <a:p>
            <a:r>
              <a:rPr lang="ru-RU" dirty="0" smtClean="0">
                <a:solidFill>
                  <a:schemeClr val="bg1"/>
                </a:solidFill>
              </a:rPr>
              <a:t>о</a:t>
            </a:r>
            <a:endParaRPr lang="ru-RU" dirty="0">
              <a:solidFill>
                <a:schemeClr val="bg1"/>
              </a:solidFill>
            </a:endParaRPr>
          </a:p>
        </p:txBody>
      </p:sp>
      <p:sp>
        <p:nvSpPr>
          <p:cNvPr id="48" name="TextBox 47"/>
          <p:cNvSpPr txBox="1"/>
          <p:nvPr/>
        </p:nvSpPr>
        <p:spPr>
          <a:xfrm>
            <a:off x="2693697" y="2869394"/>
            <a:ext cx="290464" cy="369332"/>
          </a:xfrm>
          <a:prstGeom prst="rect">
            <a:avLst/>
          </a:prstGeom>
          <a:noFill/>
        </p:spPr>
        <p:txBody>
          <a:bodyPr wrap="none" rtlCol="0">
            <a:spAutoFit/>
          </a:bodyPr>
          <a:lstStyle/>
          <a:p>
            <a:r>
              <a:rPr lang="ru-RU" dirty="0">
                <a:solidFill>
                  <a:schemeClr val="bg1"/>
                </a:solidFill>
              </a:rPr>
              <a:t>о</a:t>
            </a:r>
          </a:p>
        </p:txBody>
      </p:sp>
      <p:sp>
        <p:nvSpPr>
          <p:cNvPr id="50" name="TextBox 49"/>
          <p:cNvSpPr txBox="1"/>
          <p:nvPr/>
        </p:nvSpPr>
        <p:spPr>
          <a:xfrm>
            <a:off x="3132998" y="2869394"/>
            <a:ext cx="290464" cy="369332"/>
          </a:xfrm>
          <a:prstGeom prst="rect">
            <a:avLst/>
          </a:prstGeom>
          <a:noFill/>
        </p:spPr>
        <p:txBody>
          <a:bodyPr wrap="none" rtlCol="0">
            <a:spAutoFit/>
          </a:bodyPr>
          <a:lstStyle/>
          <a:p>
            <a:r>
              <a:rPr lang="ru-RU" dirty="0" smtClean="0">
                <a:solidFill>
                  <a:schemeClr val="bg1"/>
                </a:solidFill>
              </a:rPr>
              <a:t>о</a:t>
            </a:r>
            <a:endParaRPr lang="ru-RU" dirty="0">
              <a:solidFill>
                <a:schemeClr val="bg1"/>
              </a:solidFill>
            </a:endParaRPr>
          </a:p>
        </p:txBody>
      </p:sp>
      <p:sp>
        <p:nvSpPr>
          <p:cNvPr id="51" name="TextBox 50"/>
          <p:cNvSpPr txBox="1"/>
          <p:nvPr/>
        </p:nvSpPr>
        <p:spPr>
          <a:xfrm>
            <a:off x="3163738" y="2380238"/>
            <a:ext cx="290464" cy="369332"/>
          </a:xfrm>
          <a:prstGeom prst="rect">
            <a:avLst/>
          </a:prstGeom>
          <a:noFill/>
        </p:spPr>
        <p:txBody>
          <a:bodyPr wrap="none" rtlCol="0">
            <a:spAutoFit/>
          </a:bodyPr>
          <a:lstStyle/>
          <a:p>
            <a:r>
              <a:rPr lang="ru-RU" dirty="0" smtClean="0">
                <a:solidFill>
                  <a:schemeClr val="bg1"/>
                </a:solidFill>
              </a:rPr>
              <a:t>о</a:t>
            </a:r>
            <a:endParaRPr lang="ru-RU" dirty="0">
              <a:solidFill>
                <a:schemeClr val="bg1"/>
              </a:solidFill>
            </a:endParaRPr>
          </a:p>
        </p:txBody>
      </p:sp>
      <p:sp>
        <p:nvSpPr>
          <p:cNvPr id="52" name="TextBox 51"/>
          <p:cNvSpPr txBox="1"/>
          <p:nvPr/>
        </p:nvSpPr>
        <p:spPr>
          <a:xfrm>
            <a:off x="1693572" y="3910269"/>
            <a:ext cx="184731" cy="369332"/>
          </a:xfrm>
          <a:prstGeom prst="rect">
            <a:avLst/>
          </a:prstGeom>
          <a:noFill/>
        </p:spPr>
        <p:txBody>
          <a:bodyPr wrap="square" rtlCol="0">
            <a:spAutoFit/>
          </a:bodyPr>
          <a:lstStyle/>
          <a:p>
            <a:r>
              <a:rPr lang="ru-RU" dirty="0" smtClean="0">
                <a:solidFill>
                  <a:schemeClr val="bg1"/>
                </a:solidFill>
              </a:rPr>
              <a:t>о</a:t>
            </a:r>
            <a:endParaRPr lang="ru-RU" dirty="0">
              <a:solidFill>
                <a:schemeClr val="bg1"/>
              </a:solidFill>
            </a:endParaRPr>
          </a:p>
        </p:txBody>
      </p:sp>
      <p:sp>
        <p:nvSpPr>
          <p:cNvPr id="53" name="TextBox 52"/>
          <p:cNvSpPr txBox="1"/>
          <p:nvPr/>
        </p:nvSpPr>
        <p:spPr>
          <a:xfrm>
            <a:off x="2195698" y="3904259"/>
            <a:ext cx="290464" cy="369332"/>
          </a:xfrm>
          <a:prstGeom prst="rect">
            <a:avLst/>
          </a:prstGeom>
          <a:noFill/>
        </p:spPr>
        <p:txBody>
          <a:bodyPr wrap="none" rtlCol="0">
            <a:spAutoFit/>
          </a:bodyPr>
          <a:lstStyle/>
          <a:p>
            <a:r>
              <a:rPr lang="ru-RU" dirty="0" smtClean="0">
                <a:solidFill>
                  <a:schemeClr val="bg1"/>
                </a:solidFill>
              </a:rPr>
              <a:t>о</a:t>
            </a:r>
            <a:endParaRPr lang="ru-RU" dirty="0">
              <a:solidFill>
                <a:schemeClr val="bg1"/>
              </a:solidFill>
            </a:endParaRPr>
          </a:p>
        </p:txBody>
      </p:sp>
      <p:sp>
        <p:nvSpPr>
          <p:cNvPr id="54" name="TextBox 53"/>
          <p:cNvSpPr txBox="1"/>
          <p:nvPr/>
        </p:nvSpPr>
        <p:spPr>
          <a:xfrm>
            <a:off x="2651841" y="3910269"/>
            <a:ext cx="290464" cy="369332"/>
          </a:xfrm>
          <a:prstGeom prst="rect">
            <a:avLst/>
          </a:prstGeom>
          <a:noFill/>
        </p:spPr>
        <p:txBody>
          <a:bodyPr wrap="none" rtlCol="0">
            <a:spAutoFit/>
          </a:bodyPr>
          <a:lstStyle/>
          <a:p>
            <a:r>
              <a:rPr lang="ru-RU" dirty="0" smtClean="0">
                <a:solidFill>
                  <a:schemeClr val="bg1"/>
                </a:solidFill>
              </a:rPr>
              <a:t>о</a:t>
            </a:r>
            <a:endParaRPr lang="ru-RU" dirty="0">
              <a:solidFill>
                <a:schemeClr val="bg1"/>
              </a:solidFill>
            </a:endParaRPr>
          </a:p>
        </p:txBody>
      </p:sp>
      <p:sp>
        <p:nvSpPr>
          <p:cNvPr id="55" name="TextBox 54"/>
          <p:cNvSpPr txBox="1"/>
          <p:nvPr/>
        </p:nvSpPr>
        <p:spPr>
          <a:xfrm>
            <a:off x="3140072" y="3912291"/>
            <a:ext cx="290464" cy="369332"/>
          </a:xfrm>
          <a:prstGeom prst="rect">
            <a:avLst/>
          </a:prstGeom>
          <a:noFill/>
        </p:spPr>
        <p:txBody>
          <a:bodyPr wrap="none" rtlCol="0">
            <a:spAutoFit/>
          </a:bodyPr>
          <a:lstStyle/>
          <a:p>
            <a:r>
              <a:rPr lang="ru-RU" dirty="0" smtClean="0">
                <a:solidFill>
                  <a:schemeClr val="bg1"/>
                </a:solidFill>
              </a:rPr>
              <a:t>о</a:t>
            </a:r>
            <a:endParaRPr lang="ru-RU" dirty="0">
              <a:solidFill>
                <a:schemeClr val="bg1"/>
              </a:solidFill>
            </a:endParaRPr>
          </a:p>
        </p:txBody>
      </p:sp>
      <p:sp>
        <p:nvSpPr>
          <p:cNvPr id="58" name="Овал 57"/>
          <p:cNvSpPr/>
          <p:nvPr/>
        </p:nvSpPr>
        <p:spPr>
          <a:xfrm>
            <a:off x="3714750" y="4572000"/>
            <a:ext cx="142875" cy="142875"/>
          </a:xfrm>
          <a:prstGeom prst="ellipse">
            <a:avLst/>
          </a:prstGeom>
          <a:solidFill>
            <a:srgbClr val="FF0000"/>
          </a:solidFill>
          <a:ln w="25400" cap="flat" cmpd="sng" algn="ctr">
            <a:solidFill>
              <a:srgbClr val="FF0000"/>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ru-RU" sz="1800" b="0" i="0" u="none" strike="noStrike" kern="0" cap="none" spc="0" normalizeH="0" baseline="0" noProof="0">
              <a:ln>
                <a:noFill/>
              </a:ln>
              <a:solidFill>
                <a:prstClr val="white"/>
              </a:solidFill>
              <a:effectLst/>
              <a:uLnTx/>
              <a:uFillTx/>
              <a:latin typeface="Calibri"/>
              <a:ea typeface="+mn-ea"/>
              <a:cs typeface="+mn-cs"/>
            </a:endParaRPr>
          </a:p>
        </p:txBody>
      </p:sp>
    </p:spTree>
    <p:extLst>
      <p:ext uri="{BB962C8B-B14F-4D97-AF65-F5344CB8AC3E}">
        <p14:creationId xmlns:p14="http://schemas.microsoft.com/office/powerpoint/2010/main" val="42795775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50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2000"/>
                                        <p:tgtEl>
                                          <p:spTgt spid="6"/>
                                        </p:tgtEl>
                                      </p:cBhvr>
                                    </p:animEffect>
                                  </p:childTnLst>
                                </p:cTn>
                              </p:par>
                            </p:childTnLst>
                          </p:cTn>
                        </p:par>
                        <p:par>
                          <p:cTn id="8" fill="hold">
                            <p:stCondLst>
                              <p:cond delay="2500"/>
                            </p:stCondLst>
                            <p:childTnLst>
                              <p:par>
                                <p:cTn id="9" presetID="10" presetClass="entr" presetSubtype="0" fill="hold" grpId="0" nodeType="afterEffect">
                                  <p:stCondLst>
                                    <p:cond delay="2000"/>
                                  </p:stCondLst>
                                  <p:childTnLst>
                                    <p:set>
                                      <p:cBhvr>
                                        <p:cTn id="10" dur="1" fill="hold">
                                          <p:stCondLst>
                                            <p:cond delay="0"/>
                                          </p:stCondLst>
                                        </p:cTn>
                                        <p:tgtEl>
                                          <p:spTgt spid="8"/>
                                        </p:tgtEl>
                                        <p:attrNameLst>
                                          <p:attrName>style.visibility</p:attrName>
                                        </p:attrNameLst>
                                      </p:cBhvr>
                                      <p:to>
                                        <p:strVal val="visible"/>
                                      </p:to>
                                    </p:set>
                                    <p:animEffect transition="in" filter="fade">
                                      <p:cBhvr>
                                        <p:cTn id="11" dur="2000"/>
                                        <p:tgtEl>
                                          <p:spTgt spid="8"/>
                                        </p:tgtEl>
                                      </p:cBhvr>
                                    </p:animEffect>
                                  </p:childTnLst>
                                </p:cTn>
                              </p:par>
                            </p:childTnLst>
                          </p:cTn>
                        </p:par>
                        <p:par>
                          <p:cTn id="12" fill="hold">
                            <p:stCondLst>
                              <p:cond delay="6500"/>
                            </p:stCondLst>
                            <p:childTnLst>
                              <p:par>
                                <p:cTn id="13" presetID="10" presetClass="exit" presetSubtype="0" fill="hold" grpId="1" nodeType="afterEffect">
                                  <p:stCondLst>
                                    <p:cond delay="2000"/>
                                  </p:stCondLst>
                                  <p:childTnLst>
                                    <p:animEffect transition="out" filter="fade">
                                      <p:cBhvr>
                                        <p:cTn id="14" dur="1000"/>
                                        <p:tgtEl>
                                          <p:spTgt spid="8"/>
                                        </p:tgtEl>
                                      </p:cBhvr>
                                    </p:animEffect>
                                    <p:set>
                                      <p:cBhvr>
                                        <p:cTn id="15" dur="1" fill="hold">
                                          <p:stCondLst>
                                            <p:cond delay="999"/>
                                          </p:stCondLst>
                                        </p:cTn>
                                        <p:tgtEl>
                                          <p:spTgt spid="8"/>
                                        </p:tgtEl>
                                        <p:attrNameLst>
                                          <p:attrName>style.visibility</p:attrName>
                                        </p:attrNameLst>
                                      </p:cBhvr>
                                      <p:to>
                                        <p:strVal val="hidden"/>
                                      </p:to>
                                    </p:set>
                                  </p:childTnLst>
                                </p:cTn>
                              </p:par>
                            </p:childTnLst>
                          </p:cTn>
                        </p:par>
                        <p:par>
                          <p:cTn id="16" fill="hold">
                            <p:stCondLst>
                              <p:cond delay="9500"/>
                            </p:stCondLst>
                            <p:childTnLst>
                              <p:par>
                                <p:cTn id="17" presetID="22" presetClass="entr" presetSubtype="4" fill="hold" grpId="2" nodeType="afterEffect">
                                  <p:stCondLst>
                                    <p:cond delay="1000"/>
                                  </p:stCondLst>
                                  <p:childTnLst>
                                    <p:set>
                                      <p:cBhvr>
                                        <p:cTn id="18" dur="1" fill="hold">
                                          <p:stCondLst>
                                            <p:cond delay="0"/>
                                          </p:stCondLst>
                                        </p:cTn>
                                        <p:tgtEl>
                                          <p:spTgt spid="8"/>
                                        </p:tgtEl>
                                        <p:attrNameLst>
                                          <p:attrName>style.visibility</p:attrName>
                                        </p:attrNameLst>
                                      </p:cBhvr>
                                      <p:to>
                                        <p:strVal val="visible"/>
                                      </p:to>
                                    </p:set>
                                    <p:animEffect transition="in" filter="wipe(down)">
                                      <p:cBhvr>
                                        <p:cTn id="19" dur="1000"/>
                                        <p:tgtEl>
                                          <p:spTgt spid="8"/>
                                        </p:tgtEl>
                                      </p:cBhvr>
                                    </p:animEffect>
                                  </p:childTnLst>
                                </p:cTn>
                              </p:par>
                            </p:childTnLst>
                          </p:cTn>
                        </p:par>
                        <p:par>
                          <p:cTn id="20" fill="hold">
                            <p:stCondLst>
                              <p:cond delay="11500"/>
                            </p:stCondLst>
                            <p:childTnLst>
                              <p:par>
                                <p:cTn id="21" presetID="10" presetClass="exit" presetSubtype="0" fill="hold" grpId="3" nodeType="afterEffect">
                                  <p:stCondLst>
                                    <p:cond delay="1500"/>
                                  </p:stCondLst>
                                  <p:childTnLst>
                                    <p:animEffect transition="out" filter="fade">
                                      <p:cBhvr>
                                        <p:cTn id="22" dur="2000"/>
                                        <p:tgtEl>
                                          <p:spTgt spid="8"/>
                                        </p:tgtEl>
                                      </p:cBhvr>
                                    </p:animEffect>
                                    <p:set>
                                      <p:cBhvr>
                                        <p:cTn id="23" dur="1" fill="hold">
                                          <p:stCondLst>
                                            <p:cond delay="1999"/>
                                          </p:stCondLst>
                                        </p:cTn>
                                        <p:tgtEl>
                                          <p:spTgt spid="8"/>
                                        </p:tgtEl>
                                        <p:attrNameLst>
                                          <p:attrName>style.visibility</p:attrName>
                                        </p:attrNameLst>
                                      </p:cBhvr>
                                      <p:to>
                                        <p:strVal val="hidden"/>
                                      </p:to>
                                    </p:set>
                                  </p:childTnLst>
                                </p:cTn>
                              </p:par>
                            </p:childTnLst>
                          </p:cTn>
                        </p:par>
                        <p:par>
                          <p:cTn id="24" fill="hold">
                            <p:stCondLst>
                              <p:cond delay="15000"/>
                            </p:stCondLst>
                            <p:childTnLst>
                              <p:par>
                                <p:cTn id="25" presetID="1" presetClass="entr" presetSubtype="0" fill="hold" grpId="0" nodeType="afterEffect">
                                  <p:stCondLst>
                                    <p:cond delay="500"/>
                                  </p:stCondLst>
                                  <p:childTnLst>
                                    <p:set>
                                      <p:cBhvr>
                                        <p:cTn id="26" dur="1" fill="hold">
                                          <p:stCondLst>
                                            <p:cond delay="0"/>
                                          </p:stCondLst>
                                        </p:cTn>
                                        <p:tgtEl>
                                          <p:spTgt spid="19"/>
                                        </p:tgtEl>
                                        <p:attrNameLst>
                                          <p:attrName>style.visibility</p:attrName>
                                        </p:attrNameLst>
                                      </p:cBhvr>
                                      <p:to>
                                        <p:strVal val="visible"/>
                                      </p:to>
                                    </p:set>
                                  </p:childTnLst>
                                </p:cTn>
                              </p:par>
                            </p:childTnLst>
                          </p:cTn>
                        </p:par>
                        <p:par>
                          <p:cTn id="27" fill="hold">
                            <p:stCondLst>
                              <p:cond delay="15500"/>
                            </p:stCondLst>
                            <p:childTnLst>
                              <p:par>
                                <p:cTn id="28" presetID="18" presetClass="entr" presetSubtype="12" fill="hold" grpId="0" nodeType="afterEffect">
                                  <p:stCondLst>
                                    <p:cond delay="500"/>
                                  </p:stCondLst>
                                  <p:childTnLst>
                                    <p:set>
                                      <p:cBhvr>
                                        <p:cTn id="29" dur="1" fill="hold">
                                          <p:stCondLst>
                                            <p:cond delay="0"/>
                                          </p:stCondLst>
                                        </p:cTn>
                                        <p:tgtEl>
                                          <p:spTgt spid="21"/>
                                        </p:tgtEl>
                                        <p:attrNameLst>
                                          <p:attrName>style.visibility</p:attrName>
                                        </p:attrNameLst>
                                      </p:cBhvr>
                                      <p:to>
                                        <p:strVal val="visible"/>
                                      </p:to>
                                    </p:set>
                                    <p:animEffect transition="in" filter="strips(downLeft)">
                                      <p:cBhvr>
                                        <p:cTn id="30" dur="3000"/>
                                        <p:tgtEl>
                                          <p:spTgt spid="21"/>
                                        </p:tgtEl>
                                      </p:cBhvr>
                                    </p:animEffect>
                                  </p:childTnLst>
                                </p:cTn>
                              </p:par>
                            </p:childTnLst>
                          </p:cTn>
                        </p:par>
                        <p:par>
                          <p:cTn id="31" fill="hold">
                            <p:stCondLst>
                              <p:cond delay="19000"/>
                            </p:stCondLst>
                            <p:childTnLst>
                              <p:par>
                                <p:cTn id="32" presetID="10" presetClass="exit" presetSubtype="0" fill="hold" grpId="1" nodeType="afterEffect">
                                  <p:stCondLst>
                                    <p:cond delay="2000"/>
                                  </p:stCondLst>
                                  <p:childTnLst>
                                    <p:animEffect transition="out" filter="fade">
                                      <p:cBhvr>
                                        <p:cTn id="33" dur="1000"/>
                                        <p:tgtEl>
                                          <p:spTgt spid="21"/>
                                        </p:tgtEl>
                                      </p:cBhvr>
                                    </p:animEffect>
                                    <p:set>
                                      <p:cBhvr>
                                        <p:cTn id="34" dur="1" fill="hold">
                                          <p:stCondLst>
                                            <p:cond delay="999"/>
                                          </p:stCondLst>
                                        </p:cTn>
                                        <p:tgtEl>
                                          <p:spTgt spid="21"/>
                                        </p:tgtEl>
                                        <p:attrNameLst>
                                          <p:attrName>style.visibility</p:attrName>
                                        </p:attrNameLst>
                                      </p:cBhvr>
                                      <p:to>
                                        <p:strVal val="hidden"/>
                                      </p:to>
                                    </p:set>
                                  </p:childTnLst>
                                </p:cTn>
                              </p:par>
                            </p:childTnLst>
                          </p:cTn>
                        </p:par>
                        <p:par>
                          <p:cTn id="35" fill="hold">
                            <p:stCondLst>
                              <p:cond delay="22000"/>
                            </p:stCondLst>
                            <p:childTnLst>
                              <p:par>
                                <p:cTn id="36" presetID="18" presetClass="entr" presetSubtype="12" fill="hold" grpId="2" nodeType="afterEffect">
                                  <p:stCondLst>
                                    <p:cond delay="2000"/>
                                  </p:stCondLst>
                                  <p:childTnLst>
                                    <p:set>
                                      <p:cBhvr>
                                        <p:cTn id="37" dur="1" fill="hold">
                                          <p:stCondLst>
                                            <p:cond delay="0"/>
                                          </p:stCondLst>
                                        </p:cTn>
                                        <p:tgtEl>
                                          <p:spTgt spid="21"/>
                                        </p:tgtEl>
                                        <p:attrNameLst>
                                          <p:attrName>style.visibility</p:attrName>
                                        </p:attrNameLst>
                                      </p:cBhvr>
                                      <p:to>
                                        <p:strVal val="visible"/>
                                      </p:to>
                                    </p:set>
                                    <p:animEffect transition="in" filter="strips(downLeft)">
                                      <p:cBhvr>
                                        <p:cTn id="38" dur="1000"/>
                                        <p:tgtEl>
                                          <p:spTgt spid="21"/>
                                        </p:tgtEl>
                                      </p:cBhvr>
                                    </p:animEffect>
                                  </p:childTnLst>
                                </p:cTn>
                              </p:par>
                            </p:childTnLst>
                          </p:cTn>
                        </p:par>
                        <p:par>
                          <p:cTn id="39" fill="hold">
                            <p:stCondLst>
                              <p:cond delay="25000"/>
                            </p:stCondLst>
                            <p:childTnLst>
                              <p:par>
                                <p:cTn id="40" presetID="10" presetClass="exit" presetSubtype="0" fill="hold" grpId="3" nodeType="afterEffect">
                                  <p:stCondLst>
                                    <p:cond delay="1000"/>
                                  </p:stCondLst>
                                  <p:childTnLst>
                                    <p:animEffect transition="out" filter="fade">
                                      <p:cBhvr>
                                        <p:cTn id="41" dur="2000"/>
                                        <p:tgtEl>
                                          <p:spTgt spid="21"/>
                                        </p:tgtEl>
                                      </p:cBhvr>
                                    </p:animEffect>
                                    <p:set>
                                      <p:cBhvr>
                                        <p:cTn id="42" dur="1" fill="hold">
                                          <p:stCondLst>
                                            <p:cond delay="1999"/>
                                          </p:stCondLst>
                                        </p:cTn>
                                        <p:tgtEl>
                                          <p:spTgt spid="21"/>
                                        </p:tgtEl>
                                        <p:attrNameLst>
                                          <p:attrName>style.visibility</p:attrName>
                                        </p:attrNameLst>
                                      </p:cBhvr>
                                      <p:to>
                                        <p:strVal val="hidden"/>
                                      </p:to>
                                    </p:set>
                                  </p:childTnLst>
                                </p:cTn>
                              </p:par>
                            </p:childTnLst>
                          </p:cTn>
                        </p:par>
                        <p:par>
                          <p:cTn id="43" fill="hold">
                            <p:stCondLst>
                              <p:cond delay="28000"/>
                            </p:stCondLst>
                            <p:childTnLst>
                              <p:par>
                                <p:cTn id="44" presetID="1" presetClass="entr" presetSubtype="0" fill="hold" grpId="0" nodeType="afterEffect">
                                  <p:stCondLst>
                                    <p:cond delay="500"/>
                                  </p:stCondLst>
                                  <p:childTnLst>
                                    <p:set>
                                      <p:cBhvr>
                                        <p:cTn id="45" dur="1" fill="hold">
                                          <p:stCondLst>
                                            <p:cond delay="0"/>
                                          </p:stCondLst>
                                        </p:cTn>
                                        <p:tgtEl>
                                          <p:spTgt spid="23"/>
                                        </p:tgtEl>
                                        <p:attrNameLst>
                                          <p:attrName>style.visibility</p:attrName>
                                        </p:attrNameLst>
                                      </p:cBhvr>
                                      <p:to>
                                        <p:strVal val="visible"/>
                                      </p:to>
                                    </p:set>
                                  </p:childTnLst>
                                </p:cTn>
                              </p:par>
                            </p:childTnLst>
                          </p:cTn>
                        </p:par>
                        <p:par>
                          <p:cTn id="46" fill="hold">
                            <p:stCondLst>
                              <p:cond delay="28500"/>
                            </p:stCondLst>
                            <p:childTnLst>
                              <p:par>
                                <p:cTn id="47" presetID="1" presetClass="entr" presetSubtype="0" fill="hold" grpId="0" nodeType="afterEffect">
                                  <p:stCondLst>
                                    <p:cond delay="500"/>
                                  </p:stCondLst>
                                  <p:childTnLst>
                                    <p:set>
                                      <p:cBhvr>
                                        <p:cTn id="48" dur="1" fill="hold">
                                          <p:stCondLst>
                                            <p:cond delay="0"/>
                                          </p:stCondLst>
                                        </p:cTn>
                                        <p:tgtEl>
                                          <p:spTgt spid="25"/>
                                        </p:tgtEl>
                                        <p:attrNameLst>
                                          <p:attrName>style.visibility</p:attrName>
                                        </p:attrNameLst>
                                      </p:cBhvr>
                                      <p:to>
                                        <p:strVal val="visible"/>
                                      </p:to>
                                    </p:set>
                                  </p:childTnLst>
                                </p:cTn>
                              </p:par>
                            </p:childTnLst>
                          </p:cTn>
                        </p:par>
                        <p:par>
                          <p:cTn id="49" fill="hold">
                            <p:stCondLst>
                              <p:cond delay="29000"/>
                            </p:stCondLst>
                            <p:childTnLst>
                              <p:par>
                                <p:cTn id="50" presetID="1" presetClass="entr" presetSubtype="0" fill="hold" grpId="0" nodeType="afterEffect">
                                  <p:stCondLst>
                                    <p:cond delay="500"/>
                                  </p:stCondLst>
                                  <p:childTnLst>
                                    <p:set>
                                      <p:cBhvr>
                                        <p:cTn id="51" dur="1" fill="hold">
                                          <p:stCondLst>
                                            <p:cond delay="0"/>
                                          </p:stCondLst>
                                        </p:cTn>
                                        <p:tgtEl>
                                          <p:spTgt spid="27"/>
                                        </p:tgtEl>
                                        <p:attrNameLst>
                                          <p:attrName>style.visibility</p:attrName>
                                        </p:attrNameLst>
                                      </p:cBhvr>
                                      <p:to>
                                        <p:strVal val="visible"/>
                                      </p:to>
                                    </p:set>
                                  </p:childTnLst>
                                </p:cTn>
                              </p:par>
                            </p:childTnLst>
                          </p:cTn>
                        </p:par>
                        <p:par>
                          <p:cTn id="52" fill="hold">
                            <p:stCondLst>
                              <p:cond delay="29500"/>
                            </p:stCondLst>
                            <p:childTnLst>
                              <p:par>
                                <p:cTn id="53" presetID="1" presetClass="entr" presetSubtype="0" fill="hold" grpId="0" nodeType="afterEffect">
                                  <p:stCondLst>
                                    <p:cond delay="500"/>
                                  </p:stCondLst>
                                  <p:childTnLst>
                                    <p:set>
                                      <p:cBhvr>
                                        <p:cTn id="54" dur="1" fill="hold">
                                          <p:stCondLst>
                                            <p:cond delay="0"/>
                                          </p:stCondLst>
                                        </p:cTn>
                                        <p:tgtEl>
                                          <p:spTgt spid="29"/>
                                        </p:tgtEl>
                                        <p:attrNameLst>
                                          <p:attrName>style.visibility</p:attrName>
                                        </p:attrNameLst>
                                      </p:cBhvr>
                                      <p:to>
                                        <p:strVal val="visible"/>
                                      </p:to>
                                    </p:set>
                                  </p:childTnLst>
                                </p:cTn>
                              </p:par>
                            </p:childTnLst>
                          </p:cTn>
                        </p:par>
                        <p:par>
                          <p:cTn id="55" fill="hold">
                            <p:stCondLst>
                              <p:cond delay="30000"/>
                            </p:stCondLst>
                            <p:childTnLst>
                              <p:par>
                                <p:cTn id="56" presetID="1" presetClass="entr" presetSubtype="0" fill="hold" grpId="0" nodeType="afterEffect">
                                  <p:stCondLst>
                                    <p:cond delay="500"/>
                                  </p:stCondLst>
                                  <p:childTnLst>
                                    <p:set>
                                      <p:cBhvr>
                                        <p:cTn id="57" dur="1" fill="hold">
                                          <p:stCondLst>
                                            <p:cond delay="0"/>
                                          </p:stCondLst>
                                        </p:cTn>
                                        <p:tgtEl>
                                          <p:spTgt spid="31"/>
                                        </p:tgtEl>
                                        <p:attrNameLst>
                                          <p:attrName>style.visibility</p:attrName>
                                        </p:attrNameLst>
                                      </p:cBhvr>
                                      <p:to>
                                        <p:strVal val="visible"/>
                                      </p:to>
                                    </p:set>
                                  </p:childTnLst>
                                </p:cTn>
                              </p:par>
                            </p:childTnLst>
                          </p:cTn>
                        </p:par>
                        <p:par>
                          <p:cTn id="58" fill="hold">
                            <p:stCondLst>
                              <p:cond delay="30500"/>
                            </p:stCondLst>
                            <p:childTnLst>
                              <p:par>
                                <p:cTn id="59" presetID="1" presetClass="entr" presetSubtype="0" fill="hold" grpId="0" nodeType="afterEffect">
                                  <p:stCondLst>
                                    <p:cond delay="500"/>
                                  </p:stCondLst>
                                  <p:childTnLst>
                                    <p:set>
                                      <p:cBhvr>
                                        <p:cTn id="60" dur="1" fill="hold">
                                          <p:stCondLst>
                                            <p:cond delay="0"/>
                                          </p:stCondLst>
                                        </p:cTn>
                                        <p:tgtEl>
                                          <p:spTgt spid="33"/>
                                        </p:tgtEl>
                                        <p:attrNameLst>
                                          <p:attrName>style.visibility</p:attrName>
                                        </p:attrNameLst>
                                      </p:cBhvr>
                                      <p:to>
                                        <p:strVal val="visible"/>
                                      </p:to>
                                    </p:set>
                                  </p:childTnLst>
                                </p:cTn>
                              </p:par>
                            </p:childTnLst>
                          </p:cTn>
                        </p:par>
                        <p:par>
                          <p:cTn id="61" fill="hold">
                            <p:stCondLst>
                              <p:cond delay="31000"/>
                            </p:stCondLst>
                            <p:childTnLst>
                              <p:par>
                                <p:cTn id="62" presetID="1" presetClass="entr" presetSubtype="0" fill="hold" grpId="0" nodeType="afterEffect">
                                  <p:stCondLst>
                                    <p:cond delay="500"/>
                                  </p:stCondLst>
                                  <p:childTnLst>
                                    <p:set>
                                      <p:cBhvr>
                                        <p:cTn id="63" dur="1" fill="hold">
                                          <p:stCondLst>
                                            <p:cond delay="0"/>
                                          </p:stCondLst>
                                        </p:cTn>
                                        <p:tgtEl>
                                          <p:spTgt spid="35"/>
                                        </p:tgtEl>
                                        <p:attrNameLst>
                                          <p:attrName>style.visibility</p:attrName>
                                        </p:attrNameLst>
                                      </p:cBhvr>
                                      <p:to>
                                        <p:strVal val="visible"/>
                                      </p:to>
                                    </p:set>
                                  </p:childTnLst>
                                </p:cTn>
                              </p:par>
                            </p:childTnLst>
                          </p:cTn>
                        </p:par>
                        <p:par>
                          <p:cTn id="64" fill="hold">
                            <p:stCondLst>
                              <p:cond delay="31500"/>
                            </p:stCondLst>
                            <p:childTnLst>
                              <p:par>
                                <p:cTn id="65" presetID="1" presetClass="entr" presetSubtype="0" fill="hold" grpId="0" nodeType="afterEffect">
                                  <p:stCondLst>
                                    <p:cond delay="500"/>
                                  </p:stCondLst>
                                  <p:childTnLst>
                                    <p:set>
                                      <p:cBhvr>
                                        <p:cTn id="66" dur="1" fill="hold">
                                          <p:stCondLst>
                                            <p:cond delay="0"/>
                                          </p:stCondLst>
                                        </p:cTn>
                                        <p:tgtEl>
                                          <p:spTgt spid="37"/>
                                        </p:tgtEl>
                                        <p:attrNameLst>
                                          <p:attrName>style.visibility</p:attrName>
                                        </p:attrNameLst>
                                      </p:cBhvr>
                                      <p:to>
                                        <p:strVal val="visible"/>
                                      </p:to>
                                    </p:set>
                                  </p:childTnLst>
                                </p:cTn>
                              </p:par>
                            </p:childTnLst>
                          </p:cTn>
                        </p:par>
                        <p:par>
                          <p:cTn id="67" fill="hold">
                            <p:stCondLst>
                              <p:cond delay="32000"/>
                            </p:stCondLst>
                            <p:childTnLst>
                              <p:par>
                                <p:cTn id="68" presetID="1" presetClass="entr" presetSubtype="0" fill="hold" grpId="0" nodeType="afterEffect">
                                  <p:stCondLst>
                                    <p:cond delay="500"/>
                                  </p:stCondLst>
                                  <p:childTnLst>
                                    <p:set>
                                      <p:cBhvr>
                                        <p:cTn id="69" dur="1" fill="hold">
                                          <p:stCondLst>
                                            <p:cond delay="0"/>
                                          </p:stCondLst>
                                        </p:cTn>
                                        <p:tgtEl>
                                          <p:spTgt spid="39"/>
                                        </p:tgtEl>
                                        <p:attrNameLst>
                                          <p:attrName>style.visibility</p:attrName>
                                        </p:attrNameLst>
                                      </p:cBhvr>
                                      <p:to>
                                        <p:strVal val="visible"/>
                                      </p:to>
                                    </p:set>
                                  </p:childTnLst>
                                </p:cTn>
                              </p:par>
                            </p:childTnLst>
                          </p:cTn>
                        </p:par>
                        <p:par>
                          <p:cTn id="70" fill="hold">
                            <p:stCondLst>
                              <p:cond delay="32500"/>
                            </p:stCondLst>
                            <p:childTnLst>
                              <p:par>
                                <p:cTn id="71" presetID="1" presetClass="entr" presetSubtype="0" fill="hold" grpId="0" nodeType="afterEffect">
                                  <p:stCondLst>
                                    <p:cond delay="500"/>
                                  </p:stCondLst>
                                  <p:childTnLst>
                                    <p:set>
                                      <p:cBhvr>
                                        <p:cTn id="72" dur="1" fill="hold">
                                          <p:stCondLst>
                                            <p:cond delay="0"/>
                                          </p:stCondLst>
                                        </p:cTn>
                                        <p:tgtEl>
                                          <p:spTgt spid="41"/>
                                        </p:tgtEl>
                                        <p:attrNameLst>
                                          <p:attrName>style.visibility</p:attrName>
                                        </p:attrNameLst>
                                      </p:cBhvr>
                                      <p:to>
                                        <p:strVal val="visible"/>
                                      </p:to>
                                    </p:set>
                                  </p:childTnLst>
                                </p:cTn>
                              </p:par>
                            </p:childTnLst>
                          </p:cTn>
                        </p:par>
                        <p:par>
                          <p:cTn id="73" fill="hold">
                            <p:stCondLst>
                              <p:cond delay="33000"/>
                            </p:stCondLst>
                            <p:childTnLst>
                              <p:par>
                                <p:cTn id="74" presetID="1" presetClass="entr" presetSubtype="0" fill="hold" grpId="0" nodeType="afterEffect">
                                  <p:stCondLst>
                                    <p:cond delay="500"/>
                                  </p:stCondLst>
                                  <p:childTnLst>
                                    <p:set>
                                      <p:cBhvr>
                                        <p:cTn id="75" dur="1" fill="hold">
                                          <p:stCondLst>
                                            <p:cond delay="0"/>
                                          </p:stCondLst>
                                        </p:cTn>
                                        <p:tgtEl>
                                          <p:spTgt spid="43"/>
                                        </p:tgtEl>
                                        <p:attrNameLst>
                                          <p:attrName>style.visibility</p:attrName>
                                        </p:attrNameLst>
                                      </p:cBhvr>
                                      <p:to>
                                        <p:strVal val="visible"/>
                                      </p:to>
                                    </p:set>
                                  </p:childTnLst>
                                </p:cTn>
                              </p:par>
                            </p:childTnLst>
                          </p:cTn>
                        </p:par>
                        <p:par>
                          <p:cTn id="76" fill="hold">
                            <p:stCondLst>
                              <p:cond delay="33500"/>
                            </p:stCondLst>
                            <p:childTnLst>
                              <p:par>
                                <p:cTn id="77" presetID="10" presetClass="entr" presetSubtype="0" fill="hold" grpId="0" nodeType="afterEffect">
                                  <p:stCondLst>
                                    <p:cond delay="2000"/>
                                  </p:stCondLst>
                                  <p:childTnLst>
                                    <p:set>
                                      <p:cBhvr>
                                        <p:cTn id="78" dur="1" fill="hold">
                                          <p:stCondLst>
                                            <p:cond delay="0"/>
                                          </p:stCondLst>
                                        </p:cTn>
                                        <p:tgtEl>
                                          <p:spTgt spid="44"/>
                                        </p:tgtEl>
                                        <p:attrNameLst>
                                          <p:attrName>style.visibility</p:attrName>
                                        </p:attrNameLst>
                                      </p:cBhvr>
                                      <p:to>
                                        <p:strVal val="visible"/>
                                      </p:to>
                                    </p:set>
                                    <p:animEffect transition="in" filter="fade">
                                      <p:cBhvr>
                                        <p:cTn id="79" dur="2000"/>
                                        <p:tgtEl>
                                          <p:spTgt spid="44"/>
                                        </p:tgtEl>
                                      </p:cBhvr>
                                    </p:animEffect>
                                  </p:childTnLst>
                                </p:cTn>
                              </p:par>
                            </p:childTnLst>
                          </p:cTn>
                        </p:par>
                        <p:par>
                          <p:cTn id="80" fill="hold">
                            <p:stCondLst>
                              <p:cond delay="37500"/>
                            </p:stCondLst>
                            <p:childTnLst>
                              <p:par>
                                <p:cTn id="81" presetID="10" presetClass="exit" presetSubtype="0" fill="hold" grpId="1" nodeType="afterEffect">
                                  <p:stCondLst>
                                    <p:cond delay="2000"/>
                                  </p:stCondLst>
                                  <p:childTnLst>
                                    <p:animEffect transition="out" filter="fade">
                                      <p:cBhvr>
                                        <p:cTn id="82" dur="1000"/>
                                        <p:tgtEl>
                                          <p:spTgt spid="44"/>
                                        </p:tgtEl>
                                      </p:cBhvr>
                                    </p:animEffect>
                                    <p:set>
                                      <p:cBhvr>
                                        <p:cTn id="83" dur="1" fill="hold">
                                          <p:stCondLst>
                                            <p:cond delay="999"/>
                                          </p:stCondLst>
                                        </p:cTn>
                                        <p:tgtEl>
                                          <p:spTgt spid="44"/>
                                        </p:tgtEl>
                                        <p:attrNameLst>
                                          <p:attrName>style.visibility</p:attrName>
                                        </p:attrNameLst>
                                      </p:cBhvr>
                                      <p:to>
                                        <p:strVal val="hidden"/>
                                      </p:to>
                                    </p:set>
                                  </p:childTnLst>
                                </p:cTn>
                              </p:par>
                            </p:childTnLst>
                          </p:cTn>
                        </p:par>
                        <p:par>
                          <p:cTn id="84" fill="hold">
                            <p:stCondLst>
                              <p:cond delay="40500"/>
                            </p:stCondLst>
                            <p:childTnLst>
                              <p:par>
                                <p:cTn id="85" presetID="22" presetClass="entr" presetSubtype="4" fill="hold" grpId="2" nodeType="afterEffect">
                                  <p:stCondLst>
                                    <p:cond delay="1000"/>
                                  </p:stCondLst>
                                  <p:childTnLst>
                                    <p:set>
                                      <p:cBhvr>
                                        <p:cTn id="86" dur="1" fill="hold">
                                          <p:stCondLst>
                                            <p:cond delay="0"/>
                                          </p:stCondLst>
                                        </p:cTn>
                                        <p:tgtEl>
                                          <p:spTgt spid="44"/>
                                        </p:tgtEl>
                                        <p:attrNameLst>
                                          <p:attrName>style.visibility</p:attrName>
                                        </p:attrNameLst>
                                      </p:cBhvr>
                                      <p:to>
                                        <p:strVal val="visible"/>
                                      </p:to>
                                    </p:set>
                                    <p:animEffect transition="in" filter="wipe(down)">
                                      <p:cBhvr>
                                        <p:cTn id="87" dur="1000"/>
                                        <p:tgtEl>
                                          <p:spTgt spid="44"/>
                                        </p:tgtEl>
                                      </p:cBhvr>
                                    </p:animEffect>
                                  </p:childTnLst>
                                </p:cTn>
                              </p:par>
                            </p:childTnLst>
                          </p:cTn>
                        </p:par>
                        <p:par>
                          <p:cTn id="88" fill="hold">
                            <p:stCondLst>
                              <p:cond delay="42500"/>
                            </p:stCondLst>
                            <p:childTnLst>
                              <p:par>
                                <p:cTn id="89" presetID="10" presetClass="exit" presetSubtype="0" fill="hold" grpId="3" nodeType="afterEffect">
                                  <p:stCondLst>
                                    <p:cond delay="1500"/>
                                  </p:stCondLst>
                                  <p:childTnLst>
                                    <p:animEffect transition="out" filter="fade">
                                      <p:cBhvr>
                                        <p:cTn id="90" dur="2000"/>
                                        <p:tgtEl>
                                          <p:spTgt spid="44"/>
                                        </p:tgtEl>
                                      </p:cBhvr>
                                    </p:animEffect>
                                    <p:set>
                                      <p:cBhvr>
                                        <p:cTn id="91" dur="1" fill="hold">
                                          <p:stCondLst>
                                            <p:cond delay="1999"/>
                                          </p:stCondLst>
                                        </p:cTn>
                                        <p:tgtEl>
                                          <p:spTgt spid="44"/>
                                        </p:tgtEl>
                                        <p:attrNameLst>
                                          <p:attrName>style.visibility</p:attrName>
                                        </p:attrNameLst>
                                      </p:cBhvr>
                                      <p:to>
                                        <p:strVal val="hidden"/>
                                      </p:to>
                                    </p:set>
                                  </p:childTnLst>
                                </p:cTn>
                              </p:par>
                            </p:childTnLst>
                          </p:cTn>
                        </p:par>
                        <p:par>
                          <p:cTn id="92" fill="hold">
                            <p:stCondLst>
                              <p:cond delay="46000"/>
                            </p:stCondLst>
                            <p:childTnLst>
                              <p:par>
                                <p:cTn id="93" presetID="1" presetClass="entr" presetSubtype="0" fill="hold" grpId="0" nodeType="afterEffect">
                                  <p:stCondLst>
                                    <p:cond delay="500"/>
                                  </p:stCondLst>
                                  <p:childTnLst>
                                    <p:set>
                                      <p:cBhvr>
                                        <p:cTn id="94" dur="1" fill="hold">
                                          <p:stCondLst>
                                            <p:cond delay="0"/>
                                          </p:stCondLst>
                                        </p:cTn>
                                        <p:tgtEl>
                                          <p:spTgt spid="5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8" grpId="1" animBg="1"/>
      <p:bldP spid="8" grpId="2" animBg="1"/>
      <p:bldP spid="8" grpId="3" animBg="1"/>
      <p:bldP spid="19" grpId="0" animBg="1"/>
      <p:bldP spid="21" grpId="0" animBg="1"/>
      <p:bldP spid="21" grpId="1" animBg="1"/>
      <p:bldP spid="21" grpId="2" animBg="1"/>
      <p:bldP spid="21" grpId="3" animBg="1"/>
      <p:bldP spid="23" grpId="0" animBg="1"/>
      <p:bldP spid="25" grpId="0" animBg="1"/>
      <p:bldP spid="27" grpId="0" animBg="1"/>
      <p:bldP spid="29" grpId="0" animBg="1"/>
      <p:bldP spid="31" grpId="0" animBg="1"/>
      <p:bldP spid="33" grpId="0" animBg="1"/>
      <p:bldP spid="35" grpId="0" animBg="1"/>
      <p:bldP spid="37" grpId="0" animBg="1"/>
      <p:bldP spid="39" grpId="0" animBg="1"/>
      <p:bldP spid="41" grpId="0" animBg="1"/>
      <p:bldP spid="43" grpId="0" animBg="1"/>
      <p:bldP spid="44" grpId="0" animBg="1"/>
      <p:bldP spid="44" grpId="1" animBg="1"/>
      <p:bldP spid="44" grpId="2" animBg="1"/>
      <p:bldP spid="44" grpId="3" animBg="1"/>
      <p:bldP spid="58"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sz="quarter" idx="13"/>
          </p:nvPr>
        </p:nvSpPr>
        <p:spPr/>
        <p:txBody>
          <a:bodyPr/>
          <a:lstStyle/>
          <a:p>
            <a:endParaRPr lang="ru-RU" dirty="0"/>
          </a:p>
        </p:txBody>
      </p:sp>
      <p:sp>
        <p:nvSpPr>
          <p:cNvPr id="3" name="Объект 2"/>
          <p:cNvSpPr>
            <a:spLocks noGrp="1"/>
          </p:cNvSpPr>
          <p:nvPr>
            <p:ph sz="quarter" idx="14"/>
          </p:nvPr>
        </p:nvSpPr>
        <p:spPr>
          <a:xfrm>
            <a:off x="4355977" y="1196752"/>
            <a:ext cx="4178423" cy="5328592"/>
          </a:xfrm>
        </p:spPr>
        <p:txBody>
          <a:bodyPr>
            <a:normAutofit/>
          </a:bodyPr>
          <a:lstStyle/>
          <a:p>
            <a:pPr marL="0" indent="0">
              <a:buNone/>
            </a:pPr>
            <a:r>
              <a:rPr lang="ru-RU" sz="2400" dirty="0" smtClean="0"/>
              <a:t>Задача 2: Вычислите площадь данного треугольника.</a:t>
            </a:r>
          </a:p>
          <a:p>
            <a:pPr marL="0" indent="0">
              <a:buNone/>
            </a:pPr>
            <a:r>
              <a:rPr lang="ru-RU" sz="2400" dirty="0" smtClean="0"/>
              <a:t>Решение:</a:t>
            </a:r>
          </a:p>
          <a:p>
            <a:pPr marL="0" indent="0">
              <a:buNone/>
            </a:pPr>
            <a:r>
              <a:rPr lang="ru-RU" sz="2400" dirty="0" err="1" smtClean="0"/>
              <a:t>Sпрямоугольника</a:t>
            </a:r>
            <a:r>
              <a:rPr lang="ru-RU" sz="2400" dirty="0" smtClean="0"/>
              <a:t> </a:t>
            </a:r>
            <a:r>
              <a:rPr lang="ru-RU" sz="2400" dirty="0"/>
              <a:t>= 6*5 = 30 </a:t>
            </a:r>
            <a:r>
              <a:rPr lang="ru-RU" sz="2400" dirty="0" smtClean="0"/>
              <a:t>,            S1</a:t>
            </a:r>
            <a:r>
              <a:rPr lang="ru-RU" sz="2400" dirty="0"/>
              <a:t>=  ½ *5*2 = 5 </a:t>
            </a:r>
            <a:r>
              <a:rPr lang="ru-RU" sz="2400" dirty="0" smtClean="0"/>
              <a:t>, </a:t>
            </a:r>
          </a:p>
          <a:p>
            <a:pPr marL="0" indent="0">
              <a:buNone/>
            </a:pPr>
            <a:r>
              <a:rPr lang="ru-RU" sz="2400" dirty="0" smtClean="0"/>
              <a:t>S2 </a:t>
            </a:r>
            <a:r>
              <a:rPr lang="ru-RU" sz="2400" dirty="0"/>
              <a:t>= ½ *4*2=4 </a:t>
            </a:r>
          </a:p>
          <a:p>
            <a:pPr marL="0" indent="0">
              <a:buNone/>
            </a:pPr>
            <a:r>
              <a:rPr lang="ru-RU" sz="2400" dirty="0" smtClean="0"/>
              <a:t> </a:t>
            </a:r>
            <a:r>
              <a:rPr lang="ru-RU" sz="2400" dirty="0"/>
              <a:t>S3=½*6*3 = 9 </a:t>
            </a:r>
            <a:r>
              <a:rPr lang="ru-RU" sz="2400" dirty="0" smtClean="0"/>
              <a:t>                                                                                                            </a:t>
            </a:r>
            <a:r>
              <a:rPr lang="ru-RU" sz="2400" dirty="0"/>
              <a:t>Тогда </a:t>
            </a:r>
            <a:endParaRPr lang="ru-RU" sz="2400" dirty="0" smtClean="0"/>
          </a:p>
          <a:p>
            <a:pPr marL="0" indent="0">
              <a:buNone/>
            </a:pPr>
            <a:r>
              <a:rPr lang="ru-RU" sz="2400" dirty="0" err="1" smtClean="0"/>
              <a:t>Sтр</a:t>
            </a:r>
            <a:r>
              <a:rPr lang="ru-RU" sz="2400" dirty="0" smtClean="0"/>
              <a:t>  </a:t>
            </a:r>
            <a:r>
              <a:rPr lang="ru-RU" sz="2400" dirty="0"/>
              <a:t>= </a:t>
            </a:r>
            <a:r>
              <a:rPr lang="ru-RU" sz="2400" dirty="0" err="1" smtClean="0"/>
              <a:t>Sпр</a:t>
            </a:r>
            <a:r>
              <a:rPr lang="ru-RU" sz="2400" dirty="0" smtClean="0"/>
              <a:t> </a:t>
            </a:r>
            <a:r>
              <a:rPr lang="ru-RU" sz="2400" dirty="0"/>
              <a:t>- S1 - S2 - S3 = </a:t>
            </a:r>
            <a:endParaRPr lang="ru-RU" sz="2400" dirty="0" smtClean="0"/>
          </a:p>
          <a:p>
            <a:pPr marL="0" indent="0">
              <a:buNone/>
            </a:pPr>
            <a:r>
              <a:rPr lang="ru-RU" sz="2400" dirty="0"/>
              <a:t>=</a:t>
            </a:r>
            <a:r>
              <a:rPr lang="ru-RU" sz="2400" dirty="0" smtClean="0"/>
              <a:t>30 </a:t>
            </a:r>
            <a:r>
              <a:rPr lang="ru-RU" sz="2400" dirty="0"/>
              <a:t>– 5 – 4 – 9 = 12 </a:t>
            </a:r>
            <a:r>
              <a:rPr lang="ru-RU" sz="2400" dirty="0" smtClean="0"/>
              <a:t> </a:t>
            </a:r>
          </a:p>
          <a:p>
            <a:pPr marL="0" indent="0">
              <a:buNone/>
            </a:pPr>
            <a:r>
              <a:rPr lang="ru-RU" sz="2400" dirty="0" smtClean="0"/>
              <a:t>Ответ:12</a:t>
            </a:r>
            <a:endParaRPr lang="ru-RU" sz="2400" dirty="0"/>
          </a:p>
        </p:txBody>
      </p:sp>
      <p:sp>
        <p:nvSpPr>
          <p:cNvPr id="4" name="Заголовок 3"/>
          <p:cNvSpPr>
            <a:spLocks noGrp="1"/>
          </p:cNvSpPr>
          <p:nvPr>
            <p:ph type="title"/>
          </p:nvPr>
        </p:nvSpPr>
        <p:spPr>
          <a:xfrm>
            <a:off x="107504" y="274638"/>
            <a:ext cx="8928992" cy="1143000"/>
          </a:xfrm>
        </p:spPr>
        <p:txBody>
          <a:bodyPr/>
          <a:lstStyle/>
          <a:p>
            <a:r>
              <a:rPr lang="ru-RU" sz="1600" dirty="0"/>
              <a:t>если треугольник будет иметь другое расположение, то </a:t>
            </a:r>
            <a:r>
              <a:rPr lang="ru-RU" sz="1600" dirty="0" smtClean="0"/>
              <a:t> основание </a:t>
            </a:r>
            <a:r>
              <a:rPr lang="ru-RU" sz="1600" dirty="0"/>
              <a:t>и высоту в таком треугольнике определить точно невозможно, а, следовательно, невозможно применить формулу для вычисления его </a:t>
            </a:r>
            <a:r>
              <a:rPr lang="ru-RU" sz="1600" dirty="0" smtClean="0"/>
              <a:t>площади. Поэтому </a:t>
            </a:r>
            <a:r>
              <a:rPr lang="ru-RU" sz="1600" dirty="0"/>
              <a:t>здесь можно только применить способ вычитания прямоугольных треугольников из площади прямоугольника. .</a:t>
            </a:r>
          </a:p>
        </p:txBody>
      </p:sp>
      <p:pic>
        <p:nvPicPr>
          <p:cNvPr id="1433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1521" y="1628800"/>
            <a:ext cx="4104456" cy="410445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433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5537" y="1628800"/>
            <a:ext cx="3816424" cy="38164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6" name="Прямая соединительная линия 5"/>
          <p:cNvCxnSpPr/>
          <p:nvPr/>
        </p:nvCxnSpPr>
        <p:spPr>
          <a:xfrm>
            <a:off x="3779912" y="2132856"/>
            <a:ext cx="0" cy="2376264"/>
          </a:xfrm>
          <a:prstGeom prst="line">
            <a:avLst/>
          </a:prstGeom>
          <a:ln w="57150"/>
        </p:spPr>
        <p:style>
          <a:lnRef idx="1">
            <a:schemeClr val="accent1"/>
          </a:lnRef>
          <a:fillRef idx="0">
            <a:schemeClr val="accent1"/>
          </a:fillRef>
          <a:effectRef idx="0">
            <a:schemeClr val="accent1"/>
          </a:effectRef>
          <a:fontRef idx="minor">
            <a:schemeClr val="tx1"/>
          </a:fontRef>
        </p:style>
      </p:cxnSp>
      <p:cxnSp>
        <p:nvCxnSpPr>
          <p:cNvPr id="9" name="Прямая соединительная линия 8"/>
          <p:cNvCxnSpPr/>
          <p:nvPr/>
        </p:nvCxnSpPr>
        <p:spPr>
          <a:xfrm>
            <a:off x="899592" y="2132856"/>
            <a:ext cx="2880320" cy="0"/>
          </a:xfrm>
          <a:prstGeom prst="line">
            <a:avLst/>
          </a:prstGeom>
          <a:ln w="57150"/>
        </p:spPr>
        <p:style>
          <a:lnRef idx="1">
            <a:schemeClr val="accent1"/>
          </a:lnRef>
          <a:fillRef idx="0">
            <a:schemeClr val="accent1"/>
          </a:fillRef>
          <a:effectRef idx="0">
            <a:schemeClr val="accent1"/>
          </a:effectRef>
          <a:fontRef idx="minor">
            <a:schemeClr val="tx1"/>
          </a:fontRef>
        </p:style>
      </p:cxnSp>
      <p:cxnSp>
        <p:nvCxnSpPr>
          <p:cNvPr id="12" name="Прямая соединительная линия 11"/>
          <p:cNvCxnSpPr/>
          <p:nvPr/>
        </p:nvCxnSpPr>
        <p:spPr>
          <a:xfrm>
            <a:off x="899592" y="2132856"/>
            <a:ext cx="0" cy="2376264"/>
          </a:xfrm>
          <a:prstGeom prst="line">
            <a:avLst/>
          </a:prstGeom>
          <a:ln w="57150"/>
        </p:spPr>
        <p:style>
          <a:lnRef idx="1">
            <a:schemeClr val="accent1"/>
          </a:lnRef>
          <a:fillRef idx="0">
            <a:schemeClr val="accent1"/>
          </a:fillRef>
          <a:effectRef idx="0">
            <a:schemeClr val="accent1"/>
          </a:effectRef>
          <a:fontRef idx="minor">
            <a:schemeClr val="tx1"/>
          </a:fontRef>
        </p:style>
      </p:cxnSp>
      <p:cxnSp>
        <p:nvCxnSpPr>
          <p:cNvPr id="15" name="Прямая соединительная линия 14"/>
          <p:cNvCxnSpPr/>
          <p:nvPr/>
        </p:nvCxnSpPr>
        <p:spPr>
          <a:xfrm>
            <a:off x="899592" y="4509120"/>
            <a:ext cx="2880320" cy="0"/>
          </a:xfrm>
          <a:prstGeom prst="line">
            <a:avLst/>
          </a:prstGeom>
          <a:ln w="57150"/>
        </p:spPr>
        <p:style>
          <a:lnRef idx="1">
            <a:schemeClr val="accent1"/>
          </a:lnRef>
          <a:fillRef idx="0">
            <a:schemeClr val="accent1"/>
          </a:fillRef>
          <a:effectRef idx="0">
            <a:schemeClr val="accent1"/>
          </a:effectRef>
          <a:fontRef idx="minor">
            <a:schemeClr val="tx1"/>
          </a:fontRef>
        </p:style>
      </p:cxnSp>
      <p:sp>
        <p:nvSpPr>
          <p:cNvPr id="17" name="TextBox 16"/>
          <p:cNvSpPr txBox="1"/>
          <p:nvPr/>
        </p:nvSpPr>
        <p:spPr>
          <a:xfrm>
            <a:off x="971600" y="2555612"/>
            <a:ext cx="576064" cy="369332"/>
          </a:xfrm>
          <a:prstGeom prst="rect">
            <a:avLst/>
          </a:prstGeom>
          <a:noFill/>
        </p:spPr>
        <p:txBody>
          <a:bodyPr wrap="square" rtlCol="0">
            <a:spAutoFit/>
          </a:bodyPr>
          <a:lstStyle/>
          <a:p>
            <a:r>
              <a:rPr lang="en-US" dirty="0" smtClean="0">
                <a:solidFill>
                  <a:schemeClr val="bg1"/>
                </a:solidFill>
              </a:rPr>
              <a:t>S1</a:t>
            </a:r>
            <a:endParaRPr lang="ru-RU" dirty="0">
              <a:solidFill>
                <a:schemeClr val="bg1"/>
              </a:solidFill>
            </a:endParaRPr>
          </a:p>
        </p:txBody>
      </p:sp>
      <p:sp>
        <p:nvSpPr>
          <p:cNvPr id="18" name="TextBox 17"/>
          <p:cNvSpPr txBox="1"/>
          <p:nvPr/>
        </p:nvSpPr>
        <p:spPr>
          <a:xfrm>
            <a:off x="2699792" y="3861048"/>
            <a:ext cx="508766" cy="369332"/>
          </a:xfrm>
          <a:prstGeom prst="rect">
            <a:avLst/>
          </a:prstGeom>
          <a:noFill/>
        </p:spPr>
        <p:txBody>
          <a:bodyPr wrap="square" rtlCol="0">
            <a:spAutoFit/>
          </a:bodyPr>
          <a:lstStyle/>
          <a:p>
            <a:r>
              <a:rPr lang="en-US" dirty="0" smtClean="0">
                <a:solidFill>
                  <a:schemeClr val="bg1"/>
                </a:solidFill>
              </a:rPr>
              <a:t>S3</a:t>
            </a:r>
            <a:endParaRPr lang="ru-RU" dirty="0">
              <a:solidFill>
                <a:schemeClr val="bg1"/>
              </a:solidFill>
            </a:endParaRPr>
          </a:p>
        </p:txBody>
      </p:sp>
      <p:sp>
        <p:nvSpPr>
          <p:cNvPr id="19" name="TextBox 18"/>
          <p:cNvSpPr txBox="1"/>
          <p:nvPr/>
        </p:nvSpPr>
        <p:spPr>
          <a:xfrm>
            <a:off x="3208558" y="2280938"/>
            <a:ext cx="571354" cy="369332"/>
          </a:xfrm>
          <a:prstGeom prst="rect">
            <a:avLst/>
          </a:prstGeom>
          <a:noFill/>
        </p:spPr>
        <p:txBody>
          <a:bodyPr wrap="square" rtlCol="0">
            <a:spAutoFit/>
          </a:bodyPr>
          <a:lstStyle/>
          <a:p>
            <a:r>
              <a:rPr lang="en-US" dirty="0" smtClean="0">
                <a:solidFill>
                  <a:schemeClr val="bg1"/>
                </a:solidFill>
              </a:rPr>
              <a:t>S2</a:t>
            </a:r>
            <a:endParaRPr lang="ru-RU" dirty="0">
              <a:solidFill>
                <a:schemeClr val="bg1"/>
              </a:solidFill>
            </a:endParaRPr>
          </a:p>
        </p:txBody>
      </p:sp>
    </p:spTree>
    <p:extLst>
      <p:ext uri="{BB962C8B-B14F-4D97-AF65-F5344CB8AC3E}">
        <p14:creationId xmlns:p14="http://schemas.microsoft.com/office/powerpoint/2010/main" val="427012147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sz="quarter" idx="13"/>
          </p:nvPr>
        </p:nvSpPr>
        <p:spPr/>
        <p:txBody>
          <a:bodyPr/>
          <a:lstStyle/>
          <a:p>
            <a:endParaRPr lang="ru-RU" dirty="0"/>
          </a:p>
        </p:txBody>
      </p:sp>
      <p:sp>
        <p:nvSpPr>
          <p:cNvPr id="3" name="Объект 2"/>
          <p:cNvSpPr>
            <a:spLocks noGrp="1"/>
          </p:cNvSpPr>
          <p:nvPr>
            <p:ph sz="quarter" idx="14"/>
          </p:nvPr>
        </p:nvSpPr>
        <p:spPr/>
        <p:txBody>
          <a:bodyPr/>
          <a:lstStyle/>
          <a:p>
            <a:pPr marL="0" indent="0">
              <a:buNone/>
            </a:pPr>
            <a:r>
              <a:rPr lang="ru-RU" dirty="0" smtClean="0"/>
              <a:t>         </a:t>
            </a:r>
            <a:r>
              <a:rPr lang="ru-RU" sz="2800" dirty="0"/>
              <a:t>В = 10, Г = 6.</a:t>
            </a:r>
          </a:p>
          <a:p>
            <a:pPr marL="0" indent="0">
              <a:buNone/>
            </a:pPr>
            <a:r>
              <a:rPr lang="ru-RU" sz="2800" dirty="0"/>
              <a:t>S = 10 + 6/2 – 1 = 12 . </a:t>
            </a:r>
            <a:endParaRPr lang="ru-RU" sz="2800" dirty="0" smtClean="0"/>
          </a:p>
          <a:p>
            <a:pPr marL="0" indent="0">
              <a:buNone/>
            </a:pPr>
            <a:r>
              <a:rPr lang="ru-RU" sz="2800" dirty="0" smtClean="0"/>
              <a:t>Ответ: 12</a:t>
            </a:r>
          </a:p>
          <a:p>
            <a:pPr marL="0" indent="0">
              <a:buNone/>
            </a:pPr>
            <a:r>
              <a:rPr lang="ru-RU" sz="2800" dirty="0" smtClean="0"/>
              <a:t>Оказывается</a:t>
            </a:r>
            <a:r>
              <a:rPr lang="ru-RU" sz="2800" dirty="0"/>
              <a:t>, это намного быстрее, чем в предыдущем случае!</a:t>
            </a:r>
          </a:p>
        </p:txBody>
      </p:sp>
      <p:sp>
        <p:nvSpPr>
          <p:cNvPr id="4" name="Заголовок 3"/>
          <p:cNvSpPr>
            <a:spLocks noGrp="1"/>
          </p:cNvSpPr>
          <p:nvPr>
            <p:ph type="title"/>
          </p:nvPr>
        </p:nvSpPr>
        <p:spPr/>
        <p:txBody>
          <a:bodyPr/>
          <a:lstStyle/>
          <a:p>
            <a:pPr algn="ctr"/>
            <a:r>
              <a:rPr lang="ru-RU" sz="2000" dirty="0" smtClean="0"/>
              <a:t>Попробуем решить задачу 2 с помощью формулы пика:</a:t>
            </a:r>
            <a:endParaRPr lang="ru-RU" sz="2000" dirty="0"/>
          </a:p>
        </p:txBody>
      </p:sp>
      <p:pic>
        <p:nvPicPr>
          <p:cNvPr id="1638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9553" y="1628800"/>
            <a:ext cx="3816424" cy="417646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638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9554" y="1628800"/>
            <a:ext cx="3816424" cy="40324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00637993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Заголовок 7"/>
          <p:cNvSpPr>
            <a:spLocks noGrp="1"/>
          </p:cNvSpPr>
          <p:nvPr>
            <p:ph type="title"/>
          </p:nvPr>
        </p:nvSpPr>
        <p:spPr/>
        <p:txBody>
          <a:bodyPr/>
          <a:lstStyle/>
          <a:p>
            <a:endParaRPr lang="ru-RU" dirty="0"/>
          </a:p>
        </p:txBody>
      </p:sp>
      <p:sp>
        <p:nvSpPr>
          <p:cNvPr id="3" name="Объект 2"/>
          <p:cNvSpPr>
            <a:spLocks noGrp="1"/>
          </p:cNvSpPr>
          <p:nvPr>
            <p:ph sz="quarter" idx="13"/>
          </p:nvPr>
        </p:nvSpPr>
        <p:spPr/>
        <p:txBody>
          <a:bodyPr/>
          <a:lstStyle/>
          <a:p>
            <a:r>
              <a:rPr lang="ru-RU" smtClean="0"/>
              <a:t>Объект исследования: задачи на клетчатой бумаге                                                 Предмет исследования: задачи  на вычисление площади многоугольника на клетчатой бумаге, методы и приёмы их решения.                                                    Методы исследования: моделирование, сравнение, обобщение, аналогии, изучение литературных и Интернет-ресурсов, анализ и классификация информации.                                                                                                                                Цель исследования: Вывести и проверить формулы вычисления площадей геометрических фигур с помощью формулы Пика</a:t>
            </a:r>
          </a:p>
          <a:p>
            <a:r>
              <a:rPr lang="ru-RU" smtClean="0"/>
              <a:t> Гипотеза: Площадь фигуры, вычисленная по формуле Пика равна             площади фигуры, вычисленной по формуле планиметрии.</a:t>
            </a:r>
            <a:endParaRPr lang="ru-RU" dirty="0"/>
          </a:p>
        </p:txBody>
      </p:sp>
    </p:spTree>
    <p:extLst>
      <p:ext uri="{BB962C8B-B14F-4D97-AF65-F5344CB8AC3E}">
        <p14:creationId xmlns:p14="http://schemas.microsoft.com/office/powerpoint/2010/main" val="242739827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sz="quarter" idx="13"/>
          </p:nvPr>
        </p:nvSpPr>
        <p:spPr/>
        <p:txBody>
          <a:bodyPr/>
          <a:lstStyle/>
          <a:p>
            <a:pPr marL="0" indent="0">
              <a:buNone/>
            </a:pPr>
            <a:r>
              <a:rPr lang="ru-RU" dirty="0" smtClean="0"/>
              <a:t>             </a:t>
            </a:r>
          </a:p>
          <a:p>
            <a:pPr marL="0" indent="0">
              <a:buNone/>
            </a:pPr>
            <a:endParaRPr lang="ru-RU" dirty="0"/>
          </a:p>
          <a:p>
            <a:pPr marL="0" indent="0">
              <a:buNone/>
            </a:pPr>
            <a:r>
              <a:rPr lang="ru-RU" dirty="0" smtClean="0"/>
              <a:t>                         </a:t>
            </a:r>
            <a:r>
              <a:rPr lang="ru-RU" sz="2400" dirty="0" smtClean="0"/>
              <a:t>В </a:t>
            </a:r>
            <a:r>
              <a:rPr lang="ru-RU" sz="2400" dirty="0"/>
              <a:t>= 10</a:t>
            </a:r>
          </a:p>
          <a:p>
            <a:pPr marL="0" indent="0">
              <a:buNone/>
            </a:pPr>
            <a:r>
              <a:rPr lang="ru-RU" sz="2400" dirty="0" smtClean="0"/>
              <a:t>                         Г </a:t>
            </a:r>
            <a:r>
              <a:rPr lang="ru-RU" sz="2400" dirty="0"/>
              <a:t>= </a:t>
            </a:r>
            <a:r>
              <a:rPr lang="ru-RU" sz="2400" dirty="0" smtClean="0"/>
              <a:t>7</a:t>
            </a:r>
          </a:p>
          <a:p>
            <a:pPr marL="0" indent="0">
              <a:buNone/>
            </a:pPr>
            <a:r>
              <a:rPr lang="ru-RU" sz="2400" dirty="0" smtClean="0"/>
              <a:t>   10 + 7/2 – 1 = 10 + 3,5 – 1 = = 12,5</a:t>
            </a:r>
            <a:endParaRPr lang="ru-RU" sz="2400" dirty="0"/>
          </a:p>
          <a:p>
            <a:endParaRPr lang="ru-RU" dirty="0" smtClean="0"/>
          </a:p>
          <a:p>
            <a:pPr marL="0" indent="0">
              <a:buNone/>
            </a:pPr>
            <a:r>
              <a:rPr lang="ru-RU" dirty="0"/>
              <a:t> </a:t>
            </a:r>
            <a:r>
              <a:rPr lang="ru-RU" dirty="0" smtClean="0"/>
              <a:t>Ответ: 12,5</a:t>
            </a:r>
            <a:endParaRPr lang="ru-RU" dirty="0"/>
          </a:p>
        </p:txBody>
      </p:sp>
      <p:sp>
        <p:nvSpPr>
          <p:cNvPr id="4" name="Заголовок 3"/>
          <p:cNvSpPr>
            <a:spLocks noGrp="1"/>
          </p:cNvSpPr>
          <p:nvPr>
            <p:ph type="title"/>
          </p:nvPr>
        </p:nvSpPr>
        <p:spPr/>
        <p:txBody>
          <a:bodyPr/>
          <a:lstStyle/>
          <a:p>
            <a:r>
              <a:rPr lang="ru-RU" sz="2000" dirty="0" smtClean="0"/>
              <a:t>Применим формулу пика для вычисления площадей других многоугольников.</a:t>
            </a:r>
            <a:endParaRPr lang="ru-RU" sz="2000" dirty="0"/>
          </a:p>
        </p:txBody>
      </p:sp>
      <p:pic>
        <p:nvPicPr>
          <p:cNvPr id="17410" name="Picture 2"/>
          <p:cNvPicPr>
            <a:picLocks noGrp="1" noChangeAspect="1" noChangeArrowheads="1"/>
          </p:cNvPicPr>
          <p:nvPr>
            <p:ph sz="quarter" idx="14"/>
          </p:nvPr>
        </p:nvPicPr>
        <p:blipFill>
          <a:blip r:embed="rId2">
            <a:extLst>
              <a:ext uri="{28A0092B-C50C-407E-A947-70E740481C1C}">
                <a14:useLocalDpi xmlns:a14="http://schemas.microsoft.com/office/drawing/2010/main" val="0"/>
              </a:ext>
            </a:extLst>
          </a:blip>
          <a:srcRect/>
          <a:stretch>
            <a:fillRect/>
          </a:stretch>
        </p:blipFill>
        <p:spPr bwMode="auto">
          <a:xfrm>
            <a:off x="4747488" y="1739520"/>
            <a:ext cx="3733800" cy="36852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TextBox 4"/>
          <p:cNvSpPr txBox="1"/>
          <p:nvPr/>
        </p:nvSpPr>
        <p:spPr>
          <a:xfrm>
            <a:off x="5436096" y="3501008"/>
            <a:ext cx="2232248" cy="369332"/>
          </a:xfrm>
          <a:prstGeom prst="rect">
            <a:avLst/>
          </a:prstGeom>
          <a:noFill/>
        </p:spPr>
        <p:txBody>
          <a:bodyPr wrap="square" rtlCol="0">
            <a:spAutoFit/>
          </a:bodyPr>
          <a:lstStyle/>
          <a:p>
            <a:endParaRPr lang="ru-RU" dirty="0"/>
          </a:p>
        </p:txBody>
      </p:sp>
      <p:sp>
        <p:nvSpPr>
          <p:cNvPr id="7" name="Freeform 45"/>
          <p:cNvSpPr>
            <a:spLocks/>
          </p:cNvSpPr>
          <p:nvPr/>
        </p:nvSpPr>
        <p:spPr bwMode="auto">
          <a:xfrm>
            <a:off x="5292081" y="2276872"/>
            <a:ext cx="2644614" cy="2664296"/>
          </a:xfrm>
          <a:custGeom>
            <a:avLst/>
            <a:gdLst>
              <a:gd name="T0" fmla="*/ 1326 w 1668"/>
              <a:gd name="T1" fmla="*/ 0 h 1657"/>
              <a:gd name="T2" fmla="*/ 0 w 1668"/>
              <a:gd name="T3" fmla="*/ 658 h 1657"/>
              <a:gd name="T4" fmla="*/ 664 w 1668"/>
              <a:gd name="T5" fmla="*/ 1657 h 1657"/>
              <a:gd name="T6" fmla="*/ 1668 w 1668"/>
              <a:gd name="T7" fmla="*/ 663 h 1657"/>
              <a:gd name="T8" fmla="*/ 1326 w 1668"/>
              <a:gd name="T9" fmla="*/ 0 h 1657"/>
            </a:gdLst>
            <a:ahLst/>
            <a:cxnLst>
              <a:cxn ang="0">
                <a:pos x="T0" y="T1"/>
              </a:cxn>
              <a:cxn ang="0">
                <a:pos x="T2" y="T3"/>
              </a:cxn>
              <a:cxn ang="0">
                <a:pos x="T4" y="T5"/>
              </a:cxn>
              <a:cxn ang="0">
                <a:pos x="T6" y="T7"/>
              </a:cxn>
              <a:cxn ang="0">
                <a:pos x="T8" y="T9"/>
              </a:cxn>
            </a:cxnLst>
            <a:rect l="0" t="0" r="r" b="b"/>
            <a:pathLst>
              <a:path w="1668" h="1657">
                <a:moveTo>
                  <a:pt x="1326" y="0"/>
                </a:moveTo>
                <a:lnTo>
                  <a:pt x="0" y="658"/>
                </a:lnTo>
                <a:lnTo>
                  <a:pt x="664" y="1657"/>
                </a:lnTo>
                <a:lnTo>
                  <a:pt x="1668" y="663"/>
                </a:lnTo>
                <a:lnTo>
                  <a:pt x="1326" y="0"/>
                </a:lnTo>
                <a:close/>
              </a:path>
            </a:pathLst>
          </a:custGeom>
          <a:solidFill>
            <a:srgbClr val="FFFF00">
              <a:alpha val="41000"/>
            </a:srgbClr>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defPPr>
              <a:defRPr lang="ru-RU"/>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endParaRPr lang="ru-RU"/>
          </a:p>
        </p:txBody>
      </p:sp>
      <p:sp>
        <p:nvSpPr>
          <p:cNvPr id="6" name="TextBox 5"/>
          <p:cNvSpPr txBox="1"/>
          <p:nvPr/>
        </p:nvSpPr>
        <p:spPr>
          <a:xfrm>
            <a:off x="5199715" y="3148981"/>
            <a:ext cx="92366" cy="369332"/>
          </a:xfrm>
          <a:prstGeom prst="rect">
            <a:avLst/>
          </a:prstGeom>
          <a:noFill/>
        </p:spPr>
        <p:txBody>
          <a:bodyPr wrap="square" rtlCol="0">
            <a:spAutoFit/>
          </a:bodyPr>
          <a:lstStyle/>
          <a:p>
            <a:endParaRPr lang="ru-RU" dirty="0"/>
          </a:p>
        </p:txBody>
      </p:sp>
      <p:sp>
        <p:nvSpPr>
          <p:cNvPr id="10" name="TextBox 9"/>
          <p:cNvSpPr txBox="1"/>
          <p:nvPr/>
        </p:nvSpPr>
        <p:spPr>
          <a:xfrm>
            <a:off x="6228184" y="3239688"/>
            <a:ext cx="184731" cy="369332"/>
          </a:xfrm>
          <a:prstGeom prst="rect">
            <a:avLst/>
          </a:prstGeom>
          <a:noFill/>
        </p:spPr>
        <p:txBody>
          <a:bodyPr wrap="none" rtlCol="0">
            <a:spAutoFit/>
          </a:bodyPr>
          <a:lstStyle/>
          <a:p>
            <a:endParaRPr lang="ru-RU" dirty="0"/>
          </a:p>
        </p:txBody>
      </p:sp>
      <p:sp>
        <p:nvSpPr>
          <p:cNvPr id="13" name="Oval 48"/>
          <p:cNvSpPr>
            <a:spLocks noChangeArrowheads="1"/>
          </p:cNvSpPr>
          <p:nvPr/>
        </p:nvSpPr>
        <p:spPr bwMode="auto">
          <a:xfrm>
            <a:off x="6320549" y="3314713"/>
            <a:ext cx="152400" cy="165513"/>
          </a:xfrm>
          <a:prstGeom prst="ellipse">
            <a:avLst/>
          </a:prstGeom>
          <a:solidFill>
            <a:srgbClr val="FF0000"/>
          </a:solidFill>
          <a:ln w="9525">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ru-RU"/>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ru-RU" sz="1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14" name="TextBox 13"/>
          <p:cNvSpPr txBox="1"/>
          <p:nvPr/>
        </p:nvSpPr>
        <p:spPr>
          <a:xfrm>
            <a:off x="6804248" y="3212803"/>
            <a:ext cx="184731" cy="369332"/>
          </a:xfrm>
          <a:prstGeom prst="rect">
            <a:avLst/>
          </a:prstGeom>
          <a:noFill/>
        </p:spPr>
        <p:txBody>
          <a:bodyPr wrap="none" rtlCol="0">
            <a:spAutoFit/>
          </a:bodyPr>
          <a:lstStyle/>
          <a:p>
            <a:endParaRPr lang="ru-RU" dirty="0"/>
          </a:p>
        </p:txBody>
      </p:sp>
      <p:sp>
        <p:nvSpPr>
          <p:cNvPr id="16" name="Oval 49"/>
          <p:cNvSpPr>
            <a:spLocks noChangeArrowheads="1"/>
          </p:cNvSpPr>
          <p:nvPr/>
        </p:nvSpPr>
        <p:spPr bwMode="auto">
          <a:xfrm>
            <a:off x="6820413" y="3327826"/>
            <a:ext cx="152400" cy="152400"/>
          </a:xfrm>
          <a:prstGeom prst="ellipse">
            <a:avLst/>
          </a:prstGeom>
          <a:solidFill>
            <a:srgbClr val="FF0000"/>
          </a:solidFill>
          <a:ln w="9525">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ru-RU"/>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ru-RU" sz="1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15" name="TextBox 14"/>
          <p:cNvSpPr txBox="1"/>
          <p:nvPr/>
        </p:nvSpPr>
        <p:spPr>
          <a:xfrm>
            <a:off x="5724128" y="3212803"/>
            <a:ext cx="184731" cy="369332"/>
          </a:xfrm>
          <a:prstGeom prst="rect">
            <a:avLst/>
          </a:prstGeom>
          <a:noFill/>
        </p:spPr>
        <p:txBody>
          <a:bodyPr wrap="none" rtlCol="0">
            <a:spAutoFit/>
          </a:bodyPr>
          <a:lstStyle/>
          <a:p>
            <a:endParaRPr lang="ru-RU" dirty="0"/>
          </a:p>
        </p:txBody>
      </p:sp>
      <p:sp>
        <p:nvSpPr>
          <p:cNvPr id="18" name="Oval 46"/>
          <p:cNvSpPr>
            <a:spLocks noChangeArrowheads="1"/>
          </p:cNvSpPr>
          <p:nvPr/>
        </p:nvSpPr>
        <p:spPr bwMode="auto">
          <a:xfrm>
            <a:off x="5770314" y="3314713"/>
            <a:ext cx="152400" cy="152400"/>
          </a:xfrm>
          <a:prstGeom prst="ellipse">
            <a:avLst/>
          </a:prstGeom>
          <a:solidFill>
            <a:srgbClr val="FF0000"/>
          </a:solidFill>
          <a:ln w="9525">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ru-RU"/>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ru-RU" sz="1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17" name="TextBox 16"/>
          <p:cNvSpPr txBox="1"/>
          <p:nvPr/>
        </p:nvSpPr>
        <p:spPr>
          <a:xfrm>
            <a:off x="7308304" y="3206247"/>
            <a:ext cx="184731" cy="369332"/>
          </a:xfrm>
          <a:prstGeom prst="rect">
            <a:avLst/>
          </a:prstGeom>
          <a:noFill/>
        </p:spPr>
        <p:txBody>
          <a:bodyPr wrap="none" rtlCol="0">
            <a:spAutoFit/>
          </a:bodyPr>
          <a:lstStyle/>
          <a:p>
            <a:endParaRPr lang="ru-RU" dirty="0"/>
          </a:p>
        </p:txBody>
      </p:sp>
      <p:sp>
        <p:nvSpPr>
          <p:cNvPr id="20" name="Oval 50"/>
          <p:cNvSpPr>
            <a:spLocks noChangeArrowheads="1"/>
          </p:cNvSpPr>
          <p:nvPr/>
        </p:nvSpPr>
        <p:spPr bwMode="auto">
          <a:xfrm>
            <a:off x="7368344" y="3335928"/>
            <a:ext cx="152400" cy="152400"/>
          </a:xfrm>
          <a:prstGeom prst="ellipse">
            <a:avLst/>
          </a:prstGeom>
          <a:solidFill>
            <a:srgbClr val="FF0000"/>
          </a:solidFill>
          <a:ln w="9525">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ru-RU"/>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ru-RU" sz="1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19" name="TextBox 18"/>
          <p:cNvSpPr txBox="1"/>
          <p:nvPr/>
        </p:nvSpPr>
        <p:spPr>
          <a:xfrm>
            <a:off x="6804248" y="2636912"/>
            <a:ext cx="184731" cy="369332"/>
          </a:xfrm>
          <a:prstGeom prst="rect">
            <a:avLst/>
          </a:prstGeom>
          <a:noFill/>
        </p:spPr>
        <p:txBody>
          <a:bodyPr wrap="none" rtlCol="0">
            <a:spAutoFit/>
          </a:bodyPr>
          <a:lstStyle/>
          <a:p>
            <a:endParaRPr lang="ru-RU" dirty="0"/>
          </a:p>
        </p:txBody>
      </p:sp>
      <p:sp>
        <p:nvSpPr>
          <p:cNvPr id="22" name="Oval 52"/>
          <p:cNvSpPr>
            <a:spLocks noChangeArrowheads="1"/>
          </p:cNvSpPr>
          <p:nvPr/>
        </p:nvSpPr>
        <p:spPr bwMode="auto">
          <a:xfrm>
            <a:off x="6836579" y="2821578"/>
            <a:ext cx="152400" cy="152400"/>
          </a:xfrm>
          <a:prstGeom prst="ellipse">
            <a:avLst/>
          </a:prstGeom>
          <a:solidFill>
            <a:srgbClr val="FF0000"/>
          </a:solidFill>
          <a:ln w="9525">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ru-RU"/>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ru-RU" sz="1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21" name="TextBox 20"/>
          <p:cNvSpPr txBox="1"/>
          <p:nvPr/>
        </p:nvSpPr>
        <p:spPr>
          <a:xfrm>
            <a:off x="7308304" y="2713112"/>
            <a:ext cx="184731" cy="369332"/>
          </a:xfrm>
          <a:prstGeom prst="rect">
            <a:avLst/>
          </a:prstGeom>
          <a:noFill/>
        </p:spPr>
        <p:txBody>
          <a:bodyPr wrap="none" rtlCol="0">
            <a:spAutoFit/>
          </a:bodyPr>
          <a:lstStyle/>
          <a:p>
            <a:endParaRPr lang="ru-RU" dirty="0"/>
          </a:p>
        </p:txBody>
      </p:sp>
      <p:sp>
        <p:nvSpPr>
          <p:cNvPr id="24" name="Oval 51"/>
          <p:cNvSpPr>
            <a:spLocks noChangeArrowheads="1"/>
          </p:cNvSpPr>
          <p:nvPr/>
        </p:nvSpPr>
        <p:spPr bwMode="auto">
          <a:xfrm>
            <a:off x="7368344" y="2814651"/>
            <a:ext cx="152400" cy="152400"/>
          </a:xfrm>
          <a:prstGeom prst="ellipse">
            <a:avLst/>
          </a:prstGeom>
          <a:solidFill>
            <a:srgbClr val="FF0000"/>
          </a:solidFill>
          <a:ln w="9525">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ru-RU"/>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ru-RU" sz="1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23" name="TextBox 22"/>
          <p:cNvSpPr txBox="1"/>
          <p:nvPr/>
        </p:nvSpPr>
        <p:spPr>
          <a:xfrm>
            <a:off x="5784844" y="3685674"/>
            <a:ext cx="184731" cy="369332"/>
          </a:xfrm>
          <a:prstGeom prst="rect">
            <a:avLst/>
          </a:prstGeom>
          <a:noFill/>
        </p:spPr>
        <p:txBody>
          <a:bodyPr wrap="none" rtlCol="0">
            <a:spAutoFit/>
          </a:bodyPr>
          <a:lstStyle/>
          <a:p>
            <a:endParaRPr lang="ru-RU" dirty="0"/>
          </a:p>
        </p:txBody>
      </p:sp>
      <p:sp>
        <p:nvSpPr>
          <p:cNvPr id="26" name="Oval 56"/>
          <p:cNvSpPr>
            <a:spLocks noChangeArrowheads="1"/>
          </p:cNvSpPr>
          <p:nvPr/>
        </p:nvSpPr>
        <p:spPr bwMode="auto">
          <a:xfrm>
            <a:off x="5756459" y="3794140"/>
            <a:ext cx="152400" cy="152400"/>
          </a:xfrm>
          <a:prstGeom prst="ellipse">
            <a:avLst/>
          </a:prstGeom>
          <a:solidFill>
            <a:srgbClr val="FF0000"/>
          </a:solidFill>
          <a:ln w="9525">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ru-RU"/>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ru-RU" sz="1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25" name="TextBox 24"/>
          <p:cNvSpPr txBox="1"/>
          <p:nvPr/>
        </p:nvSpPr>
        <p:spPr>
          <a:xfrm>
            <a:off x="6288218" y="3685674"/>
            <a:ext cx="184731" cy="369332"/>
          </a:xfrm>
          <a:prstGeom prst="rect">
            <a:avLst/>
          </a:prstGeom>
          <a:noFill/>
        </p:spPr>
        <p:txBody>
          <a:bodyPr wrap="none" rtlCol="0">
            <a:spAutoFit/>
          </a:bodyPr>
          <a:lstStyle/>
          <a:p>
            <a:endParaRPr lang="ru-RU" dirty="0"/>
          </a:p>
        </p:txBody>
      </p:sp>
      <p:sp>
        <p:nvSpPr>
          <p:cNvPr id="28" name="Oval 53"/>
          <p:cNvSpPr>
            <a:spLocks noChangeArrowheads="1"/>
          </p:cNvSpPr>
          <p:nvPr/>
        </p:nvSpPr>
        <p:spPr bwMode="auto">
          <a:xfrm>
            <a:off x="6304383" y="3811471"/>
            <a:ext cx="152400" cy="152400"/>
          </a:xfrm>
          <a:prstGeom prst="ellipse">
            <a:avLst/>
          </a:prstGeom>
          <a:solidFill>
            <a:srgbClr val="FF0000"/>
          </a:solidFill>
          <a:ln w="9525">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ru-RU"/>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ru-RU" sz="1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27" name="TextBox 26"/>
          <p:cNvSpPr txBox="1"/>
          <p:nvPr/>
        </p:nvSpPr>
        <p:spPr>
          <a:xfrm>
            <a:off x="6778488" y="3703005"/>
            <a:ext cx="184731" cy="369332"/>
          </a:xfrm>
          <a:prstGeom prst="rect">
            <a:avLst/>
          </a:prstGeom>
          <a:noFill/>
        </p:spPr>
        <p:txBody>
          <a:bodyPr wrap="none" rtlCol="0">
            <a:spAutoFit/>
          </a:bodyPr>
          <a:lstStyle/>
          <a:p>
            <a:endParaRPr lang="ru-RU" dirty="0"/>
          </a:p>
        </p:txBody>
      </p:sp>
      <p:sp>
        <p:nvSpPr>
          <p:cNvPr id="30" name="Oval 54"/>
          <p:cNvSpPr>
            <a:spLocks noChangeArrowheads="1"/>
          </p:cNvSpPr>
          <p:nvPr/>
        </p:nvSpPr>
        <p:spPr bwMode="auto">
          <a:xfrm>
            <a:off x="6824674" y="3811471"/>
            <a:ext cx="152400" cy="152400"/>
          </a:xfrm>
          <a:prstGeom prst="ellipse">
            <a:avLst/>
          </a:prstGeom>
          <a:solidFill>
            <a:srgbClr val="FF0000"/>
          </a:solidFill>
          <a:ln w="9525">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ru-RU"/>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ru-RU" sz="1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29" name="TextBox 28"/>
          <p:cNvSpPr txBox="1"/>
          <p:nvPr/>
        </p:nvSpPr>
        <p:spPr>
          <a:xfrm>
            <a:off x="6288218" y="4365104"/>
            <a:ext cx="184731" cy="369332"/>
          </a:xfrm>
          <a:prstGeom prst="rect">
            <a:avLst/>
          </a:prstGeom>
          <a:noFill/>
        </p:spPr>
        <p:txBody>
          <a:bodyPr wrap="none" rtlCol="0">
            <a:spAutoFit/>
          </a:bodyPr>
          <a:lstStyle/>
          <a:p>
            <a:endParaRPr lang="ru-RU" dirty="0"/>
          </a:p>
        </p:txBody>
      </p:sp>
      <p:sp>
        <p:nvSpPr>
          <p:cNvPr id="32" name="Oval 55"/>
          <p:cNvSpPr>
            <a:spLocks noChangeArrowheads="1"/>
          </p:cNvSpPr>
          <p:nvPr/>
        </p:nvSpPr>
        <p:spPr bwMode="auto">
          <a:xfrm>
            <a:off x="6302073" y="4368209"/>
            <a:ext cx="152400" cy="152400"/>
          </a:xfrm>
          <a:prstGeom prst="ellipse">
            <a:avLst/>
          </a:prstGeom>
          <a:solidFill>
            <a:srgbClr val="FF0000"/>
          </a:solidFill>
          <a:ln w="9525">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ru-RU"/>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ru-RU" sz="1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31" name="TextBox 30"/>
          <p:cNvSpPr txBox="1"/>
          <p:nvPr/>
        </p:nvSpPr>
        <p:spPr>
          <a:xfrm>
            <a:off x="6269638" y="4756502"/>
            <a:ext cx="184731" cy="369332"/>
          </a:xfrm>
          <a:prstGeom prst="rect">
            <a:avLst/>
          </a:prstGeom>
          <a:noFill/>
        </p:spPr>
        <p:txBody>
          <a:bodyPr wrap="none" rtlCol="0">
            <a:spAutoFit/>
          </a:bodyPr>
          <a:lstStyle/>
          <a:p>
            <a:endParaRPr lang="ru-RU" dirty="0"/>
          </a:p>
        </p:txBody>
      </p:sp>
      <p:sp>
        <p:nvSpPr>
          <p:cNvPr id="34" name="Oval 60"/>
          <p:cNvSpPr>
            <a:spLocks noChangeArrowheads="1"/>
          </p:cNvSpPr>
          <p:nvPr/>
        </p:nvSpPr>
        <p:spPr bwMode="auto">
          <a:xfrm>
            <a:off x="6320549" y="4864968"/>
            <a:ext cx="152400" cy="152400"/>
          </a:xfrm>
          <a:prstGeom prst="ellipse">
            <a:avLst/>
          </a:prstGeom>
          <a:solidFill>
            <a:srgbClr val="0066FF"/>
          </a:solidFill>
          <a:ln w="9525">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ru-RU"/>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ru-RU" sz="1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33" name="TextBox 32"/>
          <p:cNvSpPr txBox="1"/>
          <p:nvPr/>
        </p:nvSpPr>
        <p:spPr>
          <a:xfrm>
            <a:off x="6819596" y="4259743"/>
            <a:ext cx="184731" cy="369332"/>
          </a:xfrm>
          <a:prstGeom prst="rect">
            <a:avLst/>
          </a:prstGeom>
          <a:noFill/>
        </p:spPr>
        <p:txBody>
          <a:bodyPr wrap="none" rtlCol="0">
            <a:spAutoFit/>
          </a:bodyPr>
          <a:lstStyle/>
          <a:p>
            <a:endParaRPr lang="ru-RU" dirty="0"/>
          </a:p>
        </p:txBody>
      </p:sp>
      <p:sp>
        <p:nvSpPr>
          <p:cNvPr id="36" name="Oval 61"/>
          <p:cNvSpPr>
            <a:spLocks noChangeArrowheads="1"/>
          </p:cNvSpPr>
          <p:nvPr/>
        </p:nvSpPr>
        <p:spPr bwMode="auto">
          <a:xfrm>
            <a:off x="6794653" y="4365104"/>
            <a:ext cx="152400" cy="152400"/>
          </a:xfrm>
          <a:prstGeom prst="ellipse">
            <a:avLst/>
          </a:prstGeom>
          <a:solidFill>
            <a:srgbClr val="0066FF"/>
          </a:solidFill>
          <a:ln w="9525">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ru-RU"/>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ru-RU" sz="1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35" name="TextBox 34"/>
          <p:cNvSpPr txBox="1"/>
          <p:nvPr/>
        </p:nvSpPr>
        <p:spPr>
          <a:xfrm>
            <a:off x="7352031" y="3703005"/>
            <a:ext cx="184731" cy="369332"/>
          </a:xfrm>
          <a:prstGeom prst="rect">
            <a:avLst/>
          </a:prstGeom>
          <a:noFill/>
        </p:spPr>
        <p:txBody>
          <a:bodyPr wrap="none" rtlCol="0">
            <a:spAutoFit/>
          </a:bodyPr>
          <a:lstStyle/>
          <a:p>
            <a:endParaRPr lang="ru-RU" dirty="0"/>
          </a:p>
        </p:txBody>
      </p:sp>
      <p:sp>
        <p:nvSpPr>
          <p:cNvPr id="38" name="Oval 62"/>
          <p:cNvSpPr>
            <a:spLocks noChangeArrowheads="1"/>
          </p:cNvSpPr>
          <p:nvPr/>
        </p:nvSpPr>
        <p:spPr bwMode="auto">
          <a:xfrm>
            <a:off x="7324469" y="3811471"/>
            <a:ext cx="152400" cy="152400"/>
          </a:xfrm>
          <a:prstGeom prst="ellipse">
            <a:avLst/>
          </a:prstGeom>
          <a:solidFill>
            <a:srgbClr val="0066FF"/>
          </a:solidFill>
          <a:ln w="9525">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ru-RU"/>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ru-RU" sz="1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37" name="TextBox 36"/>
          <p:cNvSpPr txBox="1"/>
          <p:nvPr/>
        </p:nvSpPr>
        <p:spPr>
          <a:xfrm>
            <a:off x="7844329" y="3186726"/>
            <a:ext cx="184731" cy="369332"/>
          </a:xfrm>
          <a:prstGeom prst="rect">
            <a:avLst/>
          </a:prstGeom>
          <a:noFill/>
        </p:spPr>
        <p:txBody>
          <a:bodyPr wrap="none" rtlCol="0">
            <a:spAutoFit/>
          </a:bodyPr>
          <a:lstStyle/>
          <a:p>
            <a:endParaRPr lang="ru-RU" dirty="0"/>
          </a:p>
        </p:txBody>
      </p:sp>
      <p:sp>
        <p:nvSpPr>
          <p:cNvPr id="40" name="Oval 63"/>
          <p:cNvSpPr>
            <a:spLocks noChangeArrowheads="1"/>
          </p:cNvSpPr>
          <p:nvPr/>
        </p:nvSpPr>
        <p:spPr bwMode="auto">
          <a:xfrm>
            <a:off x="7844329" y="3289285"/>
            <a:ext cx="152400" cy="152400"/>
          </a:xfrm>
          <a:prstGeom prst="ellipse">
            <a:avLst/>
          </a:prstGeom>
          <a:solidFill>
            <a:srgbClr val="0066FF"/>
          </a:solidFill>
          <a:ln w="9525">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ru-RU"/>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ru-RU" sz="1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39" name="TextBox 38"/>
          <p:cNvSpPr txBox="1"/>
          <p:nvPr/>
        </p:nvSpPr>
        <p:spPr>
          <a:xfrm>
            <a:off x="7310960" y="2092206"/>
            <a:ext cx="184731" cy="369332"/>
          </a:xfrm>
          <a:prstGeom prst="rect">
            <a:avLst/>
          </a:prstGeom>
          <a:noFill/>
        </p:spPr>
        <p:txBody>
          <a:bodyPr wrap="none" rtlCol="0">
            <a:spAutoFit/>
          </a:bodyPr>
          <a:lstStyle/>
          <a:p>
            <a:endParaRPr lang="ru-RU" dirty="0"/>
          </a:p>
        </p:txBody>
      </p:sp>
      <p:sp>
        <p:nvSpPr>
          <p:cNvPr id="42" name="AutoShape 24"/>
          <p:cNvSpPr>
            <a:spLocks noChangeArrowheads="1"/>
          </p:cNvSpPr>
          <p:nvPr/>
        </p:nvSpPr>
        <p:spPr bwMode="auto">
          <a:xfrm rot="8884000">
            <a:off x="7241606" y="2199085"/>
            <a:ext cx="260350" cy="155575"/>
          </a:xfrm>
          <a:prstGeom prst="rightArrow">
            <a:avLst>
              <a:gd name="adj1" fmla="val 50000"/>
              <a:gd name="adj2" fmla="val 41837"/>
            </a:avLst>
          </a:prstGeom>
          <a:solidFill>
            <a:srgbClr val="FF0000"/>
          </a:solidFill>
          <a:ln w="3175">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ru-RU"/>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ru-RU" sz="1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41" name="TextBox 40"/>
          <p:cNvSpPr txBox="1"/>
          <p:nvPr/>
        </p:nvSpPr>
        <p:spPr>
          <a:xfrm>
            <a:off x="6228183" y="2604646"/>
            <a:ext cx="184731" cy="369332"/>
          </a:xfrm>
          <a:prstGeom prst="rect">
            <a:avLst/>
          </a:prstGeom>
          <a:noFill/>
        </p:spPr>
        <p:txBody>
          <a:bodyPr wrap="none" rtlCol="0">
            <a:spAutoFit/>
          </a:bodyPr>
          <a:lstStyle/>
          <a:p>
            <a:endParaRPr lang="ru-RU" dirty="0"/>
          </a:p>
        </p:txBody>
      </p:sp>
      <p:sp>
        <p:nvSpPr>
          <p:cNvPr id="44" name="Oval 58"/>
          <p:cNvSpPr>
            <a:spLocks noChangeArrowheads="1"/>
          </p:cNvSpPr>
          <p:nvPr/>
        </p:nvSpPr>
        <p:spPr bwMode="auto">
          <a:xfrm>
            <a:off x="6315824" y="2669178"/>
            <a:ext cx="152400" cy="152400"/>
          </a:xfrm>
          <a:prstGeom prst="ellipse">
            <a:avLst/>
          </a:prstGeom>
          <a:solidFill>
            <a:srgbClr val="0066FF"/>
          </a:solidFill>
          <a:ln w="9525">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ru-RU"/>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ru-RU" sz="1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43" name="TextBox 42"/>
          <p:cNvSpPr txBox="1"/>
          <p:nvPr/>
        </p:nvSpPr>
        <p:spPr>
          <a:xfrm>
            <a:off x="5227068" y="3148981"/>
            <a:ext cx="184731" cy="369332"/>
          </a:xfrm>
          <a:prstGeom prst="rect">
            <a:avLst/>
          </a:prstGeom>
          <a:noFill/>
        </p:spPr>
        <p:txBody>
          <a:bodyPr wrap="none" rtlCol="0">
            <a:spAutoFit/>
          </a:bodyPr>
          <a:lstStyle/>
          <a:p>
            <a:endParaRPr lang="ru-RU" dirty="0"/>
          </a:p>
        </p:txBody>
      </p:sp>
      <p:sp>
        <p:nvSpPr>
          <p:cNvPr id="46" name="Oval 59"/>
          <p:cNvSpPr>
            <a:spLocks noChangeArrowheads="1"/>
          </p:cNvSpPr>
          <p:nvPr/>
        </p:nvSpPr>
        <p:spPr bwMode="auto">
          <a:xfrm>
            <a:off x="5243233" y="3254361"/>
            <a:ext cx="152400" cy="152400"/>
          </a:xfrm>
          <a:prstGeom prst="ellipse">
            <a:avLst/>
          </a:prstGeom>
          <a:solidFill>
            <a:srgbClr val="0066FF"/>
          </a:solidFill>
          <a:ln w="9525">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ru-RU"/>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ru-RU" sz="1800" b="0" i="0" u="none" strike="noStrike" kern="1200" cap="none" spc="0" normalizeH="0" baseline="0" noProof="0">
              <a:ln>
                <a:noFill/>
              </a:ln>
              <a:solidFill>
                <a:srgbClr val="000000"/>
              </a:solidFill>
              <a:effectLst/>
              <a:uLnTx/>
              <a:uFillTx/>
              <a:latin typeface="Arial" charset="0"/>
              <a:ea typeface="+mn-ea"/>
              <a:cs typeface="+mn-cs"/>
            </a:endParaRPr>
          </a:p>
        </p:txBody>
      </p:sp>
    </p:spTree>
    <p:extLst>
      <p:ext uri="{BB962C8B-B14F-4D97-AF65-F5344CB8AC3E}">
        <p14:creationId xmlns:p14="http://schemas.microsoft.com/office/powerpoint/2010/main" val="266416483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sz="quarter" idx="13"/>
          </p:nvPr>
        </p:nvSpPr>
        <p:spPr>
          <a:xfrm>
            <a:off x="323528" y="1600200"/>
            <a:ext cx="4019872" cy="4114800"/>
          </a:xfrm>
        </p:spPr>
        <p:txBody>
          <a:bodyPr/>
          <a:lstStyle/>
          <a:p>
            <a:pPr marL="0" indent="0">
              <a:buNone/>
            </a:pPr>
            <a:r>
              <a:rPr lang="ru-RU" dirty="0" smtClean="0"/>
              <a:t>  </a:t>
            </a:r>
            <a:endParaRPr lang="en-US" dirty="0" smtClean="0"/>
          </a:p>
          <a:p>
            <a:pPr marL="0" indent="0">
              <a:buNone/>
            </a:pPr>
            <a:r>
              <a:rPr lang="en-US" sz="2400" dirty="0"/>
              <a:t> </a:t>
            </a:r>
            <a:r>
              <a:rPr lang="en-US" sz="2400" dirty="0" smtClean="0"/>
              <a:t>                </a:t>
            </a:r>
            <a:r>
              <a:rPr lang="ru-RU" sz="2400" dirty="0" smtClean="0"/>
              <a:t>Г = 8</a:t>
            </a:r>
          </a:p>
          <a:p>
            <a:pPr marL="0" indent="0">
              <a:buNone/>
            </a:pPr>
            <a:r>
              <a:rPr lang="ru-RU" sz="2400" dirty="0"/>
              <a:t> </a:t>
            </a:r>
            <a:r>
              <a:rPr lang="ru-RU" sz="2400" dirty="0" smtClean="0"/>
              <a:t> </a:t>
            </a:r>
            <a:r>
              <a:rPr lang="en-US" sz="2400" dirty="0" smtClean="0"/>
              <a:t>               </a:t>
            </a:r>
            <a:r>
              <a:rPr lang="ru-RU" sz="2400" dirty="0" smtClean="0"/>
              <a:t>В = 1</a:t>
            </a:r>
            <a:endParaRPr lang="en-US" sz="2400" dirty="0" smtClean="0"/>
          </a:p>
          <a:p>
            <a:pPr marL="0" indent="0">
              <a:buNone/>
            </a:pPr>
            <a:endParaRPr lang="ru-RU" sz="2400" dirty="0" smtClean="0"/>
          </a:p>
          <a:p>
            <a:pPr marL="0" indent="0">
              <a:buNone/>
            </a:pPr>
            <a:r>
              <a:rPr lang="ru-RU" sz="2400" dirty="0"/>
              <a:t> </a:t>
            </a:r>
            <a:r>
              <a:rPr lang="ru-RU" sz="2400" dirty="0" smtClean="0"/>
              <a:t> </a:t>
            </a:r>
            <a:r>
              <a:rPr lang="en-US" sz="2400" dirty="0" smtClean="0"/>
              <a:t>S  = 1 + 8|2 – 1 = 1 + 4 – 1 = 4</a:t>
            </a:r>
          </a:p>
          <a:p>
            <a:pPr marL="0" indent="0">
              <a:buNone/>
            </a:pPr>
            <a:endParaRPr lang="en-US" sz="2400" dirty="0"/>
          </a:p>
          <a:p>
            <a:pPr marL="0" indent="0">
              <a:buNone/>
            </a:pPr>
            <a:r>
              <a:rPr lang="ru-RU" sz="2400" dirty="0" smtClean="0"/>
              <a:t>Ответ: 4</a:t>
            </a:r>
            <a:endParaRPr lang="ru-RU" sz="2400" dirty="0"/>
          </a:p>
        </p:txBody>
      </p:sp>
      <p:sp>
        <p:nvSpPr>
          <p:cNvPr id="3" name="Объект 2"/>
          <p:cNvSpPr>
            <a:spLocks noGrp="1"/>
          </p:cNvSpPr>
          <p:nvPr>
            <p:ph sz="quarter" idx="14"/>
          </p:nvPr>
        </p:nvSpPr>
        <p:spPr/>
        <p:txBody>
          <a:bodyPr/>
          <a:lstStyle/>
          <a:p>
            <a:endParaRPr lang="ru-RU" dirty="0"/>
          </a:p>
        </p:txBody>
      </p:sp>
      <p:sp>
        <p:nvSpPr>
          <p:cNvPr id="4" name="Заголовок 3"/>
          <p:cNvSpPr>
            <a:spLocks noGrp="1"/>
          </p:cNvSpPr>
          <p:nvPr>
            <p:ph type="title"/>
          </p:nvPr>
        </p:nvSpPr>
        <p:spPr>
          <a:xfrm>
            <a:off x="609600" y="274638"/>
            <a:ext cx="7924800" cy="706090"/>
          </a:xfrm>
        </p:spPr>
        <p:txBody>
          <a:bodyPr/>
          <a:lstStyle/>
          <a:p>
            <a:r>
              <a:rPr lang="ru-RU" sz="2000" dirty="0" smtClean="0"/>
              <a:t>Формула Пика Позволяет вычислить площадь даже такого многоугольника.</a:t>
            </a:r>
            <a:endParaRPr lang="ru-RU" sz="2000" dirty="0"/>
          </a:p>
        </p:txBody>
      </p:sp>
      <p:sp>
        <p:nvSpPr>
          <p:cNvPr id="5" name="TextBox 4"/>
          <p:cNvSpPr txBox="1"/>
          <p:nvPr/>
        </p:nvSpPr>
        <p:spPr>
          <a:xfrm>
            <a:off x="4976656" y="2251878"/>
            <a:ext cx="3639482" cy="369332"/>
          </a:xfrm>
          <a:prstGeom prst="rect">
            <a:avLst/>
          </a:prstGeom>
          <a:noFill/>
        </p:spPr>
        <p:txBody>
          <a:bodyPr wrap="square" rtlCol="0">
            <a:spAutoFit/>
          </a:bodyPr>
          <a:lstStyle/>
          <a:p>
            <a:endParaRPr lang="ru-RU" dirty="0"/>
          </a:p>
        </p:txBody>
      </p:sp>
      <p:sp>
        <p:nvSpPr>
          <p:cNvPr id="61" name="TextBox 60"/>
          <p:cNvSpPr txBox="1"/>
          <p:nvPr/>
        </p:nvSpPr>
        <p:spPr>
          <a:xfrm>
            <a:off x="5355799" y="4179197"/>
            <a:ext cx="184731" cy="369332"/>
          </a:xfrm>
          <a:prstGeom prst="rect">
            <a:avLst/>
          </a:prstGeom>
          <a:noFill/>
        </p:spPr>
        <p:txBody>
          <a:bodyPr wrap="none" rtlCol="0">
            <a:spAutoFit/>
          </a:bodyPr>
          <a:lstStyle/>
          <a:p>
            <a:endParaRPr lang="ru-RU" dirty="0"/>
          </a:p>
        </p:txBody>
      </p:sp>
      <p:sp>
        <p:nvSpPr>
          <p:cNvPr id="63" name="TextBox 62"/>
          <p:cNvSpPr txBox="1"/>
          <p:nvPr/>
        </p:nvSpPr>
        <p:spPr>
          <a:xfrm>
            <a:off x="6475501" y="2893493"/>
            <a:ext cx="184731" cy="369332"/>
          </a:xfrm>
          <a:prstGeom prst="rect">
            <a:avLst/>
          </a:prstGeom>
          <a:noFill/>
        </p:spPr>
        <p:txBody>
          <a:bodyPr wrap="none" rtlCol="0">
            <a:spAutoFit/>
          </a:bodyPr>
          <a:lstStyle/>
          <a:p>
            <a:endParaRPr lang="ru-RU" dirty="0"/>
          </a:p>
        </p:txBody>
      </p:sp>
      <p:sp>
        <p:nvSpPr>
          <p:cNvPr id="18432" name="TextBox 18431"/>
          <p:cNvSpPr txBox="1"/>
          <p:nvPr/>
        </p:nvSpPr>
        <p:spPr>
          <a:xfrm>
            <a:off x="8395425" y="1955004"/>
            <a:ext cx="184731" cy="369332"/>
          </a:xfrm>
          <a:prstGeom prst="rect">
            <a:avLst/>
          </a:prstGeom>
          <a:noFill/>
        </p:spPr>
        <p:txBody>
          <a:bodyPr wrap="none" rtlCol="0">
            <a:spAutoFit/>
          </a:bodyPr>
          <a:lstStyle/>
          <a:p>
            <a:endParaRPr lang="ru-RU" dirty="0"/>
          </a:p>
        </p:txBody>
      </p:sp>
      <p:pic>
        <p:nvPicPr>
          <p:cNvPr id="18437"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357223" y="1255597"/>
            <a:ext cx="4592300" cy="468052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73" name="Group 2"/>
          <p:cNvGrpSpPr>
            <a:grpSpLocks/>
          </p:cNvGrpSpPr>
          <p:nvPr/>
        </p:nvGrpSpPr>
        <p:grpSpPr bwMode="auto">
          <a:xfrm>
            <a:off x="4357223" y="1135810"/>
            <a:ext cx="4608510" cy="4561346"/>
            <a:chOff x="2688" y="288"/>
            <a:chExt cx="3696" cy="3666"/>
          </a:xfrm>
        </p:grpSpPr>
        <p:grpSp>
          <p:nvGrpSpPr>
            <p:cNvPr id="74" name="Group 3"/>
            <p:cNvGrpSpPr>
              <a:grpSpLocks/>
            </p:cNvGrpSpPr>
            <p:nvPr/>
          </p:nvGrpSpPr>
          <p:grpSpPr bwMode="auto">
            <a:xfrm>
              <a:off x="2688" y="288"/>
              <a:ext cx="3683" cy="3643"/>
              <a:chOff x="2688" y="1632"/>
              <a:chExt cx="3683" cy="2299"/>
            </a:xfrm>
          </p:grpSpPr>
          <p:sp>
            <p:nvSpPr>
              <p:cNvPr id="88" name="Line 4"/>
              <p:cNvSpPr>
                <a:spLocks noChangeShapeType="1"/>
              </p:cNvSpPr>
              <p:nvPr/>
            </p:nvSpPr>
            <p:spPr bwMode="auto">
              <a:xfrm>
                <a:off x="3023" y="1632"/>
                <a:ext cx="0" cy="2297"/>
              </a:xfrm>
              <a:prstGeom prst="line">
                <a:avLst/>
              </a:prstGeom>
              <a:noFill/>
              <a:ln w="12700" cap="rnd">
                <a:solidFill>
                  <a:srgbClr val="80808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defPPr>
                  <a:defRPr lang="ru-RU"/>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ru-RU" sz="1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89" name="Line 5"/>
              <p:cNvSpPr>
                <a:spLocks noChangeShapeType="1"/>
              </p:cNvSpPr>
              <p:nvPr/>
            </p:nvSpPr>
            <p:spPr bwMode="auto">
              <a:xfrm>
                <a:off x="3355" y="1632"/>
                <a:ext cx="0" cy="2297"/>
              </a:xfrm>
              <a:prstGeom prst="line">
                <a:avLst/>
              </a:prstGeom>
              <a:noFill/>
              <a:ln w="12700" cap="rnd">
                <a:solidFill>
                  <a:srgbClr val="80808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defPPr>
                  <a:defRPr lang="ru-RU"/>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ru-RU" sz="1800" b="0" i="0" u="none" strike="noStrike" kern="1200" cap="none" spc="0" normalizeH="0" baseline="0" noProof="0" dirty="0">
                  <a:ln>
                    <a:noFill/>
                  </a:ln>
                  <a:solidFill>
                    <a:srgbClr val="000000"/>
                  </a:solidFill>
                  <a:effectLst/>
                  <a:uLnTx/>
                  <a:uFillTx/>
                  <a:latin typeface="Arial" charset="0"/>
                  <a:ea typeface="+mn-ea"/>
                  <a:cs typeface="+mn-cs"/>
                </a:endParaRPr>
              </a:p>
            </p:txBody>
          </p:sp>
          <p:sp>
            <p:nvSpPr>
              <p:cNvPr id="90" name="Line 6"/>
              <p:cNvSpPr>
                <a:spLocks noChangeShapeType="1"/>
              </p:cNvSpPr>
              <p:nvPr/>
            </p:nvSpPr>
            <p:spPr bwMode="auto">
              <a:xfrm>
                <a:off x="3690" y="1632"/>
                <a:ext cx="0" cy="2297"/>
              </a:xfrm>
              <a:prstGeom prst="line">
                <a:avLst/>
              </a:prstGeom>
              <a:noFill/>
              <a:ln w="12700" cap="rnd">
                <a:solidFill>
                  <a:srgbClr val="80808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defPPr>
                  <a:defRPr lang="ru-RU"/>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ru-RU" sz="1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91" name="Line 7"/>
              <p:cNvSpPr>
                <a:spLocks noChangeShapeType="1"/>
              </p:cNvSpPr>
              <p:nvPr/>
            </p:nvSpPr>
            <p:spPr bwMode="auto">
              <a:xfrm>
                <a:off x="4022" y="1632"/>
                <a:ext cx="0" cy="2297"/>
              </a:xfrm>
              <a:prstGeom prst="line">
                <a:avLst/>
              </a:prstGeom>
              <a:noFill/>
              <a:ln w="12700" cap="rnd">
                <a:solidFill>
                  <a:srgbClr val="80808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defPPr>
                  <a:defRPr lang="ru-RU"/>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ru-RU" sz="1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92" name="Line 8"/>
              <p:cNvSpPr>
                <a:spLocks noChangeShapeType="1"/>
              </p:cNvSpPr>
              <p:nvPr/>
            </p:nvSpPr>
            <p:spPr bwMode="auto">
              <a:xfrm>
                <a:off x="4689" y="1632"/>
                <a:ext cx="0" cy="2297"/>
              </a:xfrm>
              <a:prstGeom prst="line">
                <a:avLst/>
              </a:prstGeom>
              <a:noFill/>
              <a:ln w="12700" cap="rnd">
                <a:solidFill>
                  <a:srgbClr val="80808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defPPr>
                  <a:defRPr lang="ru-RU"/>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ru-RU" sz="1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93" name="Line 9"/>
              <p:cNvSpPr>
                <a:spLocks noChangeShapeType="1"/>
              </p:cNvSpPr>
              <p:nvPr/>
            </p:nvSpPr>
            <p:spPr bwMode="auto">
              <a:xfrm>
                <a:off x="5024" y="1632"/>
                <a:ext cx="0" cy="2297"/>
              </a:xfrm>
              <a:prstGeom prst="line">
                <a:avLst/>
              </a:prstGeom>
              <a:noFill/>
              <a:ln w="12700" cap="rnd">
                <a:solidFill>
                  <a:srgbClr val="80808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defPPr>
                  <a:defRPr lang="ru-RU"/>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ru-RU" sz="1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94" name="Freeform 10"/>
              <p:cNvSpPr>
                <a:spLocks/>
              </p:cNvSpPr>
              <p:nvPr/>
            </p:nvSpPr>
            <p:spPr bwMode="auto">
              <a:xfrm>
                <a:off x="4350" y="1638"/>
                <a:ext cx="7" cy="2291"/>
              </a:xfrm>
              <a:custGeom>
                <a:avLst/>
                <a:gdLst>
                  <a:gd name="T0" fmla="*/ 5 w 5"/>
                  <a:gd name="T1" fmla="*/ 2177 h 2177"/>
                  <a:gd name="T2" fmla="*/ 0 w 5"/>
                  <a:gd name="T3" fmla="*/ 0 h 2177"/>
                </a:gdLst>
                <a:ahLst/>
                <a:cxnLst>
                  <a:cxn ang="0">
                    <a:pos x="T0" y="T1"/>
                  </a:cxn>
                  <a:cxn ang="0">
                    <a:pos x="T2" y="T3"/>
                  </a:cxn>
                </a:cxnLst>
                <a:rect l="0" t="0" r="r" b="b"/>
                <a:pathLst>
                  <a:path w="5" h="2177">
                    <a:moveTo>
                      <a:pt x="5" y="2177"/>
                    </a:moveTo>
                    <a:lnTo>
                      <a:pt x="0" y="0"/>
                    </a:lnTo>
                  </a:path>
                </a:pathLst>
              </a:custGeom>
              <a:noFill/>
              <a:ln w="9525" cmpd="sng">
                <a:solidFill>
                  <a:srgbClr val="808080"/>
                </a:solidFill>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defPPr>
                  <a:defRPr lang="ru-RU"/>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ru-RU" sz="1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95" name="Freeform 11"/>
              <p:cNvSpPr>
                <a:spLocks/>
              </p:cNvSpPr>
              <p:nvPr/>
            </p:nvSpPr>
            <p:spPr bwMode="auto">
              <a:xfrm>
                <a:off x="2688" y="1638"/>
                <a:ext cx="1" cy="2289"/>
              </a:xfrm>
              <a:custGeom>
                <a:avLst/>
                <a:gdLst>
                  <a:gd name="T0" fmla="*/ 0 w 1"/>
                  <a:gd name="T1" fmla="*/ 2175 h 2175"/>
                  <a:gd name="T2" fmla="*/ 1 w 1"/>
                  <a:gd name="T3" fmla="*/ 0 h 2175"/>
                </a:gdLst>
                <a:ahLst/>
                <a:cxnLst>
                  <a:cxn ang="0">
                    <a:pos x="T0" y="T1"/>
                  </a:cxn>
                  <a:cxn ang="0">
                    <a:pos x="T2" y="T3"/>
                  </a:cxn>
                </a:cxnLst>
                <a:rect l="0" t="0" r="r" b="b"/>
                <a:pathLst>
                  <a:path w="1" h="2175">
                    <a:moveTo>
                      <a:pt x="0" y="2175"/>
                    </a:moveTo>
                    <a:lnTo>
                      <a:pt x="1" y="0"/>
                    </a:lnTo>
                  </a:path>
                </a:pathLst>
              </a:custGeom>
              <a:noFill/>
              <a:ln w="9525">
                <a:solidFill>
                  <a:srgbClr val="808080"/>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defPPr>
                  <a:defRPr lang="ru-RU"/>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ru-RU" sz="1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96" name="Line 12"/>
              <p:cNvSpPr>
                <a:spLocks noChangeShapeType="1"/>
              </p:cNvSpPr>
              <p:nvPr/>
            </p:nvSpPr>
            <p:spPr bwMode="auto">
              <a:xfrm>
                <a:off x="5369" y="1634"/>
                <a:ext cx="0" cy="2297"/>
              </a:xfrm>
              <a:prstGeom prst="line">
                <a:avLst/>
              </a:prstGeom>
              <a:noFill/>
              <a:ln w="12700" cap="rnd">
                <a:solidFill>
                  <a:srgbClr val="80808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defPPr>
                  <a:defRPr lang="ru-RU"/>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ru-RU" sz="1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97" name="Line 13"/>
              <p:cNvSpPr>
                <a:spLocks noChangeShapeType="1"/>
              </p:cNvSpPr>
              <p:nvPr/>
            </p:nvSpPr>
            <p:spPr bwMode="auto">
              <a:xfrm>
                <a:off x="6036" y="1634"/>
                <a:ext cx="0" cy="2297"/>
              </a:xfrm>
              <a:prstGeom prst="line">
                <a:avLst/>
              </a:prstGeom>
              <a:noFill/>
              <a:ln w="12700" cap="rnd">
                <a:solidFill>
                  <a:srgbClr val="80808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defPPr>
                  <a:defRPr lang="ru-RU"/>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ru-RU" sz="1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98" name="Line 14"/>
              <p:cNvSpPr>
                <a:spLocks noChangeShapeType="1"/>
              </p:cNvSpPr>
              <p:nvPr/>
            </p:nvSpPr>
            <p:spPr bwMode="auto">
              <a:xfrm>
                <a:off x="6371" y="1634"/>
                <a:ext cx="0" cy="2297"/>
              </a:xfrm>
              <a:prstGeom prst="line">
                <a:avLst/>
              </a:prstGeom>
              <a:noFill/>
              <a:ln w="12700" cap="rnd">
                <a:solidFill>
                  <a:srgbClr val="80808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defPPr>
                  <a:defRPr lang="ru-RU"/>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ru-RU" sz="1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99" name="Freeform 15"/>
              <p:cNvSpPr>
                <a:spLocks/>
              </p:cNvSpPr>
              <p:nvPr/>
            </p:nvSpPr>
            <p:spPr bwMode="auto">
              <a:xfrm>
                <a:off x="5697" y="1640"/>
                <a:ext cx="7" cy="2291"/>
              </a:xfrm>
              <a:custGeom>
                <a:avLst/>
                <a:gdLst>
                  <a:gd name="T0" fmla="*/ 5 w 5"/>
                  <a:gd name="T1" fmla="*/ 2177 h 2177"/>
                  <a:gd name="T2" fmla="*/ 0 w 5"/>
                  <a:gd name="T3" fmla="*/ 0 h 2177"/>
                </a:gdLst>
                <a:ahLst/>
                <a:cxnLst>
                  <a:cxn ang="0">
                    <a:pos x="T0" y="T1"/>
                  </a:cxn>
                  <a:cxn ang="0">
                    <a:pos x="T2" y="T3"/>
                  </a:cxn>
                </a:cxnLst>
                <a:rect l="0" t="0" r="r" b="b"/>
                <a:pathLst>
                  <a:path w="5" h="2177">
                    <a:moveTo>
                      <a:pt x="5" y="2177"/>
                    </a:moveTo>
                    <a:lnTo>
                      <a:pt x="0" y="0"/>
                    </a:lnTo>
                  </a:path>
                </a:pathLst>
              </a:custGeom>
              <a:noFill/>
              <a:ln w="9525" cmpd="sng">
                <a:solidFill>
                  <a:srgbClr val="808080"/>
                </a:solidFill>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defPPr>
                  <a:defRPr lang="ru-RU"/>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ru-RU" sz="1800" b="0" i="0" u="none" strike="noStrike" kern="1200" cap="none" spc="0" normalizeH="0" baseline="0" noProof="0">
                  <a:ln>
                    <a:noFill/>
                  </a:ln>
                  <a:solidFill>
                    <a:srgbClr val="000000"/>
                  </a:solidFill>
                  <a:effectLst/>
                  <a:uLnTx/>
                  <a:uFillTx/>
                  <a:latin typeface="Arial" charset="0"/>
                  <a:ea typeface="+mn-ea"/>
                  <a:cs typeface="+mn-cs"/>
                </a:endParaRPr>
              </a:p>
            </p:txBody>
          </p:sp>
        </p:grpSp>
        <p:grpSp>
          <p:nvGrpSpPr>
            <p:cNvPr id="75" name="Group 16"/>
            <p:cNvGrpSpPr>
              <a:grpSpLocks/>
            </p:cNvGrpSpPr>
            <p:nvPr/>
          </p:nvGrpSpPr>
          <p:grpSpPr bwMode="auto">
            <a:xfrm>
              <a:off x="2688" y="310"/>
              <a:ext cx="3696" cy="3644"/>
              <a:chOff x="2688" y="310"/>
              <a:chExt cx="2352" cy="3644"/>
            </a:xfrm>
          </p:grpSpPr>
          <p:sp>
            <p:nvSpPr>
              <p:cNvPr id="76" name="Freeform 17"/>
              <p:cNvSpPr>
                <a:spLocks/>
              </p:cNvSpPr>
              <p:nvPr/>
            </p:nvSpPr>
            <p:spPr bwMode="auto">
              <a:xfrm>
                <a:off x="2688" y="3620"/>
                <a:ext cx="2351" cy="2"/>
              </a:xfrm>
              <a:custGeom>
                <a:avLst/>
                <a:gdLst>
                  <a:gd name="T0" fmla="*/ 0 w 2449"/>
                  <a:gd name="T1" fmla="*/ 0 h 1"/>
                  <a:gd name="T2" fmla="*/ 2449 w 2449"/>
                  <a:gd name="T3" fmla="*/ 0 h 1"/>
                </a:gdLst>
                <a:ahLst/>
                <a:cxnLst>
                  <a:cxn ang="0">
                    <a:pos x="T0" y="T1"/>
                  </a:cxn>
                  <a:cxn ang="0">
                    <a:pos x="T2" y="T3"/>
                  </a:cxn>
                </a:cxnLst>
                <a:rect l="0" t="0" r="r" b="b"/>
                <a:pathLst>
                  <a:path w="2449" h="1">
                    <a:moveTo>
                      <a:pt x="0" y="0"/>
                    </a:moveTo>
                    <a:lnTo>
                      <a:pt x="2449" y="0"/>
                    </a:lnTo>
                  </a:path>
                </a:pathLst>
              </a:custGeom>
              <a:noFill/>
              <a:ln w="9525" cmpd="sng">
                <a:solidFill>
                  <a:srgbClr val="808080"/>
                </a:solidFill>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defPPr>
                  <a:defRPr lang="ru-RU"/>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ru-RU" sz="1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77" name="Line 18"/>
              <p:cNvSpPr>
                <a:spLocks noChangeShapeType="1"/>
              </p:cNvSpPr>
              <p:nvPr/>
            </p:nvSpPr>
            <p:spPr bwMode="auto">
              <a:xfrm>
                <a:off x="2688" y="1632"/>
                <a:ext cx="2352" cy="0"/>
              </a:xfrm>
              <a:prstGeom prst="line">
                <a:avLst/>
              </a:prstGeom>
              <a:noFill/>
              <a:ln w="12700" cap="rnd">
                <a:solidFill>
                  <a:srgbClr val="80808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defPPr>
                  <a:defRPr lang="ru-RU"/>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ru-RU" sz="1800" b="0" i="0" u="none" strike="noStrike" kern="1200" cap="none" spc="0" normalizeH="0" baseline="0" noProof="0" dirty="0">
                  <a:ln>
                    <a:noFill/>
                  </a:ln>
                  <a:solidFill>
                    <a:srgbClr val="000000"/>
                  </a:solidFill>
                  <a:effectLst/>
                  <a:uLnTx/>
                  <a:uFillTx/>
                  <a:latin typeface="Arial" charset="0"/>
                  <a:ea typeface="+mn-ea"/>
                  <a:cs typeface="+mn-cs"/>
                </a:endParaRPr>
              </a:p>
            </p:txBody>
          </p:sp>
          <p:sp>
            <p:nvSpPr>
              <p:cNvPr id="78" name="Line 19"/>
              <p:cNvSpPr>
                <a:spLocks noChangeShapeType="1"/>
              </p:cNvSpPr>
              <p:nvPr/>
            </p:nvSpPr>
            <p:spPr bwMode="auto">
              <a:xfrm>
                <a:off x="2688" y="1963"/>
                <a:ext cx="2352" cy="0"/>
              </a:xfrm>
              <a:prstGeom prst="line">
                <a:avLst/>
              </a:prstGeom>
              <a:noFill/>
              <a:ln w="12700" cap="rnd">
                <a:solidFill>
                  <a:srgbClr val="80808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defPPr>
                  <a:defRPr lang="ru-RU"/>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ru-RU" sz="1800" b="0" i="0" u="none" strike="noStrike" kern="1200" cap="none" spc="0" normalizeH="0" baseline="0" noProof="0" dirty="0">
                  <a:ln>
                    <a:noFill/>
                  </a:ln>
                  <a:solidFill>
                    <a:srgbClr val="000000"/>
                  </a:solidFill>
                  <a:effectLst/>
                  <a:uLnTx/>
                  <a:uFillTx/>
                  <a:latin typeface="Arial" charset="0"/>
                  <a:ea typeface="+mn-ea"/>
                  <a:cs typeface="+mn-cs"/>
                </a:endParaRPr>
              </a:p>
            </p:txBody>
          </p:sp>
          <p:sp>
            <p:nvSpPr>
              <p:cNvPr id="79" name="Line 20"/>
              <p:cNvSpPr>
                <a:spLocks noChangeShapeType="1"/>
              </p:cNvSpPr>
              <p:nvPr/>
            </p:nvSpPr>
            <p:spPr bwMode="auto">
              <a:xfrm>
                <a:off x="2688" y="2295"/>
                <a:ext cx="2352" cy="0"/>
              </a:xfrm>
              <a:prstGeom prst="line">
                <a:avLst/>
              </a:prstGeom>
              <a:noFill/>
              <a:ln w="12700" cap="rnd">
                <a:solidFill>
                  <a:srgbClr val="80808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defPPr>
                  <a:defRPr lang="ru-RU"/>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ru-RU" sz="1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80" name="Line 21"/>
              <p:cNvSpPr>
                <a:spLocks noChangeShapeType="1"/>
              </p:cNvSpPr>
              <p:nvPr/>
            </p:nvSpPr>
            <p:spPr bwMode="auto">
              <a:xfrm>
                <a:off x="2688" y="2626"/>
                <a:ext cx="2352" cy="0"/>
              </a:xfrm>
              <a:prstGeom prst="line">
                <a:avLst/>
              </a:prstGeom>
              <a:noFill/>
              <a:ln w="12700" cap="rnd">
                <a:solidFill>
                  <a:srgbClr val="80808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defPPr>
                  <a:defRPr lang="ru-RU"/>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ru-RU" sz="1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81" name="Line 22"/>
              <p:cNvSpPr>
                <a:spLocks noChangeShapeType="1"/>
              </p:cNvSpPr>
              <p:nvPr/>
            </p:nvSpPr>
            <p:spPr bwMode="auto">
              <a:xfrm>
                <a:off x="2688" y="2958"/>
                <a:ext cx="2352" cy="0"/>
              </a:xfrm>
              <a:prstGeom prst="line">
                <a:avLst/>
              </a:prstGeom>
              <a:noFill/>
              <a:ln w="12700" cap="rnd">
                <a:solidFill>
                  <a:srgbClr val="80808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defPPr>
                  <a:defRPr lang="ru-RU"/>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ru-RU" sz="1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82" name="Line 23"/>
              <p:cNvSpPr>
                <a:spLocks noChangeShapeType="1"/>
              </p:cNvSpPr>
              <p:nvPr/>
            </p:nvSpPr>
            <p:spPr bwMode="auto">
              <a:xfrm>
                <a:off x="2688" y="3291"/>
                <a:ext cx="2352" cy="0"/>
              </a:xfrm>
              <a:prstGeom prst="line">
                <a:avLst/>
              </a:prstGeom>
              <a:noFill/>
              <a:ln w="12700" cap="rnd">
                <a:solidFill>
                  <a:srgbClr val="80808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defPPr>
                  <a:defRPr lang="ru-RU"/>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ru-RU" sz="1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83" name="Line 24"/>
              <p:cNvSpPr>
                <a:spLocks noChangeShapeType="1"/>
              </p:cNvSpPr>
              <p:nvPr/>
            </p:nvSpPr>
            <p:spPr bwMode="auto">
              <a:xfrm>
                <a:off x="2688" y="3954"/>
                <a:ext cx="2352" cy="0"/>
              </a:xfrm>
              <a:prstGeom prst="line">
                <a:avLst/>
              </a:prstGeom>
              <a:noFill/>
              <a:ln w="12700" cap="rnd">
                <a:solidFill>
                  <a:srgbClr val="80808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defPPr>
                  <a:defRPr lang="ru-RU"/>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ru-RU" sz="1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84" name="Line 25"/>
              <p:cNvSpPr>
                <a:spLocks noChangeShapeType="1"/>
              </p:cNvSpPr>
              <p:nvPr/>
            </p:nvSpPr>
            <p:spPr bwMode="auto">
              <a:xfrm>
                <a:off x="2688" y="310"/>
                <a:ext cx="2352" cy="0"/>
              </a:xfrm>
              <a:prstGeom prst="line">
                <a:avLst/>
              </a:prstGeom>
              <a:noFill/>
              <a:ln w="12700" cap="rnd">
                <a:solidFill>
                  <a:srgbClr val="80808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defPPr>
                  <a:defRPr lang="ru-RU"/>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ru-RU" sz="1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85" name="Line 26"/>
              <p:cNvSpPr>
                <a:spLocks noChangeShapeType="1"/>
              </p:cNvSpPr>
              <p:nvPr/>
            </p:nvSpPr>
            <p:spPr bwMode="auto">
              <a:xfrm>
                <a:off x="2688" y="641"/>
                <a:ext cx="2352" cy="0"/>
              </a:xfrm>
              <a:prstGeom prst="line">
                <a:avLst/>
              </a:prstGeom>
              <a:noFill/>
              <a:ln w="12700" cap="rnd">
                <a:solidFill>
                  <a:srgbClr val="80808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defPPr>
                  <a:defRPr lang="ru-RU"/>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ru-RU" sz="1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86" name="Line 27"/>
              <p:cNvSpPr>
                <a:spLocks noChangeShapeType="1"/>
              </p:cNvSpPr>
              <p:nvPr/>
            </p:nvSpPr>
            <p:spPr bwMode="auto">
              <a:xfrm>
                <a:off x="2688" y="973"/>
                <a:ext cx="2352" cy="0"/>
              </a:xfrm>
              <a:prstGeom prst="line">
                <a:avLst/>
              </a:prstGeom>
              <a:noFill/>
              <a:ln w="12700" cap="rnd">
                <a:solidFill>
                  <a:srgbClr val="80808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defPPr>
                  <a:defRPr lang="ru-RU"/>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ru-RU" sz="1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87" name="Line 28"/>
              <p:cNvSpPr>
                <a:spLocks noChangeShapeType="1"/>
              </p:cNvSpPr>
              <p:nvPr/>
            </p:nvSpPr>
            <p:spPr bwMode="auto">
              <a:xfrm>
                <a:off x="2688" y="1304"/>
                <a:ext cx="2352" cy="0"/>
              </a:xfrm>
              <a:prstGeom prst="line">
                <a:avLst/>
              </a:prstGeom>
              <a:noFill/>
              <a:ln w="12700" cap="rnd">
                <a:solidFill>
                  <a:srgbClr val="80808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defPPr>
                  <a:defRPr lang="ru-RU"/>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ru-RU" sz="1800" b="0" i="0" u="none" strike="noStrike" kern="1200" cap="none" spc="0" normalizeH="0" baseline="0" noProof="0">
                  <a:ln>
                    <a:noFill/>
                  </a:ln>
                  <a:solidFill>
                    <a:srgbClr val="000000"/>
                  </a:solidFill>
                  <a:effectLst/>
                  <a:uLnTx/>
                  <a:uFillTx/>
                  <a:latin typeface="Arial" charset="0"/>
                  <a:ea typeface="+mn-ea"/>
                  <a:cs typeface="+mn-cs"/>
                </a:endParaRPr>
              </a:p>
            </p:txBody>
          </p:sp>
        </p:grpSp>
      </p:grpSp>
      <p:sp>
        <p:nvSpPr>
          <p:cNvPr id="18438" name="TextBox 18437"/>
          <p:cNvSpPr txBox="1"/>
          <p:nvPr/>
        </p:nvSpPr>
        <p:spPr>
          <a:xfrm>
            <a:off x="4644008" y="3400203"/>
            <a:ext cx="3751417" cy="369332"/>
          </a:xfrm>
          <a:prstGeom prst="rect">
            <a:avLst/>
          </a:prstGeom>
          <a:noFill/>
        </p:spPr>
        <p:txBody>
          <a:bodyPr wrap="square" rtlCol="0">
            <a:spAutoFit/>
          </a:bodyPr>
          <a:lstStyle/>
          <a:p>
            <a:endParaRPr lang="ru-RU" dirty="0"/>
          </a:p>
        </p:txBody>
      </p:sp>
      <p:sp>
        <p:nvSpPr>
          <p:cNvPr id="102" name="Freeform 51"/>
          <p:cNvSpPr>
            <a:spLocks/>
          </p:cNvSpPr>
          <p:nvPr/>
        </p:nvSpPr>
        <p:spPr bwMode="auto">
          <a:xfrm>
            <a:off x="5144875" y="2808055"/>
            <a:ext cx="3342915" cy="1649848"/>
          </a:xfrm>
          <a:custGeom>
            <a:avLst/>
            <a:gdLst>
              <a:gd name="T0" fmla="*/ 1862 w 1864"/>
              <a:gd name="T1" fmla="*/ 0 h 1057"/>
              <a:gd name="T2" fmla="*/ 0 w 1864"/>
              <a:gd name="T3" fmla="*/ 529 h 1057"/>
              <a:gd name="T4" fmla="*/ 1864 w 1864"/>
              <a:gd name="T5" fmla="*/ 1057 h 1057"/>
              <a:gd name="T6" fmla="*/ 522 w 1864"/>
              <a:gd name="T7" fmla="*/ 525 h 1057"/>
              <a:gd name="T8" fmla="*/ 1862 w 1864"/>
              <a:gd name="T9" fmla="*/ 0 h 1057"/>
            </a:gdLst>
            <a:ahLst/>
            <a:cxnLst>
              <a:cxn ang="0">
                <a:pos x="T0" y="T1"/>
              </a:cxn>
              <a:cxn ang="0">
                <a:pos x="T2" y="T3"/>
              </a:cxn>
              <a:cxn ang="0">
                <a:pos x="T4" y="T5"/>
              </a:cxn>
              <a:cxn ang="0">
                <a:pos x="T6" y="T7"/>
              </a:cxn>
              <a:cxn ang="0">
                <a:pos x="T8" y="T9"/>
              </a:cxn>
            </a:cxnLst>
            <a:rect l="0" t="0" r="r" b="b"/>
            <a:pathLst>
              <a:path w="1864" h="1057">
                <a:moveTo>
                  <a:pt x="1862" y="0"/>
                </a:moveTo>
                <a:lnTo>
                  <a:pt x="0" y="529"/>
                </a:lnTo>
                <a:lnTo>
                  <a:pt x="1864" y="1057"/>
                </a:lnTo>
                <a:lnTo>
                  <a:pt x="522" y="525"/>
                </a:lnTo>
                <a:lnTo>
                  <a:pt x="1862" y="0"/>
                </a:lnTo>
                <a:close/>
              </a:path>
            </a:pathLst>
          </a:custGeom>
          <a:solidFill>
            <a:srgbClr val="FFFF00">
              <a:alpha val="41000"/>
            </a:srgbClr>
          </a:solidFill>
          <a:ln w="9525">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defPPr>
              <a:defRPr lang="ru-RU"/>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ru-RU" sz="1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18439" name="TextBox 18438"/>
          <p:cNvSpPr txBox="1"/>
          <p:nvPr/>
        </p:nvSpPr>
        <p:spPr>
          <a:xfrm>
            <a:off x="8395424" y="2595819"/>
            <a:ext cx="184731" cy="369332"/>
          </a:xfrm>
          <a:prstGeom prst="rect">
            <a:avLst/>
          </a:prstGeom>
          <a:noFill/>
        </p:spPr>
        <p:txBody>
          <a:bodyPr wrap="none" rtlCol="0">
            <a:spAutoFit/>
          </a:bodyPr>
          <a:lstStyle/>
          <a:p>
            <a:endParaRPr lang="ru-RU" dirty="0"/>
          </a:p>
        </p:txBody>
      </p:sp>
      <p:sp>
        <p:nvSpPr>
          <p:cNvPr id="104" name="AutoShape 88"/>
          <p:cNvSpPr>
            <a:spLocks noChangeArrowheads="1"/>
          </p:cNvSpPr>
          <p:nvPr/>
        </p:nvSpPr>
        <p:spPr bwMode="auto">
          <a:xfrm rot="9822325">
            <a:off x="8303207" y="2730267"/>
            <a:ext cx="260350" cy="155575"/>
          </a:xfrm>
          <a:prstGeom prst="rightArrow">
            <a:avLst>
              <a:gd name="adj1" fmla="val 50000"/>
              <a:gd name="adj2" fmla="val 41837"/>
            </a:avLst>
          </a:prstGeom>
          <a:solidFill>
            <a:srgbClr val="FF0000"/>
          </a:solidFill>
          <a:ln w="3175">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ru-RU"/>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ru-RU" sz="1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18440" name="TextBox 18439"/>
          <p:cNvSpPr txBox="1"/>
          <p:nvPr/>
        </p:nvSpPr>
        <p:spPr>
          <a:xfrm>
            <a:off x="8347083" y="4273237"/>
            <a:ext cx="184731" cy="369332"/>
          </a:xfrm>
          <a:prstGeom prst="rect">
            <a:avLst/>
          </a:prstGeom>
          <a:noFill/>
        </p:spPr>
        <p:txBody>
          <a:bodyPr wrap="none" rtlCol="0">
            <a:spAutoFit/>
          </a:bodyPr>
          <a:lstStyle/>
          <a:p>
            <a:endParaRPr lang="ru-RU" dirty="0"/>
          </a:p>
        </p:txBody>
      </p:sp>
      <p:sp>
        <p:nvSpPr>
          <p:cNvPr id="106" name="Oval 85"/>
          <p:cNvSpPr>
            <a:spLocks noChangeArrowheads="1"/>
          </p:cNvSpPr>
          <p:nvPr/>
        </p:nvSpPr>
        <p:spPr bwMode="auto">
          <a:xfrm flipH="1">
            <a:off x="8395424" y="4399165"/>
            <a:ext cx="130747" cy="117475"/>
          </a:xfrm>
          <a:prstGeom prst="ellipse">
            <a:avLst/>
          </a:prstGeom>
          <a:solidFill>
            <a:srgbClr val="0066FF"/>
          </a:solidFill>
          <a:ln w="3175">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ru-RU"/>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ru-RU" sz="1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108" name="Oval 86"/>
          <p:cNvSpPr>
            <a:spLocks noChangeArrowheads="1"/>
          </p:cNvSpPr>
          <p:nvPr/>
        </p:nvSpPr>
        <p:spPr bwMode="auto">
          <a:xfrm flipH="1">
            <a:off x="6010709" y="3591795"/>
            <a:ext cx="117475" cy="117475"/>
          </a:xfrm>
          <a:prstGeom prst="ellipse">
            <a:avLst/>
          </a:prstGeom>
          <a:solidFill>
            <a:srgbClr val="0066FF"/>
          </a:solidFill>
          <a:ln w="3175">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ru-RU"/>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ru-RU" sz="1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110" name="Oval 86"/>
          <p:cNvSpPr>
            <a:spLocks noChangeArrowheads="1"/>
          </p:cNvSpPr>
          <p:nvPr/>
        </p:nvSpPr>
        <p:spPr bwMode="auto">
          <a:xfrm flipH="1">
            <a:off x="5119765" y="3562083"/>
            <a:ext cx="117475" cy="117475"/>
          </a:xfrm>
          <a:prstGeom prst="ellipse">
            <a:avLst/>
          </a:prstGeom>
          <a:solidFill>
            <a:srgbClr val="0066FF"/>
          </a:solidFill>
          <a:ln w="3175">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ru-RU"/>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ru-RU" sz="1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18445" name="TextBox 18444"/>
          <p:cNvSpPr txBox="1"/>
          <p:nvPr/>
        </p:nvSpPr>
        <p:spPr>
          <a:xfrm>
            <a:off x="7177595" y="3036786"/>
            <a:ext cx="184731" cy="369332"/>
          </a:xfrm>
          <a:prstGeom prst="rect">
            <a:avLst/>
          </a:prstGeom>
          <a:noFill/>
        </p:spPr>
        <p:txBody>
          <a:bodyPr wrap="none" rtlCol="0">
            <a:spAutoFit/>
          </a:bodyPr>
          <a:lstStyle/>
          <a:p>
            <a:endParaRPr lang="ru-RU" dirty="0"/>
          </a:p>
        </p:txBody>
      </p:sp>
      <p:sp>
        <p:nvSpPr>
          <p:cNvPr id="114" name="Oval 85"/>
          <p:cNvSpPr>
            <a:spLocks noChangeArrowheads="1"/>
          </p:cNvSpPr>
          <p:nvPr/>
        </p:nvSpPr>
        <p:spPr bwMode="auto">
          <a:xfrm flipH="1">
            <a:off x="7230996" y="3204087"/>
            <a:ext cx="117475" cy="117475"/>
          </a:xfrm>
          <a:prstGeom prst="ellipse">
            <a:avLst/>
          </a:prstGeom>
          <a:solidFill>
            <a:srgbClr val="0066FF"/>
          </a:solidFill>
          <a:ln w="3175">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ru-RU"/>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ru-RU" sz="1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18446" name="TextBox 18445"/>
          <p:cNvSpPr txBox="1"/>
          <p:nvPr/>
        </p:nvSpPr>
        <p:spPr>
          <a:xfrm>
            <a:off x="6759886" y="3019421"/>
            <a:ext cx="184731" cy="369332"/>
          </a:xfrm>
          <a:prstGeom prst="rect">
            <a:avLst/>
          </a:prstGeom>
          <a:noFill/>
        </p:spPr>
        <p:txBody>
          <a:bodyPr wrap="none" rtlCol="0">
            <a:spAutoFit/>
          </a:bodyPr>
          <a:lstStyle/>
          <a:p>
            <a:endParaRPr lang="ru-RU" dirty="0"/>
          </a:p>
        </p:txBody>
      </p:sp>
      <p:sp>
        <p:nvSpPr>
          <p:cNvPr id="116" name="Oval 85"/>
          <p:cNvSpPr>
            <a:spLocks noChangeArrowheads="1"/>
          </p:cNvSpPr>
          <p:nvPr/>
        </p:nvSpPr>
        <p:spPr bwMode="auto">
          <a:xfrm flipH="1">
            <a:off x="6813287" y="3145350"/>
            <a:ext cx="117475" cy="117475"/>
          </a:xfrm>
          <a:prstGeom prst="ellipse">
            <a:avLst/>
          </a:prstGeom>
          <a:solidFill>
            <a:srgbClr val="0066FF"/>
          </a:solidFill>
          <a:ln w="3175">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ru-RU"/>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ru-RU" sz="1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18447" name="TextBox 18446"/>
          <p:cNvSpPr txBox="1"/>
          <p:nvPr/>
        </p:nvSpPr>
        <p:spPr>
          <a:xfrm>
            <a:off x="6761096" y="3891078"/>
            <a:ext cx="184731" cy="369332"/>
          </a:xfrm>
          <a:prstGeom prst="rect">
            <a:avLst/>
          </a:prstGeom>
          <a:noFill/>
        </p:spPr>
        <p:txBody>
          <a:bodyPr wrap="none" rtlCol="0">
            <a:spAutoFit/>
          </a:bodyPr>
          <a:lstStyle/>
          <a:p>
            <a:endParaRPr lang="ru-RU" dirty="0"/>
          </a:p>
        </p:txBody>
      </p:sp>
      <p:sp>
        <p:nvSpPr>
          <p:cNvPr id="118" name="Oval 85"/>
          <p:cNvSpPr>
            <a:spLocks noChangeArrowheads="1"/>
          </p:cNvSpPr>
          <p:nvPr/>
        </p:nvSpPr>
        <p:spPr bwMode="auto">
          <a:xfrm flipH="1">
            <a:off x="6813286" y="3986081"/>
            <a:ext cx="117475" cy="117475"/>
          </a:xfrm>
          <a:prstGeom prst="ellipse">
            <a:avLst/>
          </a:prstGeom>
          <a:solidFill>
            <a:srgbClr val="0066FF"/>
          </a:solidFill>
          <a:ln w="3175">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ru-RU"/>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ru-RU" sz="1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18448" name="TextBox 18447"/>
          <p:cNvSpPr txBox="1"/>
          <p:nvPr/>
        </p:nvSpPr>
        <p:spPr>
          <a:xfrm>
            <a:off x="7197367" y="3834045"/>
            <a:ext cx="184731" cy="369332"/>
          </a:xfrm>
          <a:prstGeom prst="rect">
            <a:avLst/>
          </a:prstGeom>
          <a:noFill/>
        </p:spPr>
        <p:txBody>
          <a:bodyPr wrap="none" rtlCol="0">
            <a:spAutoFit/>
          </a:bodyPr>
          <a:lstStyle/>
          <a:p>
            <a:endParaRPr lang="ru-RU" dirty="0"/>
          </a:p>
        </p:txBody>
      </p:sp>
      <p:sp>
        <p:nvSpPr>
          <p:cNvPr id="120" name="Oval 85"/>
          <p:cNvSpPr>
            <a:spLocks noChangeArrowheads="1"/>
          </p:cNvSpPr>
          <p:nvPr/>
        </p:nvSpPr>
        <p:spPr bwMode="auto">
          <a:xfrm flipH="1">
            <a:off x="7230994" y="3951446"/>
            <a:ext cx="117475" cy="117475"/>
          </a:xfrm>
          <a:prstGeom prst="ellipse">
            <a:avLst/>
          </a:prstGeom>
          <a:solidFill>
            <a:srgbClr val="0066FF"/>
          </a:solidFill>
          <a:ln w="3175">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ru-RU"/>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ru-RU" sz="1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18449" name="TextBox 18448"/>
          <p:cNvSpPr txBox="1"/>
          <p:nvPr/>
        </p:nvSpPr>
        <p:spPr>
          <a:xfrm>
            <a:off x="5514242" y="3436154"/>
            <a:ext cx="184731" cy="369332"/>
          </a:xfrm>
          <a:prstGeom prst="rect">
            <a:avLst/>
          </a:prstGeom>
          <a:noFill/>
        </p:spPr>
        <p:txBody>
          <a:bodyPr wrap="none" rtlCol="0">
            <a:spAutoFit/>
          </a:bodyPr>
          <a:lstStyle/>
          <a:p>
            <a:endParaRPr lang="ru-RU" dirty="0"/>
          </a:p>
        </p:txBody>
      </p:sp>
      <p:sp>
        <p:nvSpPr>
          <p:cNvPr id="122" name="Oval 78"/>
          <p:cNvSpPr>
            <a:spLocks noChangeArrowheads="1"/>
          </p:cNvSpPr>
          <p:nvPr/>
        </p:nvSpPr>
        <p:spPr bwMode="auto">
          <a:xfrm>
            <a:off x="5606608" y="3591795"/>
            <a:ext cx="90488" cy="95250"/>
          </a:xfrm>
          <a:prstGeom prst="ellipse">
            <a:avLst/>
          </a:prstGeom>
          <a:solidFill>
            <a:srgbClr val="FF0000"/>
          </a:solidFill>
          <a:ln w="3175">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ru-RU"/>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ru-RU" sz="1800" b="0" i="0" u="none" strike="noStrike" kern="1200" cap="none" spc="0" normalizeH="0" baseline="0" noProof="0">
              <a:ln>
                <a:noFill/>
              </a:ln>
              <a:solidFill>
                <a:srgbClr val="000000"/>
              </a:solidFill>
              <a:effectLst/>
              <a:uLnTx/>
              <a:uFillTx/>
              <a:latin typeface="Arial" charset="0"/>
              <a:ea typeface="+mn-ea"/>
              <a:cs typeface="+mn-cs"/>
            </a:endParaRPr>
          </a:p>
        </p:txBody>
      </p:sp>
    </p:spTree>
    <p:extLst>
      <p:ext uri="{BB962C8B-B14F-4D97-AF65-F5344CB8AC3E}">
        <p14:creationId xmlns:p14="http://schemas.microsoft.com/office/powerpoint/2010/main" val="415597653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sz="quarter" idx="13"/>
          </p:nvPr>
        </p:nvSpPr>
        <p:spPr/>
        <p:txBody>
          <a:bodyPr>
            <a:normAutofit/>
          </a:bodyPr>
          <a:lstStyle/>
          <a:p>
            <a:pPr marL="0" indent="0">
              <a:buNone/>
            </a:pPr>
            <a:r>
              <a:rPr lang="ru-RU" sz="2400" dirty="0" smtClean="0"/>
              <a:t>    </a:t>
            </a:r>
          </a:p>
          <a:p>
            <a:pPr marL="0" indent="0">
              <a:buNone/>
            </a:pPr>
            <a:r>
              <a:rPr lang="ru-RU" sz="2400" dirty="0"/>
              <a:t> </a:t>
            </a:r>
            <a:r>
              <a:rPr lang="ru-RU" sz="2400" dirty="0" smtClean="0"/>
              <a:t>      Г = 7</a:t>
            </a:r>
          </a:p>
          <a:p>
            <a:pPr marL="0" indent="0">
              <a:buNone/>
            </a:pPr>
            <a:r>
              <a:rPr lang="ru-RU" sz="2400" dirty="0"/>
              <a:t> </a:t>
            </a:r>
            <a:r>
              <a:rPr lang="ru-RU" sz="2400" dirty="0" smtClean="0"/>
              <a:t>      В = 5</a:t>
            </a:r>
          </a:p>
          <a:p>
            <a:pPr marL="0" indent="0">
              <a:buNone/>
            </a:pPr>
            <a:endParaRPr lang="ru-RU" sz="2400" dirty="0"/>
          </a:p>
          <a:p>
            <a:pPr marL="0" indent="0">
              <a:buNone/>
            </a:pPr>
            <a:r>
              <a:rPr lang="ru-RU" sz="2400" dirty="0" smtClean="0"/>
              <a:t> </a:t>
            </a:r>
            <a:r>
              <a:rPr lang="en-US" sz="2400" dirty="0" smtClean="0"/>
              <a:t>S =</a:t>
            </a:r>
            <a:r>
              <a:rPr lang="ru-RU" sz="2400" dirty="0" smtClean="0"/>
              <a:t> 5 + 7/2 – 1 = 5 + 3,5 – 1 =</a:t>
            </a:r>
          </a:p>
          <a:p>
            <a:pPr marL="0" indent="0">
              <a:buNone/>
            </a:pPr>
            <a:r>
              <a:rPr lang="ru-RU" sz="2400" dirty="0"/>
              <a:t> </a:t>
            </a:r>
            <a:r>
              <a:rPr lang="ru-RU" sz="2400" dirty="0" smtClean="0"/>
              <a:t>   = 7,5</a:t>
            </a:r>
          </a:p>
          <a:p>
            <a:pPr marL="0" indent="0">
              <a:buNone/>
            </a:pPr>
            <a:endParaRPr lang="ru-RU" sz="2400" dirty="0"/>
          </a:p>
          <a:p>
            <a:pPr marL="0" indent="0">
              <a:buNone/>
            </a:pPr>
            <a:r>
              <a:rPr lang="ru-RU" sz="2400" dirty="0" smtClean="0"/>
              <a:t>Ответ: 7,5</a:t>
            </a:r>
            <a:endParaRPr lang="ru-RU" sz="2400" dirty="0"/>
          </a:p>
        </p:txBody>
      </p:sp>
      <p:sp>
        <p:nvSpPr>
          <p:cNvPr id="3" name="Объект 2"/>
          <p:cNvSpPr>
            <a:spLocks noGrp="1"/>
          </p:cNvSpPr>
          <p:nvPr>
            <p:ph sz="quarter" idx="14"/>
          </p:nvPr>
        </p:nvSpPr>
        <p:spPr/>
        <p:txBody>
          <a:bodyPr/>
          <a:lstStyle/>
          <a:p>
            <a:endParaRPr lang="ru-RU" dirty="0"/>
          </a:p>
        </p:txBody>
      </p:sp>
      <p:sp>
        <p:nvSpPr>
          <p:cNvPr id="4" name="Заголовок 3"/>
          <p:cNvSpPr>
            <a:spLocks noGrp="1"/>
          </p:cNvSpPr>
          <p:nvPr>
            <p:ph type="title"/>
          </p:nvPr>
        </p:nvSpPr>
        <p:spPr/>
        <p:txBody>
          <a:bodyPr/>
          <a:lstStyle/>
          <a:p>
            <a:pPr algn="ctr"/>
            <a:r>
              <a:rPr lang="ru-RU" sz="2000" dirty="0" smtClean="0"/>
              <a:t>Ещё один пример:</a:t>
            </a:r>
            <a:endParaRPr lang="ru-RU" sz="2000" dirty="0"/>
          </a:p>
        </p:txBody>
      </p:sp>
      <p:pic>
        <p:nvPicPr>
          <p:cNvPr id="1945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355976" y="1628800"/>
            <a:ext cx="4176463" cy="410445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 name="Рисунок 5" descr="http://rudocs.exdat.com/pars_docs/tw_refs/16/15607/15607_html_m337fc14b.jpg"/>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499991" y="1772816"/>
            <a:ext cx="4032447" cy="3600400"/>
          </a:xfrm>
          <a:prstGeom prst="rect">
            <a:avLst/>
          </a:prstGeom>
          <a:noFill/>
          <a:ln>
            <a:noFill/>
          </a:ln>
        </p:spPr>
      </p:pic>
    </p:spTree>
    <p:extLst>
      <p:ext uri="{BB962C8B-B14F-4D97-AF65-F5344CB8AC3E}">
        <p14:creationId xmlns:p14="http://schemas.microsoft.com/office/powerpoint/2010/main" val="152431684"/>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dirty="0" smtClean="0"/>
              <a:t>Вывод:</a:t>
            </a:r>
            <a:endParaRPr lang="ru-RU" dirty="0"/>
          </a:p>
        </p:txBody>
      </p:sp>
      <p:sp>
        <p:nvSpPr>
          <p:cNvPr id="3" name="Объект 2"/>
          <p:cNvSpPr>
            <a:spLocks noGrp="1"/>
          </p:cNvSpPr>
          <p:nvPr>
            <p:ph sz="quarter" idx="13"/>
          </p:nvPr>
        </p:nvSpPr>
        <p:spPr/>
        <p:txBody>
          <a:bodyPr>
            <a:normAutofit lnSpcReduction="10000"/>
          </a:bodyPr>
          <a:lstStyle/>
          <a:p>
            <a:pPr marL="0" indent="0">
              <a:buNone/>
            </a:pPr>
            <a:r>
              <a:rPr lang="ru-RU" sz="2400" dirty="0" smtClean="0"/>
              <a:t>Формула Пика имеет ряд преимуществ перед другими способами вычисления площадей многоугольников на клетчатой бумаге:</a:t>
            </a:r>
          </a:p>
          <a:p>
            <a:r>
              <a:rPr lang="ru-RU" sz="2400" dirty="0" smtClean="0"/>
              <a:t>1</a:t>
            </a:r>
            <a:r>
              <a:rPr lang="ru-RU" sz="2400" dirty="0"/>
              <a:t>.	Для вычисления площади  многоугольника, нужно знать всего одну формулу: : S = В </a:t>
            </a:r>
            <a:r>
              <a:rPr lang="ru-RU" sz="2400" dirty="0" smtClean="0"/>
              <a:t>+ Г/2  </a:t>
            </a:r>
            <a:r>
              <a:rPr lang="ru-RU" sz="2400" dirty="0"/>
              <a:t>- 1 .</a:t>
            </a:r>
          </a:p>
          <a:p>
            <a:r>
              <a:rPr lang="ru-RU" sz="2400" dirty="0"/>
              <a:t>2.	Формула Пика очень проста для запоминания.</a:t>
            </a:r>
          </a:p>
          <a:p>
            <a:r>
              <a:rPr lang="ru-RU" sz="2400" dirty="0"/>
              <a:t>3.	Формула Пика очень удобна и проста в применении.</a:t>
            </a:r>
          </a:p>
          <a:p>
            <a:r>
              <a:rPr lang="ru-RU" sz="2400" dirty="0"/>
              <a:t>4.	Многоугольник, площадь которого необходимо вычислить, может быть любой, даже самой причудливой  формы.</a:t>
            </a:r>
          </a:p>
          <a:p>
            <a:endParaRPr lang="ru-RU" sz="2400" dirty="0"/>
          </a:p>
        </p:txBody>
      </p:sp>
    </p:spTree>
    <p:extLst>
      <p:ext uri="{BB962C8B-B14F-4D97-AF65-F5344CB8AC3E}">
        <p14:creationId xmlns:p14="http://schemas.microsoft.com/office/powerpoint/2010/main" val="34297074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sz="quarter" idx="13"/>
          </p:nvPr>
        </p:nvSpPr>
        <p:spPr/>
        <p:txBody>
          <a:bodyPr/>
          <a:lstStyle/>
          <a:p>
            <a:endParaRPr lang="ru-RU" dirty="0"/>
          </a:p>
        </p:txBody>
      </p:sp>
      <p:sp>
        <p:nvSpPr>
          <p:cNvPr id="3" name="Объект 2"/>
          <p:cNvSpPr>
            <a:spLocks noGrp="1"/>
          </p:cNvSpPr>
          <p:nvPr>
            <p:ph sz="quarter" idx="14"/>
          </p:nvPr>
        </p:nvSpPr>
        <p:spPr>
          <a:xfrm>
            <a:off x="4499992" y="1600200"/>
            <a:ext cx="4034408" cy="4114800"/>
          </a:xfrm>
        </p:spPr>
        <p:txBody>
          <a:bodyPr>
            <a:normAutofit fontScale="85000" lnSpcReduction="10000"/>
          </a:bodyPr>
          <a:lstStyle/>
          <a:p>
            <a:r>
              <a:rPr lang="ru-RU" sz="2000" dirty="0"/>
              <a:t>Согласно легенде, эта наука возникла в Древнем Египте, где после каждого разлива Нила приходилось заново производить разметку участков, покрытых плодоносным  илом, и </a:t>
            </a:r>
            <a:r>
              <a:rPr lang="ru-RU" sz="2000" dirty="0" smtClean="0"/>
              <a:t>вычислять </a:t>
            </a:r>
            <a:r>
              <a:rPr lang="ru-RU" sz="2000" dirty="0"/>
              <a:t>их </a:t>
            </a:r>
            <a:r>
              <a:rPr lang="ru-RU" sz="2000" dirty="0" smtClean="0"/>
              <a:t>площади. В </a:t>
            </a:r>
            <a:r>
              <a:rPr lang="ru-RU" sz="2000" dirty="0"/>
              <a:t>древности приходилось рассматривать лишь участки, мало отличающиеся от прямоугольника по форме, а для таких участков погрешность  невелика. Лишь в последствие было полностью развито учение о площадях и получены точные формулы для вычисления площади прямоугольника, параллелограмма, треугольника, трапеции  и других многоугольников. </a:t>
            </a:r>
          </a:p>
        </p:txBody>
      </p:sp>
      <p:sp>
        <p:nvSpPr>
          <p:cNvPr id="4" name="Заголовок 3"/>
          <p:cNvSpPr>
            <a:spLocks noGrp="1"/>
          </p:cNvSpPr>
          <p:nvPr>
            <p:ph type="title"/>
          </p:nvPr>
        </p:nvSpPr>
        <p:spPr/>
        <p:txBody>
          <a:bodyPr/>
          <a:lstStyle/>
          <a:p>
            <a:r>
              <a:rPr lang="ru-RU" sz="1700" dirty="0"/>
              <a:t>”. Что такое “площадь”, знает каждый. Каждый понимает смысл слов: площадь комнаты, площадь садового участка. Измерение площадей считают одним из самых древних разделов геометрии; в частности название “геометрия” (т.е. “землемерие”) связывают именно с измерением площадей. </a:t>
            </a: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3569" y="1988840"/>
            <a:ext cx="3672408" cy="352839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71202761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sz="quarter" idx="14"/>
          </p:nvPr>
        </p:nvSpPr>
        <p:spPr/>
        <p:txBody>
          <a:bodyPr/>
          <a:lstStyle/>
          <a:p>
            <a:endParaRPr lang="ru-RU" dirty="0"/>
          </a:p>
        </p:txBody>
      </p:sp>
      <p:sp>
        <p:nvSpPr>
          <p:cNvPr id="3" name="Объект 2"/>
          <p:cNvSpPr>
            <a:spLocks noGrp="1"/>
          </p:cNvSpPr>
          <p:nvPr>
            <p:ph sz="quarter" idx="13"/>
          </p:nvPr>
        </p:nvSpPr>
        <p:spPr/>
        <p:txBody>
          <a:bodyPr>
            <a:noAutofit/>
          </a:bodyPr>
          <a:lstStyle/>
          <a:p>
            <a:pPr marL="0" indent="0">
              <a:buNone/>
            </a:pPr>
            <a:r>
              <a:rPr lang="ru-RU" sz="1800" dirty="0"/>
              <a:t>. Еще 4 - 5 тысяч лет назад вавилоняне умели определять площадь прямоугольника и трапеции в квадратных единицах. Квадрат издавна служит эталоном при измерении площадей благодаря многим своим замечательным свойствам: равные стороны, равные и прямые углы, симметричность и общее совершенство формы. Квадраты легко строить, ими можно заполнить плоскость без пробелов.</a:t>
            </a:r>
          </a:p>
        </p:txBody>
      </p:sp>
      <p:sp>
        <p:nvSpPr>
          <p:cNvPr id="4" name="Заголовок 3"/>
          <p:cNvSpPr>
            <a:spLocks noGrp="1"/>
          </p:cNvSpPr>
          <p:nvPr>
            <p:ph type="title"/>
          </p:nvPr>
        </p:nvSpPr>
        <p:spPr/>
        <p:txBody>
          <a:bodyPr/>
          <a:lstStyle/>
          <a:p>
            <a:r>
              <a:rPr lang="ru-RU" sz="1800" dirty="0"/>
              <a:t>Зачатки геометрических знаний, связанных с измерением площадей, теряются в глубине тысячелетий.</a:t>
            </a:r>
          </a:p>
        </p:txBody>
      </p:sp>
      <p:sp>
        <p:nvSpPr>
          <p:cNvPr id="5" name="Текст 4"/>
          <p:cNvSpPr>
            <a:spLocks noGrp="1"/>
          </p:cNvSpPr>
          <p:nvPr>
            <p:ph type="body" idx="1"/>
          </p:nvPr>
        </p:nvSpPr>
        <p:spPr/>
        <p:txBody>
          <a:bodyPr/>
          <a:lstStyle/>
          <a:p>
            <a:endParaRPr lang="ru-RU" dirty="0"/>
          </a:p>
        </p:txBody>
      </p:sp>
      <p:sp>
        <p:nvSpPr>
          <p:cNvPr id="6" name="Текст 5"/>
          <p:cNvSpPr>
            <a:spLocks noGrp="1"/>
          </p:cNvSpPr>
          <p:nvPr>
            <p:ph type="body" sz="quarter" idx="3"/>
          </p:nvPr>
        </p:nvSpPr>
        <p:spPr/>
        <p:txBody>
          <a:bodyPr/>
          <a:lstStyle/>
          <a:p>
            <a:endParaRPr lang="ru-RU" dirty="0"/>
          </a:p>
        </p:txBody>
      </p:sp>
      <p:pic>
        <p:nvPicPr>
          <p:cNvPr id="2052"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860032" y="2276872"/>
            <a:ext cx="3744416" cy="345638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03379515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sz="quarter" idx="13"/>
          </p:nvPr>
        </p:nvSpPr>
        <p:spPr/>
        <p:txBody>
          <a:bodyPr/>
          <a:lstStyle/>
          <a:p>
            <a:endParaRPr lang="ru-RU" dirty="0"/>
          </a:p>
        </p:txBody>
      </p:sp>
      <p:sp>
        <p:nvSpPr>
          <p:cNvPr id="3" name="Объект 2"/>
          <p:cNvSpPr>
            <a:spLocks noGrp="1"/>
          </p:cNvSpPr>
          <p:nvPr>
            <p:ph sz="quarter" idx="14"/>
          </p:nvPr>
        </p:nvSpPr>
        <p:spPr>
          <a:xfrm>
            <a:off x="4800600" y="980728"/>
            <a:ext cx="3733800" cy="4734272"/>
          </a:xfrm>
        </p:spPr>
        <p:txBody>
          <a:bodyPr>
            <a:noAutofit/>
          </a:bodyPr>
          <a:lstStyle/>
          <a:p>
            <a:pPr marL="0" indent="0">
              <a:buNone/>
            </a:pPr>
            <a:r>
              <a:rPr lang="ru-RU" sz="2400" dirty="0" smtClean="0"/>
              <a:t> В </a:t>
            </a:r>
            <a:r>
              <a:rPr lang="ru-RU" sz="2400" dirty="0"/>
              <a:t>древнем Китае мерой площади был прямоугольник. Когда каменщики определяли площадь прямоугольной стены дома, они перемножали высоту и ширину стены. Таково принятое в геометрии определение: площадь прямоугольника равна произведению его смежных сторон. </a:t>
            </a:r>
          </a:p>
        </p:txBody>
      </p:sp>
      <p:sp>
        <p:nvSpPr>
          <p:cNvPr id="4" name="Заголовок 3"/>
          <p:cNvSpPr>
            <a:spLocks noGrp="1"/>
          </p:cNvSpPr>
          <p:nvPr>
            <p:ph type="title"/>
          </p:nvPr>
        </p:nvSpPr>
        <p:spPr>
          <a:xfrm>
            <a:off x="609600" y="274638"/>
            <a:ext cx="7924800" cy="274042"/>
          </a:xfrm>
        </p:spPr>
        <p:txBody>
          <a:bodyPr/>
          <a:lstStyle/>
          <a:p>
            <a:endParaRPr lang="ru-RU"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9512" y="980728"/>
            <a:ext cx="4680520" cy="468052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47166028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sz="quarter" idx="13"/>
          </p:nvPr>
        </p:nvSpPr>
        <p:spPr>
          <a:xfrm>
            <a:off x="179512" y="1196752"/>
            <a:ext cx="4163888" cy="4518248"/>
          </a:xfrm>
        </p:spPr>
        <p:txBody>
          <a:bodyPr>
            <a:noAutofit/>
          </a:bodyPr>
          <a:lstStyle/>
          <a:p>
            <a:r>
              <a:rPr lang="ru-RU" sz="1800" dirty="0"/>
              <a:t>В своих «Началах» Евклид не употреблял слова «площадь», так как он под самим словом «фигура» понимал часть плоскости, ограниченную той или иной замкнутой линией. Евклид  сравнивал площади разных фигур между собой.  Как и другие ученые древности, Евклид занимался вопросами превращения одних фигур в другие, им равновеликие. Площадь составной фигуры не изменится, если ее части расположить по-другому, но без пересечения. </a:t>
            </a:r>
            <a:r>
              <a:rPr lang="ru-RU" sz="1800" dirty="0" smtClean="0"/>
              <a:t>Поэтому  можно</a:t>
            </a:r>
            <a:r>
              <a:rPr lang="ru-RU" sz="1800" dirty="0"/>
              <a:t>, исходя из формул площади прямоугольника, находить формулы площадей других фигур. </a:t>
            </a:r>
          </a:p>
        </p:txBody>
      </p:sp>
      <p:sp>
        <p:nvSpPr>
          <p:cNvPr id="3" name="Объект 2"/>
          <p:cNvSpPr>
            <a:spLocks noGrp="1"/>
          </p:cNvSpPr>
          <p:nvPr>
            <p:ph sz="quarter" idx="14"/>
          </p:nvPr>
        </p:nvSpPr>
        <p:spPr/>
        <p:txBody>
          <a:bodyPr/>
          <a:lstStyle/>
          <a:p>
            <a:endParaRPr lang="ru-RU" dirty="0"/>
          </a:p>
        </p:txBody>
      </p:sp>
      <p:sp>
        <p:nvSpPr>
          <p:cNvPr id="4" name="Заголовок 3"/>
          <p:cNvSpPr>
            <a:spLocks noGrp="1"/>
          </p:cNvSpPr>
          <p:nvPr>
            <p:ph type="title"/>
          </p:nvPr>
        </p:nvSpPr>
        <p:spPr>
          <a:xfrm>
            <a:off x="609600" y="274638"/>
            <a:ext cx="7924800" cy="706090"/>
          </a:xfrm>
        </p:spPr>
        <p:txBody>
          <a:bodyPr/>
          <a:lstStyle/>
          <a:p>
            <a:r>
              <a:rPr lang="ru-RU" sz="1800" dirty="0"/>
              <a:t> Тема нахождения площадей многоугольников всегда волновала умы многих великих математиков. </a:t>
            </a:r>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499992" y="1412776"/>
            <a:ext cx="4464496" cy="424847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98112675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sz="quarter" idx="13"/>
          </p:nvPr>
        </p:nvSpPr>
        <p:spPr/>
        <p:txBody>
          <a:bodyPr/>
          <a:lstStyle/>
          <a:p>
            <a:endParaRPr lang="ru-RU" dirty="0"/>
          </a:p>
        </p:txBody>
      </p:sp>
      <p:sp>
        <p:nvSpPr>
          <p:cNvPr id="3" name="Объект 2"/>
          <p:cNvSpPr>
            <a:spLocks noGrp="1"/>
          </p:cNvSpPr>
          <p:nvPr>
            <p:ph sz="quarter" idx="14"/>
          </p:nvPr>
        </p:nvSpPr>
        <p:spPr>
          <a:xfrm>
            <a:off x="4800600" y="1196752"/>
            <a:ext cx="4091880" cy="4518248"/>
          </a:xfrm>
        </p:spPr>
        <p:txBody>
          <a:bodyPr/>
          <a:lstStyle/>
          <a:p>
            <a:r>
              <a:rPr lang="ru-RU" dirty="0"/>
              <a:t>Будучи выдающимся инженером, он был назван также «Герон Механик». Одна из книг Герона была названа им «</a:t>
            </a:r>
            <a:r>
              <a:rPr lang="ru-RU" dirty="0" err="1"/>
              <a:t>Геометрика</a:t>
            </a:r>
            <a:r>
              <a:rPr lang="ru-RU" dirty="0"/>
              <a:t>» и является своего рода сборником формул и соответствующих задач. Она содержит примеры на вычисление площадей квадратов, прямоугольников и треугольников.  Имя Герона  навсегда связано с известной формулой нахождения площади треугольника, если даны три его стороны </a:t>
            </a:r>
            <a:r>
              <a:rPr lang="ru-RU" dirty="0" err="1"/>
              <a:t>a,b,c</a:t>
            </a:r>
            <a:r>
              <a:rPr lang="ru-RU" dirty="0"/>
              <a:t>:</a:t>
            </a:r>
          </a:p>
          <a:p>
            <a:r>
              <a:rPr lang="ru-RU" dirty="0"/>
              <a:t> </a:t>
            </a:r>
          </a:p>
          <a:p>
            <a:endParaRPr lang="ru-RU" dirty="0"/>
          </a:p>
        </p:txBody>
      </p:sp>
      <p:sp>
        <p:nvSpPr>
          <p:cNvPr id="4" name="Заголовок 3"/>
          <p:cNvSpPr>
            <a:spLocks noGrp="1"/>
          </p:cNvSpPr>
          <p:nvPr>
            <p:ph type="title"/>
          </p:nvPr>
        </p:nvSpPr>
        <p:spPr>
          <a:xfrm>
            <a:off x="609600" y="274638"/>
            <a:ext cx="7924800" cy="850106"/>
          </a:xfrm>
        </p:spPr>
        <p:txBody>
          <a:bodyPr/>
          <a:lstStyle/>
          <a:p>
            <a:r>
              <a:rPr lang="ru-RU" sz="1800" dirty="0"/>
              <a:t>Одним из поздних греческих математиков – энциклопедистов, труды которого имели главным образом прикладной характер, был Герон Александрийский, живший в 1 в. н. э.</a:t>
            </a:r>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54478" y="1124744"/>
            <a:ext cx="3744416" cy="453650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 name="Рисунок 5" descr="D:\clip_image002_thumb3.jpg"/>
          <p:cNvPicPr/>
          <p:nvPr/>
        </p:nvPicPr>
        <p:blipFill>
          <a:blip r:embed="rId3" cstate="print"/>
          <a:srcRect/>
          <a:stretch>
            <a:fillRect/>
          </a:stretch>
        </p:blipFill>
        <p:spPr bwMode="auto">
          <a:xfrm>
            <a:off x="4427984" y="4653136"/>
            <a:ext cx="4608511" cy="504056"/>
          </a:xfrm>
          <a:prstGeom prst="rect">
            <a:avLst/>
          </a:prstGeom>
          <a:noFill/>
          <a:ln w="9525">
            <a:noFill/>
            <a:miter lim="800000"/>
            <a:headEnd/>
            <a:tailEnd/>
          </a:ln>
        </p:spPr>
      </p:pic>
    </p:spTree>
    <p:extLst>
      <p:ext uri="{BB962C8B-B14F-4D97-AF65-F5344CB8AC3E}">
        <p14:creationId xmlns:p14="http://schemas.microsoft.com/office/powerpoint/2010/main" val="35401903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Объект 8"/>
          <p:cNvSpPr>
            <a:spLocks noGrp="1"/>
          </p:cNvSpPr>
          <p:nvPr>
            <p:ph sz="quarter" idx="14"/>
          </p:nvPr>
        </p:nvSpPr>
        <p:spPr/>
        <p:txBody>
          <a:bodyPr/>
          <a:lstStyle/>
          <a:p>
            <a:endParaRPr lang="ru-RU" dirty="0"/>
          </a:p>
        </p:txBody>
      </p:sp>
      <p:sp>
        <p:nvSpPr>
          <p:cNvPr id="8" name="Объект 7"/>
          <p:cNvSpPr>
            <a:spLocks noGrp="1"/>
          </p:cNvSpPr>
          <p:nvPr>
            <p:ph sz="quarter" idx="13"/>
          </p:nvPr>
        </p:nvSpPr>
        <p:spPr/>
        <p:txBody>
          <a:bodyPr/>
          <a:lstStyle/>
          <a:p>
            <a:endParaRPr lang="ru-RU"/>
          </a:p>
        </p:txBody>
      </p:sp>
      <p:sp>
        <p:nvSpPr>
          <p:cNvPr id="5" name="Заголовок 4"/>
          <p:cNvSpPr>
            <a:spLocks noGrp="1"/>
          </p:cNvSpPr>
          <p:nvPr>
            <p:ph type="title"/>
          </p:nvPr>
        </p:nvSpPr>
        <p:spPr>
          <a:xfrm>
            <a:off x="611561" y="260648"/>
            <a:ext cx="7924800" cy="998984"/>
          </a:xfrm>
        </p:spPr>
        <p:txBody>
          <a:bodyPr/>
          <a:lstStyle/>
          <a:p>
            <a:r>
              <a:rPr lang="ru-RU" sz="2000" dirty="0" smtClean="0"/>
              <a:t>Проблемой площадей занимались также  великие древние учёные </a:t>
            </a:r>
            <a:r>
              <a:rPr lang="ru-RU" sz="2000" dirty="0" err="1" smtClean="0"/>
              <a:t>архимед</a:t>
            </a:r>
            <a:r>
              <a:rPr lang="ru-RU" sz="2000" dirty="0" smtClean="0"/>
              <a:t> и </a:t>
            </a:r>
            <a:r>
              <a:rPr lang="ru-RU" sz="2000" dirty="0" err="1" smtClean="0"/>
              <a:t>гиппократ</a:t>
            </a:r>
            <a:r>
              <a:rPr lang="ru-RU" sz="2000" dirty="0" smtClean="0"/>
              <a:t>.</a:t>
            </a:r>
            <a:endParaRPr lang="ru-RU" sz="2000" dirty="0"/>
          </a:p>
        </p:txBody>
      </p:sp>
      <p:sp>
        <p:nvSpPr>
          <p:cNvPr id="6" name="Текст 5"/>
          <p:cNvSpPr>
            <a:spLocks noGrp="1"/>
          </p:cNvSpPr>
          <p:nvPr>
            <p:ph type="body" idx="1"/>
          </p:nvPr>
        </p:nvSpPr>
        <p:spPr>
          <a:xfrm>
            <a:off x="609600" y="1600199"/>
            <a:ext cx="3733800" cy="388641"/>
          </a:xfrm>
        </p:spPr>
        <p:txBody>
          <a:bodyPr/>
          <a:lstStyle/>
          <a:p>
            <a:pPr algn="ctr"/>
            <a:r>
              <a:rPr lang="ru-RU" dirty="0" smtClean="0"/>
              <a:t>АРХИМЕД</a:t>
            </a:r>
            <a:endParaRPr lang="ru-RU" dirty="0"/>
          </a:p>
        </p:txBody>
      </p:sp>
      <p:sp>
        <p:nvSpPr>
          <p:cNvPr id="7" name="Текст 6"/>
          <p:cNvSpPr>
            <a:spLocks noGrp="1"/>
          </p:cNvSpPr>
          <p:nvPr>
            <p:ph type="body" sz="quarter" idx="3"/>
          </p:nvPr>
        </p:nvSpPr>
        <p:spPr>
          <a:xfrm>
            <a:off x="4800600" y="1600199"/>
            <a:ext cx="3733800" cy="388641"/>
          </a:xfrm>
        </p:spPr>
        <p:txBody>
          <a:bodyPr/>
          <a:lstStyle/>
          <a:p>
            <a:pPr algn="ctr"/>
            <a:r>
              <a:rPr lang="ru-RU" dirty="0" smtClean="0"/>
              <a:t>ГИППОКРАТ</a:t>
            </a:r>
            <a:endParaRPr lang="ru-RU" dirty="0"/>
          </a:p>
        </p:txBody>
      </p:sp>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1561" y="1988840"/>
            <a:ext cx="3744416" cy="432048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14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88024" y="1988840"/>
            <a:ext cx="3744416" cy="432048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18917323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sz="quarter" idx="14"/>
          </p:nvPr>
        </p:nvSpPr>
        <p:spPr>
          <a:xfrm>
            <a:off x="4283968" y="1268760"/>
            <a:ext cx="4680520" cy="4824536"/>
          </a:xfrm>
        </p:spPr>
        <p:txBody>
          <a:bodyPr>
            <a:noAutofit/>
          </a:bodyPr>
          <a:lstStyle/>
          <a:p>
            <a:pPr marL="0" indent="0">
              <a:buNone/>
            </a:pPr>
            <a:r>
              <a:rPr lang="ru-RU" sz="2100" dirty="0"/>
              <a:t>Георг </a:t>
            </a:r>
            <a:r>
              <a:rPr lang="ru-RU" sz="2100" dirty="0" err="1"/>
              <a:t>Алекса́ндр</a:t>
            </a:r>
            <a:r>
              <a:rPr lang="ru-RU" sz="2100" dirty="0"/>
              <a:t> Пик ( 10 августа 1859 — 13 июля 1942) — австрийский математик, родился в еврейской семье.</a:t>
            </a:r>
          </a:p>
          <a:p>
            <a:pPr marL="0" indent="0">
              <a:buNone/>
            </a:pPr>
            <a:r>
              <a:rPr lang="ru-RU" sz="2100" dirty="0"/>
              <a:t>Круг математических интересов  Пика был чрезвычайно широк. Им написаны  работы в области математического  анализа, дифференциальной  геометрии, в теории дифференциальных уравнений  и т. д., всего  более  50 тем. </a:t>
            </a:r>
          </a:p>
          <a:p>
            <a:pPr marL="0" indent="0">
              <a:buNone/>
            </a:pPr>
            <a:r>
              <a:rPr lang="ru-RU" sz="2100" dirty="0"/>
              <a:t>Широкую известность получила открытая им в 1899 году теорема Пика для расчёта площади многоугольника. В Германии эта теорема включена в школьные </a:t>
            </a:r>
            <a:r>
              <a:rPr lang="ru-RU" sz="2100" dirty="0" smtClean="0"/>
              <a:t>учебники.</a:t>
            </a:r>
            <a:endParaRPr lang="ru-RU" sz="2100" dirty="0"/>
          </a:p>
          <a:p>
            <a:endParaRPr lang="ru-RU" sz="2000" dirty="0"/>
          </a:p>
        </p:txBody>
      </p:sp>
      <p:sp>
        <p:nvSpPr>
          <p:cNvPr id="4" name="Заголовок 3"/>
          <p:cNvSpPr>
            <a:spLocks noGrp="1"/>
          </p:cNvSpPr>
          <p:nvPr>
            <p:ph type="title"/>
          </p:nvPr>
        </p:nvSpPr>
        <p:spPr>
          <a:xfrm>
            <a:off x="323528" y="274638"/>
            <a:ext cx="8496944" cy="1143000"/>
          </a:xfrm>
        </p:spPr>
        <p:txBody>
          <a:bodyPr/>
          <a:lstStyle/>
          <a:p>
            <a:r>
              <a:rPr lang="ru-RU" sz="1600" dirty="0"/>
              <a:t>Сто лет назад немецкий математик Георг Пик обнаружил замечательную формулу для вычисления площади многоугольника с вершинами в узлах клетчатой </a:t>
            </a:r>
            <a:r>
              <a:rPr lang="ru-RU" sz="1600" dirty="0" smtClean="0"/>
              <a:t>бумаги.      </a:t>
            </a:r>
            <a:r>
              <a:rPr lang="ru-RU" sz="1600" dirty="0"/>
              <a:t>S = B + Г/2 – 1.</a:t>
            </a:r>
          </a:p>
        </p:txBody>
      </p:sp>
      <p:pic>
        <p:nvPicPr>
          <p:cNvPr id="7170" name="Picture 2"/>
          <p:cNvPicPr>
            <a:picLocks noGrp="1" noChangeAspect="1" noChangeArrowheads="1"/>
          </p:cNvPicPr>
          <p:nvPr>
            <p:ph sz="quarter" idx="13"/>
          </p:nvPr>
        </p:nvPicPr>
        <p:blipFill>
          <a:blip r:embed="rId2">
            <a:extLst>
              <a:ext uri="{28A0092B-C50C-407E-A947-70E740481C1C}">
                <a14:useLocalDpi xmlns:a14="http://schemas.microsoft.com/office/drawing/2010/main" val="0"/>
              </a:ext>
            </a:extLst>
          </a:blip>
          <a:srcRect/>
          <a:stretch>
            <a:fillRect/>
          </a:stretch>
        </p:blipFill>
        <p:spPr bwMode="auto">
          <a:xfrm>
            <a:off x="395536" y="1412776"/>
            <a:ext cx="3744416" cy="46805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586039006"/>
      </p:ext>
    </p:extLst>
  </p:cSld>
  <p:clrMapOvr>
    <a:masterClrMapping/>
  </p:clrMapOvr>
  <p:timing>
    <p:tnLst>
      <p:par>
        <p:cTn id="1" dur="indefinite" restart="never" nodeType="tmRoot"/>
      </p:par>
    </p:tnLst>
  </p:timing>
</p:sld>
</file>

<file path=ppt/theme/theme1.xml><?xml version="1.0" encoding="utf-8"?>
<a:theme xmlns:a="http://schemas.openxmlformats.org/drawingml/2006/main" name="Горизонт">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Горизонт">
      <a:majorFont>
        <a:latin typeface="Arial Narrow"/>
        <a:ea typeface=""/>
        <a:cs typeface=""/>
        <a:font script="Jpan" typeface="HGｺﾞｼｯｸM"/>
        <a:font script="Hang" typeface="HY얕은샘물M"/>
        <a:font script="Hans" typeface="方正姚体"/>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Arial Narrow"/>
        <a:ea typeface=""/>
        <a:cs typeface=""/>
        <a:font script="Jpan" typeface="HGｺﾞｼｯｸM"/>
        <a:font script="Hang" typeface="HY얕은샘물M"/>
        <a:font script="Hans" typeface="方正姚体"/>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Горизонт">
      <a:fillStyleLst>
        <a:solidFill>
          <a:schemeClr val="phClr"/>
        </a:solidFill>
        <a:gradFill rotWithShape="1">
          <a:gsLst>
            <a:gs pos="0">
              <a:schemeClr val="phClr">
                <a:tint val="83000"/>
                <a:shade val="100000"/>
                <a:satMod val="100000"/>
              </a:schemeClr>
            </a:gs>
            <a:gs pos="100000">
              <a:schemeClr val="phClr">
                <a:tint val="61000"/>
                <a:alpha val="100000"/>
                <a:satMod val="200000"/>
              </a:schemeClr>
            </a:gs>
          </a:gsLst>
          <a:path path="circle">
            <a:fillToRect l="100000" t="100000" r="100000" b="100000"/>
          </a:path>
        </a:gradFill>
        <a:gradFill rotWithShape="1">
          <a:gsLst>
            <a:gs pos="0">
              <a:schemeClr val="phClr">
                <a:shade val="85000"/>
              </a:schemeClr>
            </a:gs>
            <a:gs pos="100000">
              <a:schemeClr val="phClr">
                <a:tint val="90000"/>
                <a:alpha val="100000"/>
                <a:satMod val="200000"/>
              </a:schemeClr>
            </a:gs>
          </a:gsLst>
          <a:path path="circle">
            <a:fillToRect l="100000" t="100000" r="100000" b="100000"/>
          </a:path>
        </a:gradFill>
      </a:fillStyleLst>
      <a:lnStyleLst>
        <a:ln w="9525" cap="flat" cmpd="sng" algn="ctr">
          <a:solidFill>
            <a:schemeClr val="phClr"/>
          </a:solidFill>
          <a:prstDash val="solid"/>
        </a:ln>
        <a:ln w="10795" cap="flat" cmpd="sng" algn="ctr">
          <a:solidFill>
            <a:schemeClr val="phClr"/>
          </a:solidFill>
          <a:prstDash val="solid"/>
        </a:ln>
        <a:ln w="15240" cap="flat" cmpd="sng" algn="ctr">
          <a:solidFill>
            <a:schemeClr val="phClr">
              <a:tint val="25000"/>
              <a:alpha val="25000"/>
            </a:schemeClr>
          </a:solidFill>
          <a:prstDash val="solid"/>
        </a:ln>
      </a:lnStyleLst>
      <a:effectStyleLst>
        <a:effectStyle>
          <a:effectLst>
            <a:outerShdw blurRad="38100" dist="25400" dir="5400000" rotWithShape="0">
              <a:srgbClr val="000000">
                <a:alpha val="40000"/>
              </a:srgbClr>
            </a:outerShdw>
          </a:effectLst>
        </a:effectStyle>
        <a:effectStyle>
          <a:effectLst>
            <a:outerShdw blurRad="50800" dist="42924" dir="5400000" rotWithShape="0">
              <a:srgbClr val="000000">
                <a:alpha val="40000"/>
              </a:srgbClr>
            </a:outerShdw>
          </a:effectLst>
        </a:effectStyle>
        <a:effectStyle>
          <a:effectLst>
            <a:outerShdw blurRad="50800" dist="25400" dir="5400000" rotWithShape="0">
              <a:srgbClr val="000000">
                <a:alpha val="40000"/>
              </a:srgbClr>
            </a:outerShdw>
          </a:effectLst>
          <a:scene3d>
            <a:camera prst="orthographicFront">
              <a:rot lat="0" lon="0" rev="0"/>
            </a:camera>
            <a:lightRig rig="flat" dir="t">
              <a:rot lat="0" lon="0" rev="3600000"/>
            </a:lightRig>
          </a:scene3d>
          <a:sp3d prstMaterial="flat">
            <a:bevelT w="34925" h="47625" prst="coolSlant"/>
          </a:sp3d>
        </a:effectStyle>
      </a:effectStyleLst>
      <a:bgFillStyleLst>
        <a:solidFill>
          <a:schemeClr val="phClr"/>
        </a:solidFill>
        <a:gradFill rotWithShape="1">
          <a:gsLst>
            <a:gs pos="0">
              <a:schemeClr val="phClr">
                <a:tint val="96000"/>
                <a:shade val="100000"/>
                <a:alpha val="100000"/>
                <a:satMod val="140000"/>
              </a:schemeClr>
            </a:gs>
            <a:gs pos="31000">
              <a:schemeClr val="phClr">
                <a:tint val="100000"/>
                <a:shade val="90000"/>
                <a:alpha val="100000"/>
              </a:schemeClr>
            </a:gs>
            <a:gs pos="100000">
              <a:schemeClr val="phClr">
                <a:tint val="100000"/>
                <a:shade val="80000"/>
                <a:alpha val="100000"/>
              </a:schemeClr>
            </a:gs>
          </a:gsLst>
          <a:lin ang="5400000" scaled="0"/>
        </a:gradFill>
        <a:gradFill rotWithShape="1">
          <a:gsLst>
            <a:gs pos="0">
              <a:schemeClr val="phClr">
                <a:tint val="96000"/>
                <a:shade val="100000"/>
                <a:alpha val="100000"/>
                <a:satMod val="180000"/>
              </a:schemeClr>
            </a:gs>
            <a:gs pos="41000">
              <a:schemeClr val="phClr">
                <a:tint val="100000"/>
                <a:shade val="100000"/>
                <a:alpha val="100000"/>
                <a:satMod val="150000"/>
              </a:schemeClr>
            </a:gs>
            <a:gs pos="100000">
              <a:schemeClr val="phClr">
                <a:tint val="100000"/>
                <a:shade val="65000"/>
                <a:alpha val="100000"/>
              </a:schemeClr>
            </a:gs>
          </a:gsLst>
          <a:path path="circle">
            <a:fillToRect l="50000" t="80000" r="100000" b="10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581</TotalTime>
  <Words>1440</Words>
  <Application>Microsoft Office PowerPoint</Application>
  <PresentationFormat>Экран (4:3)</PresentationFormat>
  <Paragraphs>174</Paragraphs>
  <Slides>23</Slides>
  <Notes>3</Notes>
  <HiddenSlides>0</HiddenSlides>
  <MMClips>0</MMClips>
  <ScaleCrop>false</ScaleCrop>
  <HeadingPairs>
    <vt:vector size="4" baseType="variant">
      <vt:variant>
        <vt:lpstr>Тема</vt:lpstr>
      </vt:variant>
      <vt:variant>
        <vt:i4>1</vt:i4>
      </vt:variant>
      <vt:variant>
        <vt:lpstr>Заголовки слайдов</vt:lpstr>
      </vt:variant>
      <vt:variant>
        <vt:i4>23</vt:i4>
      </vt:variant>
    </vt:vector>
  </HeadingPairs>
  <TitlesOfParts>
    <vt:vector size="24" baseType="lpstr">
      <vt:lpstr>Горизонт</vt:lpstr>
      <vt:lpstr>Вычисление площади? – Легко! (задачи на клетчатой бумаге)   </vt:lpstr>
      <vt:lpstr>Презентация PowerPoint</vt:lpstr>
      <vt:lpstr>”. Что такое “площадь”, знает каждый. Каждый понимает смысл слов: площадь комнаты, площадь садового участка. Измерение площадей считают одним из самых древних разделов геометрии; в частности название “геометрия” (т.е. “землемерие”) связывают именно с измерением площадей. </vt:lpstr>
      <vt:lpstr>Зачатки геометрических знаний, связанных с измерением площадей, теряются в глубине тысячелетий.</vt:lpstr>
      <vt:lpstr>Презентация PowerPoint</vt:lpstr>
      <vt:lpstr> Тема нахождения площадей многоугольников всегда волновала умы многих великих математиков. </vt:lpstr>
      <vt:lpstr>Одним из поздних греческих математиков – энциклопедистов, труды которого имели главным образом прикладной характер, был Герон Александрийский, живший в 1 в. н. э.</vt:lpstr>
      <vt:lpstr>Проблемой площадей занимались также  великие древние учёные архимед и гиппократ.</vt:lpstr>
      <vt:lpstr>Сто лет назад немецкий математик Георг Пик обнаружил замечательную формулу для вычисления площади многоугольника с вершинами в узлах клетчатой бумаги.      S = B + Г/2 – 1.</vt:lpstr>
      <vt:lpstr>Рассмотрим, как можно вычислить площадь прямоугольника, применив теорему пика:</vt:lpstr>
      <vt:lpstr>СПОСОБЫ ВЫЧИСЛЕНИЯ ПЛОЩАДЕЙ  МНОГОУГОЛЬНИКОВ.</vt:lpstr>
      <vt:lpstr>Это задание В3 из открытого банка заданий ЕГЭ по математике</vt:lpstr>
      <vt:lpstr>1 способ     « Считаем по клеткам» </vt:lpstr>
      <vt:lpstr>2 способ «Формула площади фигуры» </vt:lpstr>
      <vt:lpstr>3 способ «Сложение площадей фигур» </vt:lpstr>
      <vt:lpstr>4 способ «Вычитание площадей фигур» </vt:lpstr>
      <vt:lpstr>5 способ  «Формула Пика» </vt:lpstr>
      <vt:lpstr>если треугольник будет иметь другое расположение, то  основание и высоту в таком треугольнике определить точно невозможно, а, следовательно, невозможно применить формулу для вычисления его площади. Поэтому здесь можно только применить способ вычитания прямоугольных треугольников из площади прямоугольника. .</vt:lpstr>
      <vt:lpstr>Попробуем решить задачу 2 с помощью формулы пика:</vt:lpstr>
      <vt:lpstr>Применим формулу пика для вычисления площадей других многоугольников.</vt:lpstr>
      <vt:lpstr>Формула Пика Позволяет вычислить площадь даже такого многоугольника.</vt:lpstr>
      <vt:lpstr>Ещё один пример:</vt:lpstr>
      <vt:lpstr>Вывод:</vt:lpstr>
    </vt:vector>
  </TitlesOfParts>
  <Company>Home</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Вычисление площади? – Легко! (задачи на клетчатой бумаге)</dc:title>
  <dc:creator>user</dc:creator>
  <cp:lastModifiedBy>user</cp:lastModifiedBy>
  <cp:revision>44</cp:revision>
  <dcterms:created xsi:type="dcterms:W3CDTF">2013-05-10T12:02:41Z</dcterms:created>
  <dcterms:modified xsi:type="dcterms:W3CDTF">2013-09-25T17:25:22Z</dcterms:modified>
</cp:coreProperties>
</file>