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7"/>
  </p:notesMasterIdLst>
  <p:sldIdLst>
    <p:sldId id="256" r:id="rId2"/>
    <p:sldId id="270" r:id="rId3"/>
    <p:sldId id="271" r:id="rId4"/>
    <p:sldId id="258" r:id="rId5"/>
    <p:sldId id="259" r:id="rId6"/>
    <p:sldId id="260" r:id="rId7"/>
    <p:sldId id="261" r:id="rId8"/>
    <p:sldId id="262" r:id="rId9"/>
    <p:sldId id="266" r:id="rId10"/>
    <p:sldId id="265" r:id="rId11"/>
    <p:sldId id="273" r:id="rId12"/>
    <p:sldId id="263" r:id="rId13"/>
    <p:sldId id="264" r:id="rId14"/>
    <p:sldId id="267" r:id="rId15"/>
    <p:sldId id="268" r:id="rId16"/>
    <p:sldId id="269" r:id="rId17"/>
    <p:sldId id="274" r:id="rId18"/>
    <p:sldId id="281" r:id="rId19"/>
    <p:sldId id="283" r:id="rId20"/>
    <p:sldId id="282" r:id="rId21"/>
    <p:sldId id="284" r:id="rId22"/>
    <p:sldId id="272" r:id="rId23"/>
    <p:sldId id="278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CA36"/>
    <a:srgbClr val="2D09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71194225721784"/>
          <c:y val="5.6421998031496057E-2"/>
          <c:w val="0.60096702755905507"/>
          <c:h val="0.757411417322834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bg1"/>
              </a:solidFill>
            </a:ln>
          </c:spPr>
          <c:invertIfNegative val="0"/>
          <c:cat>
            <c:strRef>
              <c:f>Лист1!$A$2:$A$5</c:f>
              <c:strCache>
                <c:ptCount val="4"/>
                <c:pt idx="0">
                  <c:v>8 класс</c:v>
                </c:pt>
                <c:pt idx="1">
                  <c:v>9 класс</c:v>
                </c:pt>
                <c:pt idx="2">
                  <c:v>10 класс</c:v>
                </c:pt>
                <c:pt idx="3">
                  <c:v>11 класс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0.42</c:v>
                </c:pt>
                <c:pt idx="1">
                  <c:v>0.4</c:v>
                </c:pt>
                <c:pt idx="2">
                  <c:v>0.18</c:v>
                </c:pt>
                <c:pt idx="3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c:spPr>
          <c:invertIfNegative val="0"/>
          <c:cat>
            <c:strRef>
              <c:f>Лист1!$A$2:$A$5</c:f>
              <c:strCache>
                <c:ptCount val="4"/>
                <c:pt idx="0">
                  <c:v>8 класс</c:v>
                </c:pt>
                <c:pt idx="1">
                  <c:v>9 класс</c:v>
                </c:pt>
                <c:pt idx="2">
                  <c:v>10 класс</c:v>
                </c:pt>
                <c:pt idx="3">
                  <c:v>11 класс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0.36</c:v>
                </c:pt>
                <c:pt idx="1">
                  <c:v>0.25</c:v>
                </c:pt>
                <c:pt idx="2">
                  <c:v>0.28999999999999998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0082816"/>
        <c:axId val="95320704"/>
        <c:axId val="0"/>
      </c:bar3DChart>
      <c:catAx>
        <c:axId val="80082816"/>
        <c:scaling>
          <c:orientation val="minMax"/>
        </c:scaling>
        <c:delete val="0"/>
        <c:axPos val="b"/>
        <c:majorTickMark val="out"/>
        <c:minorTickMark val="none"/>
        <c:tickLblPos val="nextTo"/>
        <c:crossAx val="95320704"/>
        <c:crosses val="autoZero"/>
        <c:auto val="1"/>
        <c:lblAlgn val="ctr"/>
        <c:lblOffset val="100"/>
        <c:noMultiLvlLbl val="0"/>
      </c:catAx>
      <c:valAx>
        <c:axId val="953207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00828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bg1"/>
              </a:solidFill>
            </a:ln>
          </c:spPr>
          <c:invertIfNegative val="0"/>
          <c:cat>
            <c:strRef>
              <c:f>Лист1!$A$2:$A$5</c:f>
              <c:strCache>
                <c:ptCount val="4"/>
                <c:pt idx="0">
                  <c:v>8 класс</c:v>
                </c:pt>
                <c:pt idx="1">
                  <c:v>9 класс</c:v>
                </c:pt>
                <c:pt idx="2">
                  <c:v>10 класс</c:v>
                </c:pt>
                <c:pt idx="3">
                  <c:v>11 класс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0.26</c:v>
                </c:pt>
                <c:pt idx="1">
                  <c:v>0.2</c:v>
                </c:pt>
                <c:pt idx="2">
                  <c:v>0.27</c:v>
                </c:pt>
                <c:pt idx="3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c:spPr>
          <c:invertIfNegative val="0"/>
          <c:cat>
            <c:strRef>
              <c:f>Лист1!$A$2:$A$5</c:f>
              <c:strCache>
                <c:ptCount val="4"/>
                <c:pt idx="0">
                  <c:v>8 класс</c:v>
                </c:pt>
                <c:pt idx="1">
                  <c:v>9 класс</c:v>
                </c:pt>
                <c:pt idx="2">
                  <c:v>10 класс</c:v>
                </c:pt>
                <c:pt idx="3">
                  <c:v>11 класс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</c:v>
                </c:pt>
                <c:pt idx="1">
                  <c:v>0.3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319552"/>
        <c:axId val="89195648"/>
        <c:axId val="0"/>
      </c:bar3DChart>
      <c:catAx>
        <c:axId val="95319552"/>
        <c:scaling>
          <c:orientation val="minMax"/>
        </c:scaling>
        <c:delete val="0"/>
        <c:axPos val="b"/>
        <c:majorTickMark val="out"/>
        <c:minorTickMark val="none"/>
        <c:tickLblPos val="nextTo"/>
        <c:crossAx val="89195648"/>
        <c:crosses val="autoZero"/>
        <c:auto val="1"/>
        <c:lblAlgn val="ctr"/>
        <c:lblOffset val="100"/>
        <c:noMultiLvlLbl val="0"/>
      </c:catAx>
      <c:valAx>
        <c:axId val="89195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53195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D551E-6491-411D-89B2-8CD9C38EFA97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A899E-DB22-416A-B725-0D7B6D87F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09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A899E-DB22-416A-B725-0D7B6D87FE2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225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295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8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274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422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14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889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739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72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8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281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376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6769C-20C7-409A-B7F2-CBAB21552D30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4E942-B24C-46DB-98D8-A9669BC9B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82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lav.ru/stat/podrostok_alkogolizm.html" TargetMode="External"/><Relationship Id="rId7" Type="http://schemas.openxmlformats.org/officeDocument/2006/relationships/hyperlink" Target="http://yandex.ru/yandsearch?lr=213&amp;text=%D0%BF%D0%BE%D0%B4%D1%80%D0%BE%D1%81%D1%82%D0%BA%D0%B8+%D0%B8+%D0%B0%D0%BB%D0%BA%D0%BE%D0%B3%D0%BE%D0%BB%D1%8C" TargetMode="External"/><Relationship Id="rId2" Type="http://schemas.openxmlformats.org/officeDocument/2006/relationships/hyperlink" Target="http://images.yandex.ru/yandsearch?text=%D0%BF%D0%BE%D0%B4%D1%80%D0%BE%D1%81%D1%82%D0%BA%D0%B8%20%D0%B8%20%D1%81%D0%BF%D0%BE%D1%80%D1%82%20%D0%B8%D0%B3%D1%80%D1%8B&amp;uinfo=sw-1903-sh-977-fw-1678-fh-598-pd-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igaretastop.ru/podrostki-i-alkogol.html" TargetMode="External"/><Relationship Id="rId5" Type="http://schemas.openxmlformats.org/officeDocument/2006/relationships/hyperlink" Target="http://natural-medicine.ru/4697-podrostki-i-alkogol-sovety-roditelyam.html" TargetMode="External"/><Relationship Id="rId4" Type="http://schemas.openxmlformats.org/officeDocument/2006/relationships/hyperlink" Target="http://prozavisimost.ru/podrostkovyj-alkogolizm-profilaktiki-i-lechenie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3411" y="476672"/>
            <a:ext cx="8394046" cy="1230976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Алкоголь и подросток</a:t>
            </a:r>
            <a:endParaRPr lang="ru-RU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2570771"/>
            <a:ext cx="4348614" cy="271466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5286388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762478" y="2779928"/>
            <a:ext cx="54293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rgbClr val="002060"/>
                </a:solidFill>
              </a:rPr>
              <a:t>Работа</a:t>
            </a:r>
            <a:endParaRPr lang="ru-RU" sz="3200" b="1" dirty="0">
              <a:ln/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124" y="3354287"/>
            <a:ext cx="371069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Ученицы 9 класса «А» </a:t>
            </a:r>
          </a:p>
          <a:p>
            <a:pPr algn="ct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ГБОУ СОШ №1688              </a:t>
            </a:r>
          </a:p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Колосковой Алины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333818" y="5655720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Руководитель:</a:t>
            </a:r>
            <a:endParaRPr lang="ru-RU" sz="2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9005" y="6093296"/>
            <a:ext cx="38022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Учитель биологии Евдокимова</a:t>
            </a:r>
          </a:p>
          <a:p>
            <a:pPr algn="ctr"/>
            <a:r>
              <a:rPr lang="ru-RU" sz="2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Анастасия Павловна</a:t>
            </a:r>
            <a:endParaRPr lang="ru-RU" sz="2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1266" name="Picture 2" descr="http://nixuxu.ru/load/853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871" y="3055987"/>
            <a:ext cx="4462774" cy="3263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9672" y="928986"/>
            <a:ext cx="8586787" cy="76041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Статистика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Нравиться ли подросткам пить?</a:t>
            </a: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2565400"/>
            <a:ext cx="8229600" cy="416877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74 % </a:t>
            </a:r>
            <a:r>
              <a:rPr lang="ru-RU" dirty="0" smtClean="0"/>
              <a:t>подростков в возрасте от 15 до 17 лет признались, что не испытывают удовольствия от опьянения, 68% подростков испытывают стыд, если понимают, что перебрали. Опрос провело благотворительное сообщество по борьбе с алкоголем </a:t>
            </a:r>
            <a:r>
              <a:rPr lang="ru-RU" dirty="0" err="1" smtClean="0"/>
              <a:t>Дринвэя</a:t>
            </a:r>
            <a:r>
              <a:rPr lang="ru-RU" dirty="0" smtClean="0"/>
              <a:t>. В исследовании приняло участие 600 подростков, причем 61 % из них признался, что вынуждены пить алкоголь чтобы вписаться в компанию и получить уважение сверстников. Также 61 % подростков заявил, что в течение последней недели минимум раз алкоголь им предлагали члены их семьи.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10 % </a:t>
            </a:r>
            <a:r>
              <a:rPr lang="ru-RU" dirty="0" smtClean="0"/>
              <a:t>ответило, что пьет в домашних условиях минимум два-три раза в неделю.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В последние годы согласно опросам в США и Австралии была выявлена тенденция увеличения количества семей, где подростки могут беспрепятственно выпивать с родителями. Подростковый алкоголизм насущная проблема как этих стран, так и других.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1335455"/>
            <a:ext cx="55829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Три четверти подростков не испытывают удовольствия от состояния опьянения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im6-tub-ru.yandex.net/i?id=31521975-1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3347"/>
            <a:ext cx="2592288" cy="1944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16632" y="1556792"/>
            <a:ext cx="288032" cy="1348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6963" y="4133739"/>
            <a:ext cx="1019175" cy="682847"/>
          </a:xfrm>
        </p:spPr>
      </p:pic>
      <p:sp>
        <p:nvSpPr>
          <p:cNvPr id="4" name="Прямоугольник 3"/>
          <p:cNvSpPr/>
          <p:nvPr/>
        </p:nvSpPr>
        <p:spPr>
          <a:xfrm>
            <a:off x="107504" y="1196752"/>
            <a:ext cx="849694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2100" lvl="0" indent="-292100">
              <a:buClr>
                <a:srgbClr val="72A376"/>
              </a:buClr>
              <a:buSzPct val="70000"/>
            </a:pPr>
            <a:r>
              <a:rPr lang="ru-RU" sz="2000" dirty="0">
                <a:solidFill>
                  <a:srgbClr val="002060"/>
                </a:solidFill>
              </a:rPr>
              <a:t>Если же обратиться к </a:t>
            </a:r>
            <a:r>
              <a:rPr lang="ru-RU" sz="2000" dirty="0" smtClean="0">
                <a:solidFill>
                  <a:srgbClr val="002060"/>
                </a:solidFill>
              </a:rPr>
              <a:t>объективным </a:t>
            </a:r>
            <a:r>
              <a:rPr lang="ru-RU" sz="2000" dirty="0">
                <a:solidFill>
                  <a:srgbClr val="002060"/>
                </a:solidFill>
              </a:rPr>
              <a:t>данным, к данным опросов, можно констатировать, что в субъективных переживаниях, особенно в самом начале знакомства с алкоголем, преобладающую роль играют отрицательные или безразличные ощущения. На вопрос о </a:t>
            </a:r>
            <a:r>
              <a:rPr lang="ru-RU" sz="2400" b="1" i="1" u="sng" dirty="0">
                <a:solidFill>
                  <a:srgbClr val="002060"/>
                </a:solidFill>
              </a:rPr>
              <a:t>самочувствии в опьянении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И. </a:t>
            </a:r>
            <a:r>
              <a:rPr lang="ru-RU" sz="2000" dirty="0" err="1">
                <a:solidFill>
                  <a:srgbClr val="002060"/>
                </a:solidFill>
              </a:rPr>
              <a:t>Канкаровичем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i="1" dirty="0">
                <a:solidFill>
                  <a:srgbClr val="002060"/>
                </a:solidFill>
              </a:rPr>
              <a:t>(1930) </a:t>
            </a:r>
            <a:r>
              <a:rPr lang="ru-RU" sz="2000" dirty="0">
                <a:solidFill>
                  <a:srgbClr val="002060"/>
                </a:solidFill>
              </a:rPr>
              <a:t>были получены у школьников следующие ответы:</a:t>
            </a:r>
          </a:p>
          <a:p>
            <a:pPr marL="292100" lvl="0" indent="-292100">
              <a:buClr>
                <a:srgbClr val="72A376"/>
              </a:buClr>
              <a:buSzPct val="70000"/>
            </a:pP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u="sng" dirty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</a:rPr>
              <a:t>подъем настроения </a:t>
            </a:r>
            <a:r>
              <a:rPr lang="ru-RU" sz="2400" dirty="0">
                <a:solidFill>
                  <a:srgbClr val="002060"/>
                </a:solidFill>
              </a:rPr>
              <a:t>– </a:t>
            </a:r>
            <a:r>
              <a:rPr lang="ru-RU" sz="2400" b="1" dirty="0">
                <a:solidFill>
                  <a:srgbClr val="002060"/>
                </a:solidFill>
              </a:rPr>
              <a:t>47,8%</a:t>
            </a:r>
          </a:p>
          <a:p>
            <a:pPr marL="292100" lvl="0" indent="-292100">
              <a:buClr>
                <a:srgbClr val="72A376"/>
              </a:buClr>
              <a:buSzPct val="70000"/>
            </a:pP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u="sng" dirty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</a:rPr>
              <a:t>безразличное настроение </a:t>
            </a:r>
            <a:r>
              <a:rPr lang="ru-RU" sz="2400" dirty="0">
                <a:solidFill>
                  <a:srgbClr val="002060"/>
                </a:solidFill>
              </a:rPr>
              <a:t>– </a:t>
            </a:r>
            <a:r>
              <a:rPr lang="ru-RU" sz="2400" b="1" dirty="0">
                <a:solidFill>
                  <a:srgbClr val="002060"/>
                </a:solidFill>
              </a:rPr>
              <a:t>18,4%</a:t>
            </a:r>
          </a:p>
          <a:p>
            <a:pPr marL="292100" lvl="0" indent="-292100">
              <a:buClr>
                <a:srgbClr val="72A376"/>
              </a:buClr>
              <a:buSzPct val="70000"/>
            </a:pP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u="sng" dirty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</a:rPr>
              <a:t>упадок настроения </a:t>
            </a:r>
            <a:r>
              <a:rPr lang="ru-RU" sz="2400" dirty="0">
                <a:solidFill>
                  <a:srgbClr val="002060"/>
                </a:solidFill>
              </a:rPr>
              <a:t>– </a:t>
            </a:r>
            <a:r>
              <a:rPr lang="ru-RU" sz="2400" b="1" dirty="0">
                <a:solidFill>
                  <a:srgbClr val="002060"/>
                </a:solidFill>
              </a:rPr>
              <a:t>6,1%</a:t>
            </a:r>
          </a:p>
          <a:p>
            <a:pPr marL="292100" lvl="0" indent="-292100">
              <a:buClr>
                <a:srgbClr val="72A376"/>
              </a:buClr>
              <a:buSzPct val="70000"/>
            </a:pP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u="sng" dirty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</a:rPr>
              <a:t>физическое недомогание </a:t>
            </a:r>
            <a:r>
              <a:rPr lang="ru-RU" sz="2400" dirty="0">
                <a:solidFill>
                  <a:srgbClr val="002060"/>
                </a:solidFill>
              </a:rPr>
              <a:t>– </a:t>
            </a:r>
            <a:r>
              <a:rPr lang="ru-RU" sz="2400" b="1" dirty="0">
                <a:solidFill>
                  <a:srgbClr val="002060"/>
                </a:solidFill>
              </a:rPr>
              <a:t>27,6%.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933056"/>
            <a:ext cx="3384376" cy="2698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55576" y="188640"/>
            <a:ext cx="3760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Статистика 1930 г.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36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71668" y="1142984"/>
            <a:ext cx="257148" cy="6107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1" y="2276872"/>
            <a:ext cx="8715436" cy="4013638"/>
          </a:xfrm>
        </p:spPr>
        <p:txBody>
          <a:bodyPr>
            <a:normAutofit fontScale="47500" lnSpcReduction="20000"/>
          </a:bodyPr>
          <a:lstStyle/>
          <a:p>
            <a:r>
              <a:rPr lang="ru-RU" sz="4200" b="1" dirty="0" smtClean="0">
                <a:solidFill>
                  <a:srgbClr val="002060"/>
                </a:solidFill>
              </a:rPr>
              <a:t>- в кругу родных (родители,</a:t>
            </a:r>
          </a:p>
          <a:p>
            <a:r>
              <a:rPr lang="ru-RU" sz="4200" b="1" dirty="0" smtClean="0">
                <a:solidFill>
                  <a:srgbClr val="002060"/>
                </a:solidFill>
              </a:rPr>
              <a:t> родственники);</a:t>
            </a:r>
          </a:p>
          <a:p>
            <a:r>
              <a:rPr lang="ru-RU" sz="4200" b="1" dirty="0" smtClean="0">
                <a:solidFill>
                  <a:srgbClr val="002060"/>
                </a:solidFill>
              </a:rPr>
              <a:t>-в кругу друзей.</a:t>
            </a:r>
          </a:p>
          <a:p>
            <a:endParaRPr lang="ru-RU" sz="4200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pPr>
              <a:buNone/>
            </a:pPr>
            <a:r>
              <a:rPr lang="ru-RU" sz="4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Основные причины по которым ребенок начинает употреблять алкоголь</a:t>
            </a:r>
          </a:p>
          <a:p>
            <a:pPr>
              <a:buNone/>
            </a:pPr>
            <a:endParaRPr lang="ru-RU" b="1" i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r>
              <a:rPr lang="ru-RU" sz="4100" dirty="0" smtClean="0"/>
              <a:t>Биологические;</a:t>
            </a:r>
          </a:p>
          <a:p>
            <a:r>
              <a:rPr lang="ru-RU" sz="4100" dirty="0" smtClean="0"/>
              <a:t>Социальные;</a:t>
            </a:r>
          </a:p>
          <a:p>
            <a:r>
              <a:rPr lang="ru-RU" sz="4100" dirty="0" smtClean="0"/>
              <a:t> Физическая и </a:t>
            </a:r>
          </a:p>
          <a:p>
            <a:r>
              <a:rPr lang="ru-RU" sz="4100" dirty="0" smtClean="0"/>
              <a:t>умственная</a:t>
            </a:r>
          </a:p>
          <a:p>
            <a:r>
              <a:rPr lang="ru-RU" sz="4100" dirty="0" smtClean="0"/>
              <a:t> отсталость. </a:t>
            </a:r>
            <a:r>
              <a:rPr lang="ru-RU" dirty="0" smtClean="0"/>
              <a:t>   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24744"/>
            <a:ext cx="64087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Чаще всего подросток начинает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употреблять алкоголь</a:t>
            </a:r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441" y="116632"/>
            <a:ext cx="85285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Причины подросткового пьянства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http://im0-tub-ru.yandex.net/i?id=472809406-1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861" y="1556792"/>
            <a:ext cx="2864479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5-tub-ru.yandex.net/i?id=293987902-16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763" y="4365104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00296" y="1000108"/>
            <a:ext cx="45719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2486" y="1340768"/>
            <a:ext cx="8229600" cy="57150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В подростковом возрасте психологически важно                       все: определение смысла жизни, круг друзей и принятия себя другими, любовь ближних и эмоциональная отдача, ощущение собственной полезности и самостоятельности в реальных делах и поступках, определенное положение в </a:t>
            </a:r>
            <a:r>
              <a:rPr lang="ru-RU" dirty="0" err="1" smtClean="0"/>
              <a:t>микрогруппах</a:t>
            </a:r>
            <a:r>
              <a:rPr lang="ru-RU" dirty="0" smtClean="0"/>
              <a:t>, прежде всего, в семье.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Анализ отношений  между взрослыми и детьми показывает, что в большинстве своем родители любят детей, пытаются создать им комфортные условия, заботятся о них. Однако в структуре семьи раз и навсегда отводят им место подчинения, послушания, «маленького». Подросткам, особенно мальчикам, такая роль не нравится. Они всячески стараются изменить свой статус, показать и доказать состоятельность, быть взрослым,</a:t>
            </a:r>
          </a:p>
          <a:p>
            <a:pPr>
              <a:buNone/>
            </a:pPr>
            <a:r>
              <a:rPr lang="ru-RU" dirty="0" smtClean="0"/>
              <a:t> совершать соответствующие </a:t>
            </a:r>
          </a:p>
          <a:p>
            <a:pPr>
              <a:buNone/>
            </a:pPr>
            <a:r>
              <a:rPr lang="ru-RU" dirty="0" smtClean="0"/>
              <a:t>их представлениям поступки и действия.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Также прослеживается связь положения </a:t>
            </a:r>
          </a:p>
          <a:p>
            <a:pPr>
              <a:buNone/>
            </a:pPr>
            <a:r>
              <a:rPr lang="ru-RU" dirty="0" smtClean="0"/>
              <a:t>подростка в неполной семье с особенностями </a:t>
            </a:r>
          </a:p>
          <a:p>
            <a:pPr>
              <a:buNone/>
            </a:pPr>
            <a:r>
              <a:rPr lang="ru-RU" dirty="0" smtClean="0"/>
              <a:t>его поведения в отношении к алкоголю.</a:t>
            </a:r>
          </a:p>
          <a:p>
            <a:endParaRPr lang="ru-RU" dirty="0"/>
          </a:p>
        </p:txBody>
      </p:sp>
      <p:pic>
        <p:nvPicPr>
          <p:cNvPr id="7170" name="Picture 2" descr="http://im3-tub-ru.yandex.net/i?id=477175219-3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0916"/>
            <a:ext cx="2404216" cy="1661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8-tub-ru.yandex.net/i?id=285952247-64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085184"/>
            <a:ext cx="2649894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14516" y="167618"/>
            <a:ext cx="637318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ВЛИЯНИЕ ПОЛОЖЕНИЯ ПОДРОСТКА В СЕМЬЕ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НА ЕГО УСТОЙЧИВОСТЬ К УПОТРЕБЛЕНИЮ  АЛКОГОЛЯ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1071546"/>
            <a:ext cx="114272" cy="6821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facebook-logo-square-webtreatset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20688"/>
            <a:ext cx="2071702" cy="1782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42910" y="97609"/>
            <a:ext cx="794015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Социальные сети провоцируют подростковый алкоголизм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twitter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36149" y="1025433"/>
            <a:ext cx="2071702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v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2869" y="980728"/>
            <a:ext cx="1500198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2710668"/>
            <a:ext cx="91440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Сколько времени ваш ребенок проводит в социальных сетях? Подростки, которые регулярно сидят на этих сайтах, более вероятно начнут пить, курить и употреблять марихуану.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Исследование ученых из Колумбийского Университета проанализировало питьевое поведение 1000 американских подростков в возрасте от 12 до 17 лет. Оказалось, что те, кто ежедневно «зависает» на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Facebook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в пять раз чаще курят. Точно также в три раза чаще они пьют алкогольные напитки и в два раза чаще употребляют марихуану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Опрос также показал, что 70 процентов опрошенных использовали социальные сети по будням, а 30 – нет. Одна из основных причин пристрастия к сетям – возможность следить за жизнью своих сверстников, смотреть их фотографии.  Однако исследование показало, что у большинства подростков есть фотографии, ан которых они запечатлены во время пьяной вечеринки. Однако родители не подозревают, что в девяти из десяти случаев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Facebook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становится катализатором детских пагубных привычек.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Основатель Национального центра по проблемам наркомании и токсикомании Иосиф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Калифано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призвал операторов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Facebook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более жестко контролировать и блокировать фотографии с содержанием пьянства.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Facebook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дожжен запретить размещение фотографий подобного содержания, где изображены подростки в состоянии опьянения 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85982" y="1071546"/>
            <a:ext cx="400024" cy="7536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484784"/>
            <a:ext cx="6355108" cy="5832648"/>
          </a:xfrm>
        </p:spPr>
        <p:txBody>
          <a:bodyPr>
            <a:normAutofit fontScale="32500" lnSpcReduction="20000"/>
          </a:bodyPr>
          <a:lstStyle/>
          <a:p>
            <a:r>
              <a:rPr lang="ru-RU" sz="4900" dirty="0" smtClean="0"/>
              <a:t>Зачастую подростки употребляют алкоголь не ради новых ощущений и не в борьбе с </a:t>
            </a:r>
            <a:r>
              <a:rPr lang="ru-RU" sz="4900" dirty="0" err="1" smtClean="0"/>
              <a:t>эмоциальными</a:t>
            </a:r>
            <a:r>
              <a:rPr lang="ru-RU" sz="4900" dirty="0" smtClean="0"/>
              <a:t> проблемами, исследователи из Университета Монреаля считают, что алкоголь подростки употребляют для поддержания популярности в группе.</a:t>
            </a:r>
          </a:p>
          <a:p>
            <a:endParaRPr lang="ru-RU" sz="4900" dirty="0" smtClean="0"/>
          </a:p>
          <a:p>
            <a:r>
              <a:rPr lang="ru-RU" sz="4900" dirty="0" smtClean="0"/>
              <a:t>Исследование было проведено среди 500 франкоговорящих учеников в трех возрастных группах: от 10 до 11 лет, от 12 до 13 лет и от 14 до 15 лет. Во внимание принималась популярность ребенка среди сверстников, а также количество употребления алкоголя, марихуаны и  сигарет.</a:t>
            </a:r>
          </a:p>
          <a:p>
            <a:endParaRPr lang="ru-RU" sz="4900" dirty="0" smtClean="0"/>
          </a:p>
          <a:p>
            <a:r>
              <a:rPr lang="ru-RU" sz="4900" dirty="0" smtClean="0"/>
              <a:t>Результаты показали рост потребления вредных веществ с возрастом независимо от уровня популярности. Однако чем более был популярен ребенок и его друзья, тем больше он пил и курил. Количество  употребляемых вредных веществ среди популярных детей в период от 10 до 15 лет  и непопулярных разнилось в   два раза. Стоит отметить, что популярные дети с непопулярными друзьями не были склонны пить.</a:t>
            </a:r>
          </a:p>
          <a:p>
            <a:endParaRPr lang="ru-RU" sz="5500" b="1" dirty="0" smtClean="0">
              <a:solidFill>
                <a:srgbClr val="FFFF00"/>
              </a:solidFill>
            </a:endParaRPr>
          </a:p>
          <a:p>
            <a:r>
              <a:rPr lang="ru-RU" sz="5500" b="1" dirty="0" smtClean="0">
                <a:solidFill>
                  <a:srgbClr val="C00000"/>
                </a:solidFill>
              </a:rPr>
              <a:t>Результат говорит нам о том, что алкоголь – это способ поддерживать популярность среди подростков, это поддержание статуса. Также исследования показали, что популярные подростки более склонны к насилиям и другому девиантному поведению</a:t>
            </a:r>
            <a:r>
              <a:rPr lang="ru-RU" sz="3400" b="1" dirty="0" smtClean="0">
                <a:solidFill>
                  <a:srgbClr val="C00000"/>
                </a:solidFill>
              </a:rPr>
              <a:t>.</a:t>
            </a:r>
            <a:endParaRPr lang="ru-RU" sz="3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42852"/>
            <a:ext cx="723018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Популярность употребления алкоголя среди подростков</a:t>
            </a:r>
            <a:endParaRPr lang="ru-RU" sz="28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 descr="http://im6-tub-ru.yandex.net/i?id=379816184-5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1236">
            <a:off x="6699917" y="1473490"/>
            <a:ext cx="190500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6-tub-ru.yandex.net/i?id=31521975-1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4998">
            <a:off x="7006598" y="3315427"/>
            <a:ext cx="190500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2-tub-ru.yandex.net/i?id=7737260-54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13878">
            <a:off x="6444208" y="5013176"/>
            <a:ext cx="190500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85916" y="1071546"/>
            <a:ext cx="257148" cy="3249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5024" y="436141"/>
            <a:ext cx="8229600" cy="557216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b="1" i="1" dirty="0" smtClean="0">
                <a:solidFill>
                  <a:srgbClr val="C00000"/>
                </a:solidFill>
              </a:rPr>
              <a:t>«Другие дети пьют, а мои – нет!»</a:t>
            </a:r>
          </a:p>
          <a:p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400" dirty="0" err="1" smtClean="0"/>
              <a:t>Мичиганский</a:t>
            </a:r>
            <a:r>
              <a:rPr lang="ru-RU" sz="3400" dirty="0" smtClean="0"/>
              <a:t> Университета провел национальный опрос о здоровье детей, как выяснилось, лишь 10 процентов родителей считают, что их дети – подростки в возрасте от 13 до 17 лет, пили алкогольные напитки в прошлом году.</a:t>
            </a:r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Однако опрос среди подростков показал, что 52 процента учащихся 10 класса употребляли алкоголь, а 28 – курили марихуану. Явное несоответствие представлений родителей  и реального положения вещей указывают на необходимость развития более доверительных связей между родителями и детьми</a:t>
            </a:r>
            <a:r>
              <a:rPr lang="ru-RU" sz="3400" dirty="0" smtClean="0">
                <a:solidFill>
                  <a:srgbClr val="002060"/>
                </a:solidFill>
              </a:rPr>
              <a:t>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Если родители признают возможность того, что их ребенок и правда пробовал алкоголь или наркотики, они смогут более открыто обсуждать эти проблемы.</a:t>
            </a:r>
            <a:endParaRPr lang="ru-RU" dirty="0" smtClean="0"/>
          </a:p>
          <a:p>
            <a:pPr>
              <a:buNone/>
            </a:pPr>
            <a:r>
              <a:rPr lang="ru-RU" sz="3400" dirty="0" smtClean="0"/>
              <a:t>Удивителен еще один пункт опроса родителей, они считают , что по крайней мере 40 процентов десятиклассников пробовали марихуану и 60 процентов употребляли алкоголь в прошлом учебном году, однако в эти 60 процентов не входил их ребенок.</a:t>
            </a:r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Таким образом,</a:t>
            </a:r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родители уверены, что пьет большинство подростков, только не их ребенок.</a:t>
            </a:r>
          </a:p>
          <a:p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-99392"/>
            <a:ext cx="6929454" cy="7143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Заблуждения родителей</a:t>
            </a:r>
            <a:endParaRPr lang="ru-RU" sz="40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 descr="http://im5-tub-ru.yandex.net/i?id=24802156-2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3069">
            <a:off x="281641" y="5131249"/>
            <a:ext cx="179070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m3-tub-ru.yandex.net/i?id=134713307-7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8158">
            <a:off x="6909470" y="4928595"/>
            <a:ext cx="196215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im2-tub-ru.yandex.net/i?id=512642696-32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2869">
            <a:off x="4606991" y="4888877"/>
            <a:ext cx="213360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im8-tub-ru.yandex.net/i?id=421013491-3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7210">
            <a:off x="2363968" y="5131250"/>
            <a:ext cx="215265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76672" y="1052736"/>
            <a:ext cx="154360" cy="4158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1108" y="811035"/>
            <a:ext cx="8229600" cy="3255552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72A376"/>
              </a:buCl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Мы провели анонимное анкетирование</a:t>
            </a:r>
          </a:p>
          <a:p>
            <a:pPr lvl="0">
              <a:buClr>
                <a:srgbClr val="72A376"/>
              </a:buCl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в старших классах </a:t>
            </a:r>
            <a:r>
              <a:rPr lang="ru-RU" sz="2400" i="1" dirty="0">
                <a:solidFill>
                  <a:srgbClr val="002060"/>
                </a:solidFill>
              </a:rPr>
              <a:t>(8-11классы</a:t>
            </a:r>
            <a:r>
              <a:rPr lang="ru-RU" sz="2400" i="1" dirty="0" smtClean="0">
                <a:solidFill>
                  <a:srgbClr val="002060"/>
                </a:solidFill>
              </a:rPr>
              <a:t>)</a:t>
            </a:r>
            <a:endParaRPr lang="ru-RU" sz="2400" dirty="0">
              <a:solidFill>
                <a:srgbClr val="002060"/>
              </a:solidFill>
            </a:endParaRPr>
          </a:p>
          <a:p>
            <a:pPr lvl="0">
              <a:buClr>
                <a:srgbClr val="72A376"/>
              </a:buClr>
              <a:buNone/>
            </a:pPr>
            <a:r>
              <a:rPr lang="ru-RU" sz="2400" dirty="0">
                <a:solidFill>
                  <a:srgbClr val="002060"/>
                </a:solidFill>
              </a:rPr>
              <a:t>Задача </a:t>
            </a:r>
            <a:r>
              <a:rPr lang="ru-RU" sz="2400" dirty="0" smtClean="0">
                <a:solidFill>
                  <a:srgbClr val="002060"/>
                </a:solidFill>
              </a:rPr>
              <a:t>анкетирования состояла </a:t>
            </a:r>
            <a:r>
              <a:rPr lang="ru-RU" sz="2400" dirty="0">
                <a:solidFill>
                  <a:srgbClr val="002060"/>
                </a:solidFill>
              </a:rPr>
              <a:t>в том, чтобы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uFill>
                  <a:solidFill>
                    <a:srgbClr val="08CA36"/>
                  </a:solidFill>
                </a:uFill>
              </a:rPr>
              <a:t>выяснить </a:t>
            </a:r>
            <a:r>
              <a:rPr lang="ru-RU" sz="2400" b="1" i="1" dirty="0">
                <a:solidFill>
                  <a:srgbClr val="002060"/>
                </a:solidFill>
                <a:uFill>
                  <a:solidFill>
                    <a:srgbClr val="08CA36"/>
                  </a:solidFill>
                </a:uFill>
              </a:rPr>
              <a:t>насколько популярен в наше время </a:t>
            </a:r>
            <a:r>
              <a:rPr lang="ru-RU" sz="2400" b="1" i="1" dirty="0" smtClean="0">
                <a:solidFill>
                  <a:srgbClr val="002060"/>
                </a:solidFill>
                <a:uFill>
                  <a:solidFill>
                    <a:srgbClr val="08CA36"/>
                  </a:solidFill>
                </a:uFill>
              </a:rPr>
              <a:t>алкоголь</a:t>
            </a:r>
          </a:p>
          <a:p>
            <a:pPr lvl="0">
              <a:buClr>
                <a:srgbClr val="72A376"/>
              </a:buClr>
              <a:buNone/>
            </a:pPr>
            <a:r>
              <a:rPr lang="ru-RU" sz="2400" b="1" i="1" dirty="0" smtClean="0">
                <a:solidFill>
                  <a:srgbClr val="002060"/>
                </a:solidFill>
                <a:uFill>
                  <a:solidFill>
                    <a:srgbClr val="08CA36"/>
                  </a:solidFill>
                </a:uFill>
              </a:rPr>
              <a:t> среди подростков 13 -17 лет.</a:t>
            </a:r>
          </a:p>
          <a:p>
            <a:pPr lvl="0">
              <a:buClr>
                <a:srgbClr val="72A376"/>
              </a:buClr>
              <a:buNone/>
            </a:pPr>
            <a:endParaRPr lang="ru-RU" sz="2400" b="1" i="1" dirty="0" smtClean="0">
              <a:solidFill>
                <a:srgbClr val="002060"/>
              </a:solidFill>
              <a:uFill>
                <a:solidFill>
                  <a:srgbClr val="08CA36"/>
                </a:solidFill>
              </a:uFill>
            </a:endParaRPr>
          </a:p>
          <a:p>
            <a:pPr lvl="0">
              <a:buClr>
                <a:srgbClr val="72A376"/>
              </a:buClr>
              <a:buNone/>
            </a:pPr>
            <a:r>
              <a:rPr lang="ru-RU" sz="2400" b="1" i="1" dirty="0" smtClean="0">
                <a:solidFill>
                  <a:srgbClr val="002060"/>
                </a:solidFill>
                <a:uFill>
                  <a:solidFill>
                    <a:srgbClr val="08CA36"/>
                  </a:solidFill>
                </a:uFill>
              </a:rPr>
              <a:t>В анкетировании приняли участие  101 человек: </a:t>
            </a:r>
          </a:p>
          <a:p>
            <a:pPr lvl="0">
              <a:buClr>
                <a:srgbClr val="72A376"/>
              </a:buClr>
              <a:buNone/>
            </a:pPr>
            <a:r>
              <a:rPr lang="ru-RU" sz="2400" b="1" i="1" dirty="0" smtClean="0">
                <a:solidFill>
                  <a:srgbClr val="002060"/>
                </a:solidFill>
                <a:uFill>
                  <a:solidFill>
                    <a:srgbClr val="08CA36"/>
                  </a:solidFill>
                </a:uFill>
              </a:rPr>
              <a:t>54 мальчика и 47 девочек.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79712" y="188640"/>
            <a:ext cx="4212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Наше исследование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C:\Users\Анастасия\Desktop\IMG_069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66587"/>
            <a:ext cx="4698404" cy="2700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66587"/>
            <a:ext cx="4098925" cy="273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734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83248001"/>
              </p:ext>
            </p:extLst>
          </p:nvPr>
        </p:nvGraphicFramePr>
        <p:xfrm>
          <a:off x="1043608" y="1700808"/>
          <a:ext cx="6096000" cy="433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7624" y="344642"/>
            <a:ext cx="75594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Анализ ответов на вопрос:                           </a:t>
            </a:r>
            <a:endParaRPr lang="ru-RU" sz="3200" dirty="0" smtClean="0">
              <a:solidFill>
                <a:srgbClr val="C00000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ea typeface="+mj-ea"/>
              <a:cs typeface="+mj-cs"/>
            </a:endParaRPr>
          </a:p>
          <a:p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Я </a:t>
            </a:r>
            <a:r>
              <a:rPr lang="ru-RU" sz="2800" i="1" dirty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выпиваю </a:t>
            </a:r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охотно: </a:t>
            </a:r>
            <a:r>
              <a:rPr lang="ru-RU" dirty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а)иногда, б) всегда в)никогда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1" y="476672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основании нашего небольшого исследования ,</a:t>
            </a:r>
          </a:p>
          <a:p>
            <a:r>
              <a:rPr lang="ru-RU" dirty="0"/>
              <a:t>м</a:t>
            </a:r>
            <a:r>
              <a:rPr lang="ru-RU" dirty="0" smtClean="0"/>
              <a:t>ожно сделать выводы:</a:t>
            </a:r>
          </a:p>
          <a:p>
            <a:r>
              <a:rPr lang="ru-RU" dirty="0" smtClean="0"/>
              <a:t>1) От 8 к 11 классу наблюдается тенденция к снижению интереса к алкоголю.</a:t>
            </a:r>
          </a:p>
          <a:p>
            <a:r>
              <a:rPr lang="ru-RU" dirty="0" smtClean="0"/>
              <a:t>Возможно, это связанно с тем, что разница в психологии 13- и 17-летних подростков достаточно  велика. </a:t>
            </a:r>
          </a:p>
          <a:p>
            <a:r>
              <a:rPr lang="ru-RU" dirty="0" smtClean="0"/>
              <a:t>В связи с этим можно сделать вывод, что человек в этом возрасте взрослеет быстро и к 10 классу начинает понимать, что алкоголь для жизни ему не нужен. </a:t>
            </a:r>
          </a:p>
          <a:p>
            <a:r>
              <a:rPr lang="ru-RU" dirty="0" smtClean="0"/>
              <a:t>2)Скорее всего подростки 8-9 классов более зависимы от мнения социума, чем учащиеся 10-11 класса. </a:t>
            </a:r>
          </a:p>
          <a:p>
            <a:r>
              <a:rPr lang="ru-RU" dirty="0"/>
              <a:t>3</a:t>
            </a:r>
            <a:r>
              <a:rPr lang="ru-RU" dirty="0" smtClean="0"/>
              <a:t>)Ещё одной причиной такой тенденции может быть то, что в 10 класс</a:t>
            </a:r>
          </a:p>
          <a:p>
            <a:r>
              <a:rPr lang="ru-RU" dirty="0"/>
              <a:t>п</a:t>
            </a:r>
            <a:r>
              <a:rPr lang="ru-RU" dirty="0" smtClean="0"/>
              <a:t>оступают не все, а большинство ребят относящиеся к алкоголю положительно,</a:t>
            </a:r>
          </a:p>
          <a:p>
            <a:r>
              <a:rPr lang="ru-RU" dirty="0"/>
              <a:t>у</a:t>
            </a:r>
            <a:r>
              <a:rPr lang="ru-RU" dirty="0" smtClean="0"/>
              <a:t>ходят из школы в другие учебные заведения.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http://im4-tub-ru.yandex.net/i?id=88788807-57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77072"/>
            <a:ext cx="2808312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://im5-tub-ru.yandex.net/i?id=421842252-71-72&amp;n=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77072"/>
            <a:ext cx="2444358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903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6284913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Цель и задачи проекта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557338"/>
            <a:ext cx="7561263" cy="4525962"/>
          </a:xfrm>
        </p:spPr>
        <p:txBody>
          <a:bodyPr>
            <a:normAutofit fontScale="62500" lnSpcReduction="20000"/>
          </a:bodyPr>
          <a:lstStyle/>
          <a:p>
            <a:r>
              <a:rPr lang="ru-RU" sz="3600" dirty="0" smtClean="0"/>
              <a:t>                             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                                  </a:t>
            </a:r>
            <a:r>
              <a:rPr lang="ru-RU" sz="4600" b="1" dirty="0" smtClean="0">
                <a:solidFill>
                  <a:srgbClr val="002060"/>
                </a:solidFill>
              </a:rPr>
              <a:t>Цель</a:t>
            </a:r>
          </a:p>
          <a:p>
            <a:r>
              <a:rPr lang="ru-RU" dirty="0" smtClean="0"/>
              <a:t>Создать просветительский продукт, который можно использовать в качестве антиалкогольной пропаганды.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100" dirty="0" smtClean="0"/>
              <a:t>                           </a:t>
            </a:r>
            <a:r>
              <a:rPr lang="ru-RU" sz="5100" b="1" dirty="0" smtClean="0">
                <a:solidFill>
                  <a:srgbClr val="002060"/>
                </a:solidFill>
              </a:rPr>
              <a:t>Задачи</a:t>
            </a:r>
          </a:p>
          <a:p>
            <a:r>
              <a:rPr lang="ru-RU" sz="2800" dirty="0" smtClean="0"/>
              <a:t>Поиск информации о влиянии алкоголя на организм подростка; </a:t>
            </a:r>
          </a:p>
          <a:p>
            <a:r>
              <a:rPr lang="ru-RU" sz="2800" dirty="0" smtClean="0"/>
              <a:t>Выявление основных причин пьянства в подростковой среде;</a:t>
            </a:r>
          </a:p>
          <a:p>
            <a:r>
              <a:rPr lang="ru-RU" sz="2800" dirty="0" smtClean="0"/>
              <a:t>Выяснение влияния социальных сетей на алкоголизацию подростков; </a:t>
            </a:r>
          </a:p>
          <a:p>
            <a:r>
              <a:rPr lang="ru-RU" sz="2800" dirty="0" smtClean="0"/>
              <a:t>Изучить мнение родителей по вопросу</a:t>
            </a:r>
          </a:p>
          <a:p>
            <a:r>
              <a:rPr lang="ru-RU" sz="2800" dirty="0" smtClean="0"/>
              <a:t> подросткового алкоголизма;</a:t>
            </a:r>
          </a:p>
          <a:p>
            <a:r>
              <a:rPr lang="ru-RU" sz="2800" dirty="0" smtClean="0"/>
              <a:t>Провести социологическое исследование среди </a:t>
            </a:r>
          </a:p>
          <a:p>
            <a:r>
              <a:rPr lang="ru-RU" sz="2800" dirty="0" smtClean="0"/>
              <a:t>учащихся 8-11 классов;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12290" name="Picture 2" descr="http://im4-tub-ru.yandex.net/i?id=12651357-06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6672"/>
            <a:ext cx="2484276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im3-tub-ru.yandex.net/i?id=590948985-44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59" y="4437112"/>
            <a:ext cx="249531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15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7053859"/>
              </p:ext>
            </p:extLst>
          </p:nvPr>
        </p:nvGraphicFramePr>
        <p:xfrm>
          <a:off x="1187624" y="2060848"/>
          <a:ext cx="676875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552" y="260648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На вопрос «</a:t>
            </a:r>
            <a:r>
              <a:rPr lang="ru-RU" sz="2800" i="1" dirty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Спиртным я стараюсь заглушить приступ плохого </a:t>
            </a:r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настроения, тоски, тревоги:</a:t>
            </a:r>
          </a:p>
          <a:p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ea typeface="+mj-ea"/>
                <a:cs typeface="+mj-cs"/>
              </a:rPr>
              <a:t>а)да; б)нет; в)иногда;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67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45834"/>
            <a:ext cx="734481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На диаграмме мы видим, что желание снять стресс с помощью алкоголя у девочек резко падает к 10-11 классу. Мы думаем, что это происходит потому, что девочки развиваются быстрее,  чем мальчики и раньше взрослеют и поэтому в дальнейшем способны переносить приступы тревожности, неуверенности и тоски, не прибегая к алкоголю.     </a:t>
            </a:r>
          </a:p>
          <a:p>
            <a:pPr marL="342900" indent="-342900">
              <a:buAutoNum type="arabicParenR"/>
            </a:pPr>
            <a:endParaRPr lang="ru-RU" dirty="0"/>
          </a:p>
          <a:p>
            <a:pPr marL="342900" indent="-342900">
              <a:buAutoNum type="arabicParenR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2) У юношей тенденция к снятию тревоги с помощью алкоголя наблюдается с 8 по 10 класс примерно на одном уровне и только к 11 классу она снижается. </a:t>
            </a:r>
          </a:p>
          <a:p>
            <a:r>
              <a:rPr lang="ru-RU" dirty="0" smtClean="0"/>
              <a:t>Это можно объяснить тем, что мальчики взрослеют позже и, в отличие от девочек, у них нет возможности открыто выражать свои эмоции в социуме.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http://im3-tub-ru.yandex.net/i?id=590948985-44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994356"/>
            <a:ext cx="2148205" cy="1431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http://im4-tub-ru.yandex.net/i?id=156838205-17-72&amp;n=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085184"/>
            <a:ext cx="1905635" cy="1431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674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12776"/>
            <a:ext cx="806489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Подростковый алкоголизм – проблема, существующая в разных странах мира не одно десятилетие. В нашей стране сегодня она приобрела масштабы национального бедствия;</a:t>
            </a: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Причины этого явления разные, но начинается все с социальной группы, чаще всего с семьи;</a:t>
            </a: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Подросток, у которого есть интересное занятие (спорт, кружки и т.д.) не подвержен алкоголизации, он реализует себя в другой области</a:t>
            </a:r>
            <a:r>
              <a:rPr lang="ru-RU" sz="2400" b="1" dirty="0">
                <a:solidFill>
                  <a:srgbClr val="002060"/>
                </a:solidFill>
              </a:rPr>
              <a:t>;</a:t>
            </a: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8481" y="260648"/>
            <a:ext cx="29828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Выводы</a:t>
            </a:r>
            <a:endParaRPr lang="ru-RU" sz="54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611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6230" y="548680"/>
            <a:ext cx="36611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 </a:t>
            </a:r>
            <a:r>
              <a:rPr lang="ru-RU" sz="4000" b="1" dirty="0">
                <a:solidFill>
                  <a:srgbClr val="7030A0"/>
                </a:solidFill>
              </a:rPr>
              <a:t>Рекомендации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7" y="1225689"/>
            <a:ext cx="486906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/>
              <a:t>Усилить пропаганду здорового образа жизни в средствах массовой информации и </a:t>
            </a:r>
            <a:r>
              <a:rPr lang="ru-RU" sz="2000" b="1" dirty="0">
                <a:solidFill>
                  <a:srgbClr val="C00000"/>
                </a:solidFill>
              </a:rPr>
              <a:t>исключить пропаганду алкоголя;</a:t>
            </a:r>
          </a:p>
          <a:p>
            <a:pPr marL="342900" indent="-342900">
              <a:buAutoNum type="arabicPeriod"/>
            </a:pPr>
            <a:r>
              <a:rPr lang="ru-RU" sz="2000" dirty="0"/>
              <a:t>Создать для подростков больше возможностей для самореализации путем вовлечения их в различные спортивные секции, кружки по интересам;</a:t>
            </a:r>
          </a:p>
          <a:p>
            <a:pPr marL="342900" indent="-342900">
              <a:buAutoNum type="arabicPeriod"/>
            </a:pPr>
            <a:r>
              <a:rPr lang="ru-RU" sz="2000" dirty="0"/>
              <a:t>Ужесточить законы об ответственности взрослых за </a:t>
            </a:r>
            <a:r>
              <a:rPr lang="ru-RU" sz="2000" dirty="0" smtClean="0"/>
              <a:t>продажу, и распространение </a:t>
            </a:r>
            <a:r>
              <a:rPr lang="ru-RU" sz="2000" dirty="0"/>
              <a:t>алкоголя в подростковой среде;</a:t>
            </a:r>
          </a:p>
          <a:p>
            <a:pPr marL="342900" indent="-342900">
              <a:buAutoNum type="arabicPeriod"/>
            </a:pPr>
            <a:r>
              <a:rPr lang="ru-RU" sz="2000" dirty="0"/>
              <a:t>Усилить ответственность родителей </a:t>
            </a:r>
            <a:r>
              <a:rPr lang="ru-RU" sz="2000" b="1" dirty="0">
                <a:solidFill>
                  <a:srgbClr val="C00000"/>
                </a:solidFill>
              </a:rPr>
              <a:t>за здоровый образ жизни своей семьи.</a:t>
            </a:r>
          </a:p>
        </p:txBody>
      </p:sp>
      <p:pic>
        <p:nvPicPr>
          <p:cNvPr id="1026" name="Picture 2" descr="http://im7-tub-ru.yandex.net/i?id=421752779-2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699" y="356459"/>
            <a:ext cx="2118883" cy="15891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8-tub-ru.yandex.net/i?id=302274300-0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605053"/>
            <a:ext cx="2208245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8-tub-ru.yandex.net/i?id=271649036-05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589" y="1854342"/>
            <a:ext cx="2088232" cy="15661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8-tub-ru.yandex.net/i?id=52426739-70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757" y="3253279"/>
            <a:ext cx="215265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44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65114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Используемые источники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772816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://images.yandex.ru/yandsearch?text=%</a:t>
            </a:r>
            <a:r>
              <a:rPr lang="en-US" dirty="0" smtClean="0">
                <a:hlinkClick r:id="rId2"/>
              </a:rPr>
              <a:t>D0%BF%D0%BE%D0%B4%D1%80%D0%BE%D1%81%D1%82%D0%BA%D0%B8%20%D0%B8%20%D1%81%D0%BF%D0%BE%D1%80%D1%82%20%D0%B8%D0%B3%D1%80%D1%8B&amp;uinfo=sw-1903-sh-977-fw-1678-fh-598-pd-1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www.russlav.ru/stat/podrostok_alkogolizm.html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prozavisimost.ru/podrostkovyj-alkogolizm-profilaktiki-i-lechenie.html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natural-medicine.ru/4697-podrostki-i-alkogol-sovety-roditelyam.html</a:t>
            </a:r>
            <a:endParaRPr lang="ru-RU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sigaretastop.ru/podrostki-i-alkogol.html</a:t>
            </a:r>
            <a:endParaRPr lang="ru-RU" dirty="0" smtClean="0"/>
          </a:p>
          <a:p>
            <a:r>
              <a:rPr lang="en-US" dirty="0">
                <a:hlinkClick r:id="rId7"/>
              </a:rPr>
              <a:t>http://yandex.ru/yandsearch?lr=213&amp;text=%D0%BF%D0%BE%D0%B4%D1%80%D0%BE%D1%81%D1%82%D0%BA%D0%B8+%D0%B8+%</a:t>
            </a:r>
            <a:r>
              <a:rPr lang="en-US" dirty="0" smtClean="0">
                <a:hlinkClick r:id="rId7"/>
              </a:rPr>
              <a:t>D0%B0%D0%BB%D0%BA%D0%BE%D0%B3%D0%BE%D0%BB%D1%8C</a:t>
            </a:r>
            <a:endParaRPr lang="ru-RU" dirty="0" smtClean="0"/>
          </a:p>
          <a:p>
            <a:r>
              <a:rPr lang="en-US" dirty="0"/>
              <a:t>http://images.yandex.ru/yandsearch?text=%D0%BF%D0%BE%D0%B4%D1%80%D0%BE%D1%81%D1%82%D0%BA%D0%B8%20%D0%B8%20%D0%B0%D0%BB%D0%BA%D0%BE%D0%B3%D0%BE%D0%BB%D1%8C%20%D0%B2%20%D0%BA%D0%B0%D1%80%D1%82%D0%B8%D0%BD%D0%BA%D0%B0%D1%85&amp;stype=image&amp;lr=213&amp;noreask=1&amp;source=wiz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19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625730">
            <a:off x="1611657" y="3235610"/>
            <a:ext cx="6162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C:\Users\Анастасия\Desktop\IMG_069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57" y="545714"/>
            <a:ext cx="4194504" cy="2927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://im2-tub-ru.yandex.net/i?id=375813003-62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3472766"/>
            <a:ext cx="2908561" cy="290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8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76672"/>
            <a:ext cx="30678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План работы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522" y="1533729"/>
            <a:ext cx="485536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Что такое алкоголь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Особенности пубертатного</a:t>
            </a:r>
          </a:p>
          <a:p>
            <a:r>
              <a:rPr lang="ru-RU" sz="2400" dirty="0" smtClean="0"/>
              <a:t> периода</a:t>
            </a:r>
          </a:p>
          <a:p>
            <a:r>
              <a:rPr lang="ru-RU" sz="2400" dirty="0" smtClean="0"/>
              <a:t>3. Влияние алкоголя на организм</a:t>
            </a:r>
          </a:p>
          <a:p>
            <a:r>
              <a:rPr lang="ru-RU" sz="2400" dirty="0" smtClean="0"/>
              <a:t>4. Что такое алкоголизм</a:t>
            </a:r>
          </a:p>
          <a:p>
            <a:r>
              <a:rPr lang="ru-RU" sz="2400" dirty="0" smtClean="0"/>
              <a:t>5. Статистика</a:t>
            </a:r>
          </a:p>
          <a:p>
            <a:r>
              <a:rPr lang="ru-RU" sz="2400" dirty="0" smtClean="0"/>
              <a:t>6. Причины пьянства среди</a:t>
            </a:r>
          </a:p>
          <a:p>
            <a:r>
              <a:rPr lang="ru-RU" sz="2400" dirty="0" smtClean="0"/>
              <a:t> подростков</a:t>
            </a:r>
          </a:p>
          <a:p>
            <a:r>
              <a:rPr lang="ru-RU" sz="2400" dirty="0" smtClean="0"/>
              <a:t>7. Отношения в семье и других </a:t>
            </a:r>
          </a:p>
          <a:p>
            <a:r>
              <a:rPr lang="ru-RU" sz="2400" dirty="0" smtClean="0"/>
              <a:t>социальных группах</a:t>
            </a:r>
          </a:p>
          <a:p>
            <a:r>
              <a:rPr lang="ru-RU" sz="2400" dirty="0" smtClean="0"/>
              <a:t>8. Наше исследование</a:t>
            </a:r>
          </a:p>
          <a:p>
            <a:r>
              <a:rPr lang="ru-RU" sz="2400" dirty="0" smtClean="0"/>
              <a:t>9. Выводы и рекомендации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5" name="Рисунок 4" descr="http://im0-tub-ru.yandex.net/i?id=696405538-04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542" y="332656"/>
            <a:ext cx="3595089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 descr="http://im6-tub-ru.yandex.net/i?id=379816184-5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890" y="3789040"/>
            <a:ext cx="3552395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08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1285916" y="2143116"/>
            <a:ext cx="4572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501008"/>
            <a:ext cx="8215370" cy="32403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C00000"/>
                </a:solidFill>
              </a:rPr>
              <a:t>АЛКОГОЛЬ - </a:t>
            </a:r>
            <a:r>
              <a:rPr lang="ru-RU" sz="3000" b="1" dirty="0">
                <a:solidFill>
                  <a:srgbClr val="C00000"/>
                </a:solidFill>
              </a:rPr>
              <a:t>э</a:t>
            </a:r>
            <a:r>
              <a:rPr lang="ru-RU" sz="3000" b="1" dirty="0" smtClean="0">
                <a:solidFill>
                  <a:srgbClr val="C00000"/>
                </a:solidFill>
              </a:rPr>
              <a:t>то внутриклеточный яд</a:t>
            </a:r>
            <a:r>
              <a:rPr lang="ru-RU" sz="2900" dirty="0" smtClean="0"/>
              <a:t>, в первую очередь губительно влияющий </a:t>
            </a:r>
            <a:r>
              <a:rPr lang="ru-RU" sz="2900" dirty="0"/>
              <a:t>на </a:t>
            </a:r>
            <a:r>
              <a:rPr lang="ru-RU" sz="2900" dirty="0" smtClean="0"/>
              <a:t>нервную, эндокринную,  сердечно-сосудистую, пищеварительную и половую систему. </a:t>
            </a:r>
          </a:p>
          <a:p>
            <a:pPr>
              <a:buNone/>
            </a:pPr>
            <a:r>
              <a:rPr lang="ru-RU" sz="2900" dirty="0" smtClean="0"/>
              <a:t>Даже при единичных дозах</a:t>
            </a:r>
            <a:r>
              <a:rPr lang="en-US" sz="2900" dirty="0" smtClean="0"/>
              <a:t> </a:t>
            </a:r>
            <a:r>
              <a:rPr lang="ru-RU" sz="2900" dirty="0" smtClean="0"/>
              <a:t>может нанести серьезный вред организму. </a:t>
            </a:r>
          </a:p>
          <a:p>
            <a:pPr>
              <a:buNone/>
            </a:pPr>
            <a:r>
              <a:rPr lang="ru-RU" sz="2900" dirty="0" smtClean="0"/>
              <a:t>Постоянное употребление может привести к тяжёлым заболеванием, приводящим к смерти.</a:t>
            </a:r>
          </a:p>
          <a:p>
            <a:endParaRPr lang="ru-RU" dirty="0"/>
          </a:p>
        </p:txBody>
      </p:sp>
      <p:pic>
        <p:nvPicPr>
          <p:cNvPr id="5" name="Рисунок 4" descr="http://im2-tub-ru.yandex.net/i?id=227227927-29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6632"/>
            <a:ext cx="4176464" cy="3240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14610" y="1857364"/>
            <a:ext cx="285720" cy="571504"/>
          </a:xfrm>
        </p:spPr>
        <p:txBody>
          <a:bodyPr>
            <a:normAutofit fontScale="90000"/>
          </a:bodyPr>
          <a:lstStyle/>
          <a:p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502" y="960888"/>
            <a:ext cx="6013332" cy="557214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b="1" dirty="0" smtClean="0"/>
              <a:t>Подростковый (пубертатный) возраст-</a:t>
            </a:r>
            <a:r>
              <a:rPr lang="ru-RU" sz="3400" dirty="0" smtClean="0"/>
              <a:t> это переход  детства к взрослости, становления и формирования зрелого организма.</a:t>
            </a:r>
          </a:p>
          <a:p>
            <a:r>
              <a:rPr lang="ru-RU" sz="3400" dirty="0" smtClean="0"/>
              <a:t> Этот возрастной период характеризуется бурным ростом как отдельных органов, так и всего его организма в целом, началом и завершением полового созревания, совершенствованием функций органов и систем организма.</a:t>
            </a:r>
          </a:p>
          <a:p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 В этот период интенсивно перестраиваются некоторые отделы головного мозга, возникают новые связи между нервной и эндокринной  системами.</a:t>
            </a:r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Особого внимания заслуживает развитие психики. В этот период происходит дальнейшее совершенствование функциональной деятельности центральной нервной системы. Завершается структурное и морфологическое созревание нервных клеток. </a:t>
            </a:r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r>
              <a:rPr lang="ru-RU" sz="4200" b="1" dirty="0" smtClean="0">
                <a:solidFill>
                  <a:srgbClr val="002060"/>
                </a:solidFill>
              </a:rPr>
              <a:t>Развитие психики в этот период знаменует собой переход индивидуального сознания в общественное. Формируется перспективное мышление, которое, в частности, проявляется в типичном для подростков философствовании о смысле жизни, бесконечности, месте человека в мире и т. д.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9008" y="116632"/>
            <a:ext cx="76150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пубертатного периода</a:t>
            </a:r>
            <a:endParaRPr lang="ru-RU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8" name="Picture 4" descr="http://im4-tub-ru.yandex.net/i?id=202433191-0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5800">
            <a:off x="6467733" y="1219454"/>
            <a:ext cx="245019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2-tub-ru.yandex.net/i?id=56415838-14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6759">
            <a:off x="6398609" y="2882862"/>
            <a:ext cx="23042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8-tub-ru.yandex.net/i?id=892979-2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6219">
            <a:off x="7166365" y="4749693"/>
            <a:ext cx="1656184" cy="193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dirty="0"/>
          </a:p>
        </p:txBody>
      </p:sp>
      <p:pic>
        <p:nvPicPr>
          <p:cNvPr id="5" name="Содержимое 4" descr="alcohol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24480">
            <a:off x="6540514" y="786736"/>
            <a:ext cx="1953514" cy="2211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620688"/>
            <a:ext cx="685801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Усиленное токсическое воздействие </a:t>
            </a:r>
            <a:r>
              <a:rPr lang="ru-RU" sz="2000" b="1" dirty="0" smtClean="0">
                <a:solidFill>
                  <a:srgbClr val="002060"/>
                </a:solidFill>
              </a:rPr>
              <a:t>алкоголя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на организм подростков было эмпирически установлено врачами еще в конце ХIХ века.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Медицинская </a:t>
            </a:r>
            <a:r>
              <a:rPr lang="ru-RU" sz="2000" b="1" dirty="0">
                <a:solidFill>
                  <a:srgbClr val="002060"/>
                </a:solidFill>
              </a:rPr>
              <a:t>литература того </a:t>
            </a:r>
            <a:r>
              <a:rPr lang="ru-RU" sz="2000" b="1" dirty="0" smtClean="0">
                <a:solidFill>
                  <a:srgbClr val="002060"/>
                </a:solidFill>
              </a:rPr>
              <a:t>времени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изобилует примерами тяжелейших </a:t>
            </a:r>
            <a:r>
              <a:rPr lang="ru-RU" sz="2000" b="1" dirty="0" smtClean="0">
                <a:solidFill>
                  <a:srgbClr val="002060"/>
                </a:solidFill>
              </a:rPr>
              <a:t>отравлений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и даже смертных исходов у детей и </a:t>
            </a:r>
            <a:r>
              <a:rPr lang="ru-RU" sz="2000" b="1" dirty="0" smtClean="0">
                <a:solidFill>
                  <a:srgbClr val="002060"/>
                </a:solidFill>
              </a:rPr>
              <a:t>подростков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от ничтожных доз алкоголя.</a:t>
            </a:r>
          </a:p>
          <a:p>
            <a:r>
              <a:rPr lang="ru-RU" dirty="0"/>
              <a:t>  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12429" y="3212976"/>
            <a:ext cx="91440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В организме нет таких органов и тканей, такого уровня, на котором бы не сказывалось токсическое действие алкоголя. На молекулярном уровне алкоголь вмешивается в синтез белков, углеводов, жиров, нарушает ферментный метаболизм.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 </a:t>
            </a:r>
            <a:r>
              <a:rPr lang="ru-RU" sz="2000" b="1" dirty="0">
                <a:solidFill>
                  <a:srgbClr val="002060"/>
                </a:solidFill>
              </a:rPr>
              <a:t>субклеточном- воздействует на митохондрии, активность лизосом, на уровне клетки нарушается проницаемость мембран, изменение проводимости нервных импульсов.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Следует помнить: </a:t>
            </a:r>
            <a:r>
              <a:rPr lang="ru-RU" sz="2400" b="1" dirty="0">
                <a:solidFill>
                  <a:srgbClr val="C00000"/>
                </a:solidFill>
              </a:rPr>
              <a:t>при концентрации алкоголя в крови 0,5-0,6</a:t>
            </a:r>
            <a:r>
              <a:rPr lang="ru-RU" sz="2400" b="1" dirty="0" smtClean="0">
                <a:solidFill>
                  <a:srgbClr val="C00000"/>
                </a:solidFill>
              </a:rPr>
              <a:t>% (</a:t>
            </a:r>
            <a:r>
              <a:rPr lang="ru-RU" sz="2400" b="1" dirty="0">
                <a:solidFill>
                  <a:srgbClr val="C00000"/>
                </a:solidFill>
              </a:rPr>
              <a:t>соответствует 0,5л водки) у подростка может наступить СМЕРТЬ. </a:t>
            </a:r>
            <a:r>
              <a:rPr lang="ru-RU" sz="2000" dirty="0">
                <a:solidFill>
                  <a:srgbClr val="002060"/>
                </a:solidFill>
              </a:rPr>
              <a:t>  </a:t>
            </a:r>
            <a:r>
              <a:rPr lang="ru-RU" dirty="0">
                <a:solidFill>
                  <a:srgbClr val="002060"/>
                </a:solidFill>
              </a:rPr>
              <a:t> 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3801" y="-87198"/>
            <a:ext cx="71302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Влияние алкоголя на организм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71668" y="3429000"/>
            <a:ext cx="400024" cy="8964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229600" cy="2000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</a:t>
            </a:r>
            <a:r>
              <a:rPr lang="ru-RU" sz="2400" dirty="0" smtClean="0">
                <a:solidFill>
                  <a:srgbClr val="FFFF00"/>
                </a:solidFill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</a:rPr>
              <a:t>Алкоголизм - это заболевание, </a:t>
            </a:r>
            <a:r>
              <a:rPr lang="ru-RU" sz="2000" dirty="0" smtClean="0"/>
              <a:t>которое  вызывается длительной интоксикацией организма человека  алкоголем , и,  вследствие этого,  поражением внутренних органов и головного мозга токсинами. Как правило, алкоголизм развивается не сразу, а постепенно  из бытового пьянства. Откуда же берется подростковый алкоголизм?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10926" y="116632"/>
            <a:ext cx="45501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 алкоголизм</a:t>
            </a:r>
            <a:endParaRPr lang="ru-RU" sz="36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305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35817">
            <a:off x="453995" y="3092983"/>
            <a:ext cx="2560337" cy="3429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http://im4-tub-ru.yandex.net/i?id=178254639-62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3355">
            <a:off x="3186753" y="4075776"/>
            <a:ext cx="2976331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4-tub-ru.yandex.net/i?id=28948254-06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25450">
            <a:off x="5794171" y="3092848"/>
            <a:ext cx="3034542" cy="22759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404813"/>
            <a:ext cx="8964612" cy="9366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Основные причины, которые побуждают подростков употреблять алкоголь представлены в таблице, созданной Швейцарским институтом по борьбе с алкоголизмом</a:t>
            </a:r>
            <a:endParaRPr lang="ru-RU" sz="18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436509"/>
              </p:ext>
            </p:extLst>
          </p:nvPr>
        </p:nvGraphicFramePr>
        <p:xfrm>
          <a:off x="1475656" y="1412776"/>
          <a:ext cx="6169888" cy="555955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168352"/>
                <a:gridCol w="1080120"/>
                <a:gridCol w="1008112"/>
                <a:gridCol w="913304"/>
              </a:tblGrid>
              <a:tr h="263722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u="sng" baseline="0" dirty="0">
                          <a:uFill>
                            <a:solidFill>
                              <a:schemeClr val="accent6">
                                <a:lumMod val="75000"/>
                              </a:schemeClr>
                            </a:solidFill>
                          </a:uFill>
                        </a:rPr>
                        <a:t>Мотивы</a:t>
                      </a:r>
                      <a:endParaRPr lang="ru-RU" sz="2400" b="1" u="sng" baseline="0" dirty="0">
                        <a:solidFill>
                          <a:srgbClr val="FFC000"/>
                        </a:solidFill>
                        <a:uFill>
                          <a:solidFill>
                            <a:schemeClr val="accent6">
                              <a:lumMod val="75000"/>
                            </a:schemeClr>
                          </a:solidFill>
                        </a:u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u="sng" baseline="0" dirty="0" smtClean="0">
                          <a:uFill>
                            <a:solidFill>
                              <a:schemeClr val="accent6">
                                <a:lumMod val="75000"/>
                              </a:schemeClr>
                            </a:solidFill>
                          </a:uFill>
                        </a:rPr>
                        <a:t>      Процент </a:t>
                      </a:r>
                      <a:r>
                        <a:rPr lang="ru-RU" sz="1800" u="sng" baseline="0" dirty="0">
                          <a:uFill>
                            <a:solidFill>
                              <a:schemeClr val="accent6">
                                <a:lumMod val="75000"/>
                              </a:schemeClr>
                            </a:solidFill>
                          </a:uFill>
                        </a:rPr>
                        <a:t>положительных </a:t>
                      </a:r>
                      <a:r>
                        <a:rPr lang="ru-RU" sz="1800" u="sng" baseline="0" dirty="0" smtClean="0">
                          <a:uFill>
                            <a:solidFill>
                              <a:schemeClr val="accent6">
                                <a:lumMod val="75000"/>
                              </a:schemeClr>
                            </a:solidFill>
                          </a:uFill>
                        </a:rPr>
                        <a:t>       ответов</a:t>
                      </a:r>
                      <a:endParaRPr lang="ru-RU" sz="1800" b="1" i="0" u="sng" baseline="0" dirty="0">
                        <a:solidFill>
                          <a:srgbClr val="FFC000"/>
                        </a:solidFill>
                        <a:uFill>
                          <a:solidFill>
                            <a:schemeClr val="accent6">
                              <a:lumMod val="75000"/>
                            </a:schemeClr>
                          </a:solidFill>
                        </a:u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28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/>
                        <a:t>   Германия</a:t>
                      </a:r>
                      <a:endParaRPr lang="ru-RU" sz="18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/>
                        <a:t>   Франция</a:t>
                      </a:r>
                      <a:endParaRPr lang="ru-RU" sz="18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/>
                        <a:t>   Италия</a:t>
                      </a:r>
                      <a:endParaRPr lang="ru-RU" sz="18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8180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Самоутверждение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В т.ч.: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«Мне это нравится</a:t>
                      </a:r>
                      <a:r>
                        <a:rPr lang="ru-RU" sz="1800" dirty="0" smtClean="0"/>
                        <a:t>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/>
                        <a:t>«</a:t>
                      </a:r>
                      <a:r>
                        <a:rPr lang="ru-RU" sz="1800" dirty="0"/>
                        <a:t>Мне нравится состояние легкого опьянения»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«Просто мне скучно»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56,9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/>
                        <a:t>36,9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8,2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11,8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52,1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34,7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12,7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4,7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65,8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48,6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12,0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5,2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/>
                        <a:t> 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27784" y="-9939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Статистика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6186534" cy="6821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Статистика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Нравится ли подросткам пить?!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110" y="1928802"/>
            <a:ext cx="8895932" cy="492919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Б</a:t>
            </a:r>
            <a:r>
              <a:rPr lang="ru-RU" sz="3600" b="1" i="1" dirty="0" smtClean="0">
                <a:solidFill>
                  <a:srgbClr val="002060"/>
                </a:solidFill>
              </a:rPr>
              <a:t>ыли получены следующие данные по приобщению подростков к алкоголю</a:t>
            </a:r>
            <a:r>
              <a:rPr lang="ru-RU" b="1" i="1" dirty="0" smtClean="0">
                <a:solidFill>
                  <a:srgbClr val="FFFF00"/>
                </a:solidFill>
              </a:rPr>
              <a:t>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88 % </a:t>
            </a:r>
            <a:r>
              <a:rPr lang="ru-RU" dirty="0" smtClean="0"/>
              <a:t>впервые попробовали спиртное в 13 лет.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92% </a:t>
            </a:r>
            <a:r>
              <a:rPr lang="ru-RU" dirty="0" smtClean="0"/>
              <a:t>подростков употребляют в среднем 4-5 наименовании алкогольных напитков.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95% </a:t>
            </a:r>
            <a:r>
              <a:rPr lang="ru-RU" dirty="0" smtClean="0"/>
              <a:t>выпивают спиртное ,потому что им нравится вкус напитка.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</a:rPr>
              <a:t>С</a:t>
            </a:r>
            <a:r>
              <a:rPr lang="ru-RU" sz="3600" b="1" dirty="0" smtClean="0">
                <a:solidFill>
                  <a:srgbClr val="C00000"/>
                </a:solidFill>
              </a:rPr>
              <a:t>овременная молодежь испытывает на себе давление и вынуждена пить алкоголь, чтобы поддерживать свой статус.  Они пьют много, потому что думают, что все сверстники тоже много выпивают, хотя на деле это не так. Это и является провоцирующим фактором в подростковом алкоголизме.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Родители ни в коем случае не должны пытаться прививать у своих детей культуру пития дома, неприятие употребления спиртного гораздо лучше прививает осторожность к алкоголю у детей, чем размытое понятие «нормы».</a:t>
            </a:r>
          </a:p>
          <a:p>
            <a:endParaRPr lang="ru-RU" dirty="0"/>
          </a:p>
        </p:txBody>
      </p:sp>
      <p:pic>
        <p:nvPicPr>
          <p:cNvPr id="4098" name="Picture 2" descr="http://im7-tub-ru.yandex.net/i?id=27887742-4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296144" cy="186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0-tub-ru.yandex.net/i?id=91885138-26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224136" cy="181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1024</TotalTime>
  <Words>1490</Words>
  <Application>Microsoft Office PowerPoint</Application>
  <PresentationFormat>Экран (4:3)</PresentationFormat>
  <Paragraphs>241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Алкоголь и подросток</vt:lpstr>
      <vt:lpstr>Цель и задачи проекта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Статистика Нравится ли подросткам пить?!</vt:lpstr>
      <vt:lpstr>Статистика Нравиться ли подросткам пить? </vt:lpstr>
      <vt:lpstr>Презентация PowerPoint</vt:lpstr>
      <vt:lpstr>Презентация PowerPoint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Алкоголь и подросток</dc:title>
  <dc:creator>Алина</dc:creator>
  <cp:lastModifiedBy>Анастасия</cp:lastModifiedBy>
  <cp:revision>68</cp:revision>
  <dcterms:created xsi:type="dcterms:W3CDTF">2013-04-14T18:50:09Z</dcterms:created>
  <dcterms:modified xsi:type="dcterms:W3CDTF">2013-09-27T12:58:56Z</dcterms:modified>
</cp:coreProperties>
</file>