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6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74" r:id="rId14"/>
    <p:sldId id="268" r:id="rId15"/>
    <p:sldId id="273" r:id="rId16"/>
    <p:sldId id="269" r:id="rId17"/>
    <p:sldId id="270" r:id="rId18"/>
    <p:sldId id="271" r:id="rId19"/>
    <p:sldId id="272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68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85B630-DD7D-4AAE-AA8C-5F5B65D21D34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6F1350-4482-4D00-83E3-CF5B40735F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07538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Здравствуйте. Мы </a:t>
            </a:r>
            <a:r>
              <a:rPr lang="ru-RU" dirty="0" err="1" smtClean="0"/>
              <a:t>Пенькова</a:t>
            </a:r>
            <a:r>
              <a:rPr lang="ru-RU" dirty="0" smtClean="0"/>
              <a:t> Мария и Гаврилова Алена представляем</a:t>
            </a:r>
            <a:r>
              <a:rPr lang="ru-RU" baseline="0" dirty="0" smtClean="0"/>
              <a:t> вашему вниманию проект на тему «Чеснок и лук от всех недуг»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Чеснок и лук — от всех недуг. Так говорится в народе. Эти универсальные приправы с древних времен имеют большую популярность у разных народов. Также давно известны лечебные свойства чеснока и лука.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Мы решили узнать как можно больше полезных свойств чеснока и лука и рекомендовать всем учащимся нашей школы как можно чаще использовать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пищу эти овощи.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6F1350-4482-4D00-83E3-CF5B40735F33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97946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первый вопрос Сколько</a:t>
            </a:r>
            <a:r>
              <a:rPr lang="ru-RU" baseline="0" dirty="0" smtClean="0"/>
              <a:t> раз в год вы болеете простудными заболеваниями? Результаты </a:t>
            </a:r>
            <a:r>
              <a:rPr lang="ru-RU" b="1" dirty="0" smtClean="0"/>
              <a:t>22%уч-ся болеют более 2х раз в год</a:t>
            </a:r>
          </a:p>
          <a:p>
            <a:r>
              <a:rPr lang="ru-RU" b="1" dirty="0" smtClean="0"/>
              <a:t>              37% уч-ся болеют 2 раза в год</a:t>
            </a:r>
          </a:p>
          <a:p>
            <a:r>
              <a:rPr lang="ru-RU" b="1" dirty="0" smtClean="0"/>
              <a:t>              15% уч-ся болеют 1 раз в год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6F1350-4482-4D00-83E3-CF5B40735F33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13033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Второй </a:t>
            </a:r>
            <a:r>
              <a:rPr lang="ru-RU" dirty="0" err="1" smtClean="0"/>
              <a:t>ворос</a:t>
            </a:r>
            <a:r>
              <a:rPr lang="ru-RU" dirty="0" smtClean="0"/>
              <a:t> Как часто в</a:t>
            </a:r>
            <a:r>
              <a:rPr lang="ru-RU" baseline="0" dirty="0" smtClean="0"/>
              <a:t> пищу вы принимаете свежий лук? Результаты </a:t>
            </a:r>
            <a:r>
              <a:rPr lang="ru-RU" b="1" dirty="0" smtClean="0"/>
              <a:t>21% уч-ся не принимают в пищу свежий лук</a:t>
            </a:r>
          </a:p>
          <a:p>
            <a:r>
              <a:rPr lang="ru-RU" b="1" dirty="0" smtClean="0"/>
              <a:t>              41% уч-ся иногда употребляют в пищу свежий лук</a:t>
            </a:r>
          </a:p>
          <a:p>
            <a:r>
              <a:rPr lang="ru-RU" b="1" dirty="0" smtClean="0"/>
              <a:t>              37% уч-ся принимают в пищу свежий лук регулярно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6F1350-4482-4D00-83E3-CF5B40735F33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64515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Как часто в пищу вы принимаете чеснок? Результаты </a:t>
            </a:r>
            <a:r>
              <a:rPr lang="ru-RU" b="1" dirty="0" smtClean="0"/>
              <a:t>28% уч-ся не принимают в пищу чеснок</a:t>
            </a:r>
          </a:p>
          <a:p>
            <a:r>
              <a:rPr lang="ru-RU" b="1" dirty="0" smtClean="0"/>
              <a:t>              33% уч-ся иногда принимают в пищу чеснок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 результатам анкетирования было выявлено, что больше всего болеют дети (52%), которые редко употребляют лук и чеснок в свежем виде или  вообще не едят эти овощи. Таким образом было доказано, что репчатый лук и чеснок обладают бактерицидным действием и те учащиеся, которые регулярно употребляют в пищу лук и чеснок меньше всего болеют простудными заболеваниями.</a:t>
            </a:r>
          </a:p>
          <a:p>
            <a:endParaRPr lang="ru-RU" b="1" dirty="0" smtClean="0"/>
          </a:p>
          <a:p>
            <a:r>
              <a:rPr lang="ru-RU" b="1" dirty="0" smtClean="0"/>
              <a:t>              38% уч-ся регулярно принимают в пищу чеснок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6F1350-4482-4D00-83E3-CF5B40735F33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82581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При каких заболеваниях применяют репчатый лук  и чеснок сегодня? Чтобы ответить на этот вопрос, было проведен опрос взрослого населения, в котором приняло участие 32 человека и результаты оказались такими: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При каких заболеваниях применяют репчатый лук  и чеснок сегодня? Чтобы ответить на этот вопрос, было проведен опрос взрослого населения, в котором приняло участие 32 человека и результаты оказались такими: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При каких заболеваниях применяют репчатый лук  и чеснок сегодня? Чтобы ответить на этот вопрос, было проведен опрос взрослого населения, в котором приняло участие 32 человека и результаты оказались такими: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При каких заболеваниях применяют репчатый лук  и чеснок сегодня? Чтобы ответить на этот вопрос, было проведен опрос взрослого населения, в котором приняло участие 32 человека и результаты оказались такими: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При каких заболеваниях применяют репчатый лук  и чеснок сегодня? Чтобы ответить на этот вопрос, было проведен опрос взрослого населения, в котором приняло участие 32 человека и результаты оказались такими: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При каких заболеваниях применяют репчатый лук  и чеснок сегодня? Чтобы ответить на этот вопрос, было проведен опрос взрослого населения, в котором приняло участие 32 человека и результаты оказались такими: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При каких заболеваниях применяют репчатый лук  и чеснок сегодня? Чтобы ответить на этот вопрос, было проведен опрос взрослого населения, в котором приняло участие 32 человека и результаты оказались такими:</a:t>
            </a:r>
            <a:r>
              <a:rPr lang="ru-RU" b="1" dirty="0" smtClean="0"/>
              <a:t>100% респондентов используют лук и чеснок при простудных заболеваниях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b="1" dirty="0" smtClean="0"/>
              <a:t>Насморк -100%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b="1" dirty="0" smtClean="0"/>
              <a:t>Грипп – 100%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b="1" dirty="0" smtClean="0"/>
              <a:t>Кашель – 87%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b="1" dirty="0" smtClean="0"/>
              <a:t>Ангина – 49%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b="1" dirty="0" smtClean="0"/>
              <a:t>Остальные заболевания от 3-до 28%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6F1350-4482-4D00-83E3-CF5B40735F33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295729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Опрашиваемые поделились со своими рецептами, некоторые из них мы  представляем вашему вниманию в приложении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и в буклете.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6F1350-4482-4D00-83E3-CF5B40735F33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908564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Итогом работы над проектом стала презентация с которой мы выступили перед учащимися нашей школы, а также выпуск буклета с рецептами народной медицины и некоторых блюд, на основе чеснока и лука.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6F1350-4482-4D00-83E3-CF5B40735F33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41682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Работа над проектом позволила нам больше узнать о целебных свойствах чеснока и лука. Все, что мы запланировали, нам удалось реализовать в своем проекте.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Пришли к выводам: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Репчатый лук и чеснок  можно применять  для сохранения и укрепления здоровья человека, а также в лечебных целях.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Пропагандировать здоровый образ жизни.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Программа практических действий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 основе выводов, полученных в ходе работы над проектом, составлена программа практических действий: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Пропаганда значимости здоровья человека: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встреча с медиками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проведение бесед с учащимися. 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Тематическая линейка « Чеснок и лук от всех недуг»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Выпуск информационного буклета «Лук и чеснок в кулинарии и  медицине». (Приложение 3)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Итоговая презентация. (Приложение 4)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6F1350-4482-4D00-83E3-CF5B40735F33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765638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Выполняя работу, мы узнали много нового и интересного. Получили следующие результаты: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Познакомились с различными видами   лука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Узнали о  полезных свойствах репчатого лука и чеснока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Научились отбирать материал по определенной теме, выделять главное.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Выполняя проект, совершенствовали умения работать на компьютере – печатать, создавать  таблицы, диаграммы.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Научились проводить анкетирование учащихся и проводить опрос взрослого населения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Результаты проведенного исследования,  интерес учащихся нашей школы к проводимым нами мероприятиям  - доказательство того, что тема нашего проекта актуальна для окружающих. Считаем, что наш проект может стать наглядным пособием для  односельчан. Он нужен для того, чтобы люди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могли применять лук и чеснок в лечебных целях и способствовать сохранению здоровья населения.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6F1350-4482-4D00-83E3-CF5B40735F33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015391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Ешьте как можно чаще чеснок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и лук и будьте здоровы и счастливы!!!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dirty="0" smtClean="0"/>
              <a:t>Спасибо за внимание!!!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6F1350-4482-4D00-83E3-CF5B40735F33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48006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b="1" dirty="0" smtClean="0">
                <a:solidFill>
                  <a:srgbClr val="FF0000"/>
                </a:solidFill>
              </a:rPr>
              <a:t>Гипотеза</a:t>
            </a:r>
            <a:r>
              <a:rPr lang="ru-RU" b="1" dirty="0" smtClean="0"/>
              <a:t>: мы предполагаем, что репчатый лук и чеснок  можно применять  для сохранения и укрепления здоровья человека, а также в лечебных целях.</a:t>
            </a:r>
            <a:r>
              <a:rPr lang="ru-RU" b="1" dirty="0" smtClean="0">
                <a:solidFill>
                  <a:srgbClr val="FF0000"/>
                </a:solidFill>
              </a:rPr>
              <a:t> Цель:</a:t>
            </a:r>
          </a:p>
          <a:p>
            <a:pPr marL="285750" lvl="0" indent="-285750">
              <a:buFont typeface="Wingdings" pitchFamily="2" charset="2"/>
              <a:buChar char="v"/>
            </a:pPr>
            <a:r>
              <a:rPr lang="ru-RU" dirty="0" smtClean="0"/>
              <a:t>Изучить историю появления, распространение и целебные свойства чеснока и лука.</a:t>
            </a:r>
          </a:p>
          <a:p>
            <a:pPr lvl="0"/>
            <a:r>
              <a:rPr lang="ru-RU" dirty="0" smtClean="0"/>
              <a:t>Убедить детей о необходимости включения лука и чеснока в рацион  питания. </a:t>
            </a:r>
            <a:r>
              <a:rPr lang="ru-RU" b="1" dirty="0" smtClean="0">
                <a:solidFill>
                  <a:srgbClr val="FF0000"/>
                </a:solidFill>
              </a:rPr>
              <a:t>Задачи: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 smtClean="0"/>
              <a:t>Изучить литературу по данному вопросу;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 smtClean="0"/>
              <a:t>Узнать родину чеснока  и лука  и историю появления их  на Руси;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 smtClean="0"/>
              <a:t>Расширить знания о видах лука;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 smtClean="0"/>
              <a:t>Изучить полезные свойства чеснока и лука;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 smtClean="0"/>
              <a:t>Провести анкетирование учащихся нашей школы и опрос взрослого населения.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 smtClean="0"/>
              <a:t>Узнать рецепты народной медицины с использованием чеснока и лука;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 smtClean="0"/>
              <a:t>Узнать  рецепты блюд с использованием чеснока и лука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 smtClean="0"/>
              <a:t>Издать буклет « Чеснок и лук в кулинарии  и медицине»</a:t>
            </a:r>
          </a:p>
          <a:p>
            <a:r>
              <a:rPr lang="ru-RU" dirty="0" smtClean="0"/>
              <a:t> </a:t>
            </a:r>
          </a:p>
          <a:p>
            <a:pPr marL="285750" lvl="0" indent="-285750">
              <a:buFont typeface="Wingdings" pitchFamily="2" charset="2"/>
              <a:buChar char="v"/>
            </a:pPr>
            <a:endParaRPr lang="ru-RU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b="1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6F1350-4482-4D00-83E3-CF5B40735F33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08851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Объект исследования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/>
              <a:t> Объектом исследования являются учащиеся 1-11 класса.</a:t>
            </a:r>
            <a:r>
              <a:rPr lang="ru-RU" b="1" dirty="0" smtClean="0">
                <a:solidFill>
                  <a:srgbClr val="FF0000"/>
                </a:solidFill>
              </a:rPr>
              <a:t> Предмет исследования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/>
              <a:t> Предмет исследования – репчатый лук и чеснок и их полезные свойства.</a:t>
            </a:r>
            <a:r>
              <a:rPr lang="ru-RU" b="1" dirty="0" smtClean="0">
                <a:solidFill>
                  <a:srgbClr val="FF0000"/>
                </a:solidFill>
              </a:rPr>
              <a:t> Планируемый продукт проекта:</a:t>
            </a:r>
            <a:endParaRPr lang="ru-RU" dirty="0" smtClean="0">
              <a:solidFill>
                <a:srgbClr val="FF0000"/>
              </a:solidFill>
            </a:endParaRPr>
          </a:p>
          <a:p>
            <a:pPr lvl="0"/>
            <a:r>
              <a:rPr lang="ru-RU" dirty="0" smtClean="0"/>
              <a:t>Презентация на тему «Чеснок и лук от всех недуг»</a:t>
            </a:r>
          </a:p>
          <a:p>
            <a:pPr lvl="0"/>
            <a:r>
              <a:rPr lang="ru-RU" dirty="0" smtClean="0"/>
              <a:t>Информационный буклет «Чеснок и лук в кулинарии и медицине»</a:t>
            </a:r>
          </a:p>
          <a:p>
            <a:r>
              <a:rPr lang="ru-RU" dirty="0" smtClean="0"/>
              <a:t> 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6F1350-4482-4D00-83E3-CF5B40735F33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6495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Изучив литературные источники, мы выяснили, что лук оценили по достоинству еще задолго до нашей эры.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Древние египтяне так высоко ценили его, что изображали на своих памятниках. Уже в V в. до н. э. известный историк Геродот сообщал, что надпись на большой пирамиде Хеопса гласила: «За редьку, лук и чеснок, идущих в пищу рабочим, заплачено 1600 талантов серебра». Столь же большой популярностью у древних народов пользовался и чеснок. Египтяне, например, всячески его обожествляли. Чесноком клялись при заключении договоров и различного рода соглашений.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 репчатом луке упоминают в Индии, знали его и в Месопотамии, где он упоминается в одном шумерском тексте. Раньше в Месопотамии даже существовал закон о ежемесячной выдаче хлеба и репчатого лука самому бедному населению. В то время верили, что большое употребление репчатого лука помогает содержать состав крови в норме, поэтому он был очень популярен среди атлетов.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Римляне также постоянно употребляли репчатый лук и брали его с собой в свои провинции, которые находились на огромных территориях. Они считали, что репчатый лук обладает множеством оздоровительных свойств: зрение становится острее, лук  помогает от бессонницы, лечит зубы, диарею. Римские гладиаторы перед боем натирались соком из репчатого лука.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Новый Свет репчатый лук попал благодаря Кристофу Колумбу. Клумб также выяснил, что лук знали и в Новом Свете, только лук, росший там, значительно отличался от европейского. Индейцы ели его сырым и вареным, делали из него сироп и использовали как лекарство. Кроме того репчатый лук это отличный натуральный краситель.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Родиной лука является малая Азия. Основные страны производители – США, Египет, Болгария и Китай. Самый распространенный лук – репчатый, по латыни –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аллиум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цепа. Он был известен уже за 4000 до н. э. В Древнем Египте его возделывали в долине Нила. Древние греки уже были знакомы с несколькими его сортами. На Руси же лук распространился в XII–XIII веках, причем в это время уже определились основные районы его возделывания, что отразилось в названиях сортов: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Арзамасский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Бессоновский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Даниловский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Мстерский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Мячковский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6F1350-4482-4D00-83E3-CF5B40735F33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74054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Родина чеснока - Средняя Азия. Возделывали его и в Древнем Египте, и в Греции, и в Риме, и в Индии. Там не боялись крепких запахов. А в Древнем Китае у чеснока было и уже знакомое нам побочное применение. Чеснок - должен был распугивать злых духов во время погребальной церемонии. 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средние века европейские крестьяне заедали чесноком солонину и селедку, а русские мужики пошучивали: «Чеснок да редька, так и на животе крепко». 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те времена чесночная дезинфекция многих спасала от желудочных заболеваний. Есть на счету чеснока и очевидный подвиг: в 1720 году он в союзе с уксусом спас тысячи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марсельцев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(Франция) от распространения эпидемии чумы.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1548 году чеснок был завезен в Великобританию с берегов Средиземного моря, где он произрастает в изобилии. На континенте его употребляют без всякого удержу - особенно в Италии. Французы тоже добавляют его во множество блюд».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Древние римляне, как и древние египтяне, использовали чеснок как приправу к блюдам из дичи и рыбы, делали из него соусы и салаты, добавляли в гарниры.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Теперь чеснок можно встретить в рационе и шведа и эскимоса. Но, разумеется, чеснок подходит больше к восточным кушаньям, к пище южных широт. Хозяйки же в северных странах, наслышавшись о целебных свойствах чеснока, в приливе энтузиазма спешат добавить его во все блюда без разбора.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 Руси чеснок появился в былинные времена, примерно в IX веке. Причем не с запада, а с юга - из Византии. И быстро распространился: «С чесноком все вкусно - не жуй, не глотай, только брови подымай!»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6F1350-4482-4D00-83E3-CF5B40735F33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80368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Изучив многообразие луковых растений, мы составили таблицу в которой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дали ботаническую характеристику некоторых видов лука.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При изучении полезных свойств различных видов лука  мы выяснили, что наибольшими целительными свойствами среди луковых растений обладают репчатый лук и чеснок. Мы составили таблицу полезных свойств репчатого лука и отметили основные целебные свойства чеснока.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6F1350-4482-4D00-83E3-CF5B40735F33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49441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Целебные свойства репчатого лука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каких целях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Способы применения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Для поднятия аппетита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Свежий лук возбуждает аппетит, усиливает выделение пищеварительных соков, улучшает пищеварение и способствует лучшей усвояемости организмом питательных веществ. В связи с этим его специально употребляют перед приемом пищи, а также в составе различных закусок и вторых блюд.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Для лечения диабета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Поскольку лук оказывает слабое гипогликемическое действие его можно  употреблять при диабете; больным рекомендуется есть суп из печеного лука.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Для лечения кишечных заболеваний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При воспалительных заболеваниях кишечника, запорах и геморрое хорошее действие оказывает  свежий сок  лука, который советуют  принимать по 1 чайной ложке  3-4  раза в день до еды.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Для лечения водянки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народной медицине часто используют лук для лечения водянки. Однако при таком употреблении нужно быть очень осторожным, так как оно противопоказано при тяжелых заболеваниях сердца и печени и возможно лишь  после всестороннего врачебного обследования больного.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Для изгнания глистов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Иногда  лук применяют для изгнания круглых глистов (аскарид, остриц). В таких случаях  советуют:  есть его  натощак или выпивать по 1/3 – ½ стакана лукового настоя в течение 3-4 дней. Для приготовления настоя  измельчают луковицу средней величины, заливают стаканом воды и настаивают 8-12 часов.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Для лечения кожных заболеваний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Кашицу из луковиц применяют наружно при зудящих высыпаниях на коже, для выведения угрей, веснушек, пигментных пятен и бородавок. Свежие ожоги советуют покрывать кашицей из сырого лука, что уменьшает воспалительный процесс и может предотвратить образование пузырей. Кашицей на молоке и печеным луком пользуются для укрепления созревания нарывов и смягчения мозолей.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Для укрепления волос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Для укрепления волос и улучшения их роста в кожу головы 1-2 раза в неделю втирают сок или луковую кашицу. С этой же целью  моют голову отваром луковой шелухи. Кроме того, такими отварами (горсть шелухи на стакан воды , время варки 5-10 мин) моют голову, чтобы уничтожить перхоть и для придания волосам соломенно-золотистого оттенка.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Для лечения гнойных ран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Сок и свежеприготовленная кашица, прикладываемая через марлю, очищает гнойные раны и язвы и способствует их заживлению. Способность луковиц воздействовать на гноеродные  и другие бактерии, используемая народом, связана с наличием в луке очень сильных антимикробных веществ – фитонцидов. Еще в русских травниках прошлого века указывалось на благотворное действие лука против «прилипчивых болезней» и проникающей в помещение при эпидемиях «заразы».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Для лечения насморка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.Фитонцидами лука лечат  гриппозный насморк (3-4 раза в день на 10-15 мин закладывают в нос кусочки ваты, смоченные свежим соком лука), воспалительные процессы в ушах (ватные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тампончики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закладывают в уши).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6F1350-4482-4D00-83E3-CF5B40735F33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68761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Целебные свойства чеснока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Чеснок – антибиотик широкого спектра действия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Он убивает очень большое число самых различных бактерий. Исследования доказали, что сырой чеснок по своим свойствам не уступает, а в чем-то даже превосходит широко известный препарат тетрациклин. Чеснок богат фитонцидами, главным из которых специалисты считают аллицин, который образуется при механическом разрушении растения, то есть – при раздавливании или измельчении зубчиков чеснока. По мнению некоторых исследователей, аллицин обладает сильным бактериостатическим эффектом, а значит способствует более легкому течению различных инфекций. Чеснок активен не только в отношении бактерий и кокков – он способен серьезно противостоять и грибковой инфекции, что делает спектр его применения даже более широким, чем у многих современных антибиотиков.</a:t>
            </a:r>
          </a:p>
          <a:p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Чеснок против болезней сердца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Чеснок объективно уменьшает синтез триглицеридов в печени, чем препятствует развитию атеросклероза. Кроме того, чеснок улучшает кровообращение за счет влияния на образование внутрисосудистых тромбов и это превращает чеснок в довольно значимое средство для профилактики инфарктов и инсультов.</a:t>
            </a:r>
          </a:p>
          <a:p>
            <a:pPr lvl="0"/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Чеснок против рака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Исследователи из США обнаружили, что компоненты чеснока способны угнетать синтез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нитрозаминов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которые широко известны в качестве канцерогенов. Кроме того, чеснок содержит селен и другие вещества из группы антиоксидантов. Последние защищают молекулу ДНК от свободных радикалов и прочих химических мутагенов. Ученые из Американского Национального института рака получили данные, что чеснок позволяет заметно снизить вероятность развития у мужчин рака простаты, более чем на 50%.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6F1350-4482-4D00-83E3-CF5B40735F33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13766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После литературного обзора приступили к практической части работы.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Разработали вопросы анкеты, и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провели  анкетирование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среди учащихся 1-11 классов. Анкета проводилась с целью выявления зависимости простудных заболеваний от частоты и количества употребляемого чеснока и лука.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6F1350-4482-4D00-83E3-CF5B40735F33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78822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88002-0EEE-4B46-8D93-B2D256BB7A99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D8802D7-77EA-40DE-A2B6-898A9B52F19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88002-0EEE-4B46-8D93-B2D256BB7A99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802D7-77EA-40DE-A2B6-898A9B52F19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3D8802D7-77EA-40DE-A2B6-898A9B52F193}" type="slidenum">
              <a:rPr lang="ru-RU" smtClean="0"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88002-0EEE-4B46-8D93-B2D256BB7A99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88002-0EEE-4B46-8D93-B2D256BB7A99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3D8802D7-77EA-40DE-A2B6-898A9B52F19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88002-0EEE-4B46-8D93-B2D256BB7A99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D8802D7-77EA-40DE-A2B6-898A9B52F19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85F88002-0EEE-4B46-8D93-B2D256BB7A99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802D7-77EA-40DE-A2B6-898A9B52F19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88002-0EEE-4B46-8D93-B2D256BB7A99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Объект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Объект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3D8802D7-77EA-40DE-A2B6-898A9B52F193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88002-0EEE-4B46-8D93-B2D256BB7A99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3D8802D7-77EA-40DE-A2B6-898A9B52F1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88002-0EEE-4B46-8D93-B2D256BB7A99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D8802D7-77EA-40DE-A2B6-898A9B52F1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Объект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D8802D7-77EA-40DE-A2B6-898A9B52F193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88002-0EEE-4B46-8D93-B2D256BB7A99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3D8802D7-77EA-40DE-A2B6-898A9B52F19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85F88002-0EEE-4B46-8D93-B2D256BB7A99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85F88002-0EEE-4B46-8D93-B2D256BB7A99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D8802D7-77EA-40DE-A2B6-898A9B52F193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slow">
    <p:wipe/>
  </p:transition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/>
              <a:t>Чеснок и лук от всех недуг</a:t>
            </a:r>
            <a:endParaRPr lang="ru-RU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1043608" y="1408707"/>
            <a:ext cx="691276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>
              <a:solidFill>
                <a:srgbClr val="FF0000"/>
              </a:solidFill>
            </a:endParaRPr>
          </a:p>
          <a:p>
            <a:endParaRPr lang="ru-RU" b="1" dirty="0" smtClean="0">
              <a:solidFill>
                <a:srgbClr val="FF0000"/>
              </a:solidFill>
            </a:endParaRPr>
          </a:p>
          <a:p>
            <a:endParaRPr lang="ru-RU" b="1" dirty="0" smtClean="0">
              <a:solidFill>
                <a:srgbClr val="FF0000"/>
              </a:solidFill>
            </a:endParaRPr>
          </a:p>
          <a:p>
            <a:endParaRPr lang="ru-RU" b="1" dirty="0" smtClean="0">
              <a:solidFill>
                <a:srgbClr val="FF0000"/>
              </a:solidFill>
            </a:endParaRPr>
          </a:p>
          <a:p>
            <a:endParaRPr lang="ru-RU" b="1" dirty="0">
              <a:solidFill>
                <a:srgbClr val="FF0000"/>
              </a:solidFill>
            </a:endParaRPr>
          </a:p>
          <a:p>
            <a:endParaRPr lang="ru-RU" b="1" dirty="0" smtClean="0">
              <a:solidFill>
                <a:srgbClr val="FF0000"/>
              </a:solidFill>
            </a:endParaRPr>
          </a:p>
          <a:p>
            <a:endParaRPr lang="ru-RU" dirty="0">
              <a:solidFill>
                <a:srgbClr val="FF0000"/>
              </a:solidFill>
            </a:endParaRPr>
          </a:p>
          <a:p>
            <a:r>
              <a:rPr lang="ru-RU" dirty="0"/>
              <a:t> </a:t>
            </a:r>
          </a:p>
        </p:txBody>
      </p:sp>
      <p:pic>
        <p:nvPicPr>
          <p:cNvPr id="1026" name="Picture 2" descr="i?id=504169245-40-72&amp;n=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717032"/>
            <a:ext cx="2808312" cy="1994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 descr="Описание: плоды репчатого лукв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1378" y="3717031"/>
            <a:ext cx="2772990" cy="199472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1691680" y="2708920"/>
            <a:ext cx="5688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«С чесноком все вкусно - не жуй, не глотай, только брови подымай!» </a:t>
            </a:r>
          </a:p>
        </p:txBody>
      </p:sp>
    </p:spTree>
    <p:extLst>
      <p:ext uri="{BB962C8B-B14F-4D97-AF65-F5344CB8AC3E}">
        <p14:creationId xmlns:p14="http://schemas.microsoft.com/office/powerpoint/2010/main" val="362167906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332656"/>
            <a:ext cx="684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                           Итоги анкетирования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8244508"/>
              </p:ext>
            </p:extLst>
          </p:nvPr>
        </p:nvGraphicFramePr>
        <p:xfrm>
          <a:off x="1187624" y="836712"/>
          <a:ext cx="6077585" cy="6400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25650"/>
                <a:gridCol w="2025650"/>
                <a:gridCol w="2026285"/>
              </a:tblGrid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422525" algn="l"/>
                        </a:tabLst>
                      </a:pPr>
                      <a:r>
                        <a:rPr lang="ru-RU" sz="1400" dirty="0">
                          <a:effectLst/>
                        </a:rPr>
                        <a:t>1 раз в год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422525" algn="l"/>
                        </a:tabLst>
                      </a:pPr>
                      <a:r>
                        <a:rPr lang="ru-RU" sz="1400">
                          <a:effectLst/>
                        </a:rPr>
                        <a:t>2 раза в год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422525" algn="l"/>
                        </a:tabLst>
                      </a:pPr>
                      <a:r>
                        <a:rPr lang="ru-RU" sz="1400">
                          <a:effectLst/>
                        </a:rPr>
                        <a:t>Более 2х раз в год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422525" algn="l"/>
                        </a:tabLst>
                      </a:pPr>
                      <a:r>
                        <a:rPr lang="ru-RU" sz="1400">
                          <a:effectLst/>
                        </a:rPr>
                        <a:t>29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422525" algn="l"/>
                        </a:tabLst>
                      </a:pPr>
                      <a:r>
                        <a:rPr lang="ru-RU" sz="1400">
                          <a:effectLst/>
                        </a:rPr>
                        <a:t>22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422525" algn="l"/>
                        </a:tabLst>
                      </a:pPr>
                      <a:r>
                        <a:rPr lang="ru-RU" sz="1400" dirty="0">
                          <a:effectLst/>
                        </a:rPr>
                        <a:t>9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4" name="Рисунок 3" descr="C:\Documents and Settings\Светлана\Рабочий стол\__________5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060848"/>
            <a:ext cx="4536504" cy="224409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1475656" y="4941168"/>
            <a:ext cx="61206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Вывод</a:t>
            </a:r>
            <a:r>
              <a:rPr lang="ru-RU" dirty="0" smtClean="0"/>
              <a:t>: </a:t>
            </a:r>
            <a:r>
              <a:rPr lang="ru-RU" b="1" dirty="0" smtClean="0"/>
              <a:t>22%уч-ся болеют более 2х раз в год</a:t>
            </a:r>
          </a:p>
          <a:p>
            <a:r>
              <a:rPr lang="ru-RU" b="1" dirty="0"/>
              <a:t> </a:t>
            </a:r>
            <a:r>
              <a:rPr lang="ru-RU" b="1" dirty="0" smtClean="0"/>
              <a:t>             37% уч-ся болеют 2 раза в год</a:t>
            </a:r>
          </a:p>
          <a:p>
            <a:r>
              <a:rPr lang="ru-RU" b="1" dirty="0"/>
              <a:t> </a:t>
            </a:r>
            <a:r>
              <a:rPr lang="ru-RU" b="1" dirty="0" smtClean="0"/>
              <a:t>             15% уч-ся болеют 1 раз в год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35773660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9929911"/>
              </p:ext>
            </p:extLst>
          </p:nvPr>
        </p:nvGraphicFramePr>
        <p:xfrm>
          <a:off x="1115616" y="404664"/>
          <a:ext cx="6077585" cy="6400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25650"/>
                <a:gridCol w="2025650"/>
                <a:gridCol w="2026285"/>
              </a:tblGrid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422525" algn="l"/>
                        </a:tabLst>
                      </a:pPr>
                      <a:r>
                        <a:rPr lang="ru-RU" sz="1400">
                          <a:effectLst/>
                        </a:rPr>
                        <a:t>Регулярно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422525" algn="l"/>
                        </a:tabLst>
                      </a:pPr>
                      <a:r>
                        <a:rPr lang="ru-RU" sz="1400">
                          <a:effectLst/>
                        </a:rPr>
                        <a:t>Иногда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422525" algn="l"/>
                        </a:tabLst>
                      </a:pPr>
                      <a:r>
                        <a:rPr lang="ru-RU" sz="1400">
                          <a:effectLst/>
                        </a:rPr>
                        <a:t>Никогда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422525" algn="l"/>
                        </a:tabLst>
                      </a:pPr>
                      <a:r>
                        <a:rPr lang="ru-RU" sz="1400">
                          <a:effectLst/>
                        </a:rPr>
                        <a:t>22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422525" algn="l"/>
                        </a:tabLst>
                      </a:pPr>
                      <a:r>
                        <a:rPr lang="ru-RU" sz="1400">
                          <a:effectLst/>
                        </a:rPr>
                        <a:t>25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422525" algn="l"/>
                        </a:tabLst>
                      </a:pPr>
                      <a:r>
                        <a:rPr lang="ru-RU" sz="1400" dirty="0">
                          <a:effectLst/>
                        </a:rPr>
                        <a:t>13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3" name="Рисунок 2" descr="C:\Documents and Settings\Светлана\Мои документы\Загрузки\__________1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268760"/>
            <a:ext cx="4286885" cy="305181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1475656" y="4869160"/>
            <a:ext cx="65527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Вывод: </a:t>
            </a:r>
            <a:r>
              <a:rPr lang="ru-RU" b="1" dirty="0" smtClean="0"/>
              <a:t>21% уч-ся не принимают в пищу свежий лук</a:t>
            </a:r>
          </a:p>
          <a:p>
            <a:r>
              <a:rPr lang="ru-RU" b="1" dirty="0"/>
              <a:t> </a:t>
            </a:r>
            <a:r>
              <a:rPr lang="ru-RU" b="1" dirty="0" smtClean="0"/>
              <a:t>             41% уч-ся иногда употребляют в пищу свежий лук</a:t>
            </a:r>
          </a:p>
          <a:p>
            <a:r>
              <a:rPr lang="ru-RU" b="1" dirty="0"/>
              <a:t> </a:t>
            </a:r>
            <a:r>
              <a:rPr lang="ru-RU" b="1" dirty="0" smtClean="0"/>
              <a:t>             37% уч-ся принимают в пищу свежий лук регулярно </a:t>
            </a:r>
            <a:endParaRPr lang="ru-RU" b="1" dirty="0"/>
          </a:p>
        </p:txBody>
      </p:sp>
      <p:pic>
        <p:nvPicPr>
          <p:cNvPr id="3074" name="Picture 2" descr="http://im5-tub-ru.yandex.net/i?id=118374139-11-72&amp;n=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2204864"/>
            <a:ext cx="153352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733498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4116030"/>
              </p:ext>
            </p:extLst>
          </p:nvPr>
        </p:nvGraphicFramePr>
        <p:xfrm>
          <a:off x="1187624" y="548680"/>
          <a:ext cx="6077585" cy="6400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25650"/>
                <a:gridCol w="2025650"/>
                <a:gridCol w="2026285"/>
              </a:tblGrid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422525" algn="l"/>
                        </a:tabLst>
                      </a:pPr>
                      <a:r>
                        <a:rPr lang="ru-RU" sz="1400">
                          <a:effectLst/>
                        </a:rPr>
                        <a:t>Регулярно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422525" algn="l"/>
                        </a:tabLst>
                      </a:pPr>
                      <a:r>
                        <a:rPr lang="ru-RU" sz="1400">
                          <a:effectLst/>
                        </a:rPr>
                        <a:t>Иногда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422525" algn="l"/>
                        </a:tabLst>
                      </a:pPr>
                      <a:r>
                        <a:rPr lang="ru-RU" sz="1400">
                          <a:effectLst/>
                        </a:rPr>
                        <a:t>Никогда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422525" algn="l"/>
                        </a:tabLst>
                      </a:pPr>
                      <a:r>
                        <a:rPr lang="ru-RU" sz="1400">
                          <a:effectLst/>
                        </a:rPr>
                        <a:t>23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422525" algn="l"/>
                        </a:tabLst>
                      </a:pPr>
                      <a:r>
                        <a:rPr lang="ru-RU" sz="1400">
                          <a:effectLst/>
                        </a:rPr>
                        <a:t>20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422525" algn="l"/>
                        </a:tabLst>
                      </a:pPr>
                      <a:r>
                        <a:rPr lang="ru-RU" sz="1400" dirty="0">
                          <a:effectLst/>
                        </a:rPr>
                        <a:t>17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3" name="Рисунок 2" descr="C:\Documents and Settings\Светлана\Рабочий стол\__________3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8762" y="1484784"/>
            <a:ext cx="4286885" cy="305181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1331640" y="4797152"/>
            <a:ext cx="59766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Вывод</a:t>
            </a:r>
            <a:r>
              <a:rPr lang="ru-RU" dirty="0" smtClean="0"/>
              <a:t>: </a:t>
            </a:r>
            <a:r>
              <a:rPr lang="ru-RU" b="1" dirty="0" smtClean="0"/>
              <a:t>28% уч-ся не принимают в пищу чеснок</a:t>
            </a:r>
          </a:p>
          <a:p>
            <a:r>
              <a:rPr lang="ru-RU" b="1" dirty="0"/>
              <a:t> </a:t>
            </a:r>
            <a:r>
              <a:rPr lang="ru-RU" b="1" dirty="0" smtClean="0"/>
              <a:t>             33% уч-ся иногда принимают в пищу чеснок</a:t>
            </a:r>
          </a:p>
          <a:p>
            <a:r>
              <a:rPr lang="ru-RU" b="1" dirty="0"/>
              <a:t> </a:t>
            </a:r>
            <a:r>
              <a:rPr lang="ru-RU" b="1" dirty="0" smtClean="0"/>
              <a:t>             38% уч-ся регулярно принимают в пищу чеснок</a:t>
            </a:r>
            <a:endParaRPr lang="ru-RU" b="1" dirty="0"/>
          </a:p>
        </p:txBody>
      </p:sp>
      <p:pic>
        <p:nvPicPr>
          <p:cNvPr id="6146" name="Picture 2" descr="http://im4-tub-ru.yandex.net/i?id=259900788-01-72&amp;n=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5329" y="2780928"/>
            <a:ext cx="18859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0239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196752"/>
            <a:ext cx="4608512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339752" y="404664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</a:t>
            </a:r>
            <a:r>
              <a:rPr lang="ru-RU" b="1" dirty="0" smtClean="0">
                <a:solidFill>
                  <a:srgbClr val="FF0000"/>
                </a:solidFill>
              </a:rPr>
              <a:t>Результат</a:t>
            </a:r>
            <a:endParaRPr lang="ru-RU" b="1" dirty="0">
              <a:solidFill>
                <a:srgbClr val="FF0000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196568"/>
              </p:ext>
            </p:extLst>
          </p:nvPr>
        </p:nvGraphicFramePr>
        <p:xfrm>
          <a:off x="1259632" y="4653136"/>
          <a:ext cx="6096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Лук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Чеснок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Лук и чеснок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92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3782409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404664"/>
            <a:ext cx="612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           Результаты опроса взрослого населения</a:t>
            </a:r>
            <a:endParaRPr lang="ru-RU" b="1" dirty="0">
              <a:solidFill>
                <a:srgbClr val="FF0000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0230832"/>
              </p:ext>
            </p:extLst>
          </p:nvPr>
        </p:nvGraphicFramePr>
        <p:xfrm>
          <a:off x="194490" y="1286982"/>
          <a:ext cx="4057650" cy="452645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48072"/>
                <a:gridCol w="2057028"/>
                <a:gridCol w="1352550"/>
              </a:tblGrid>
              <a:tr h="4558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№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Название болезни</a:t>
                      </a:r>
                      <a:endParaRPr lang="ru-RU" sz="12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Кол-во людей</a:t>
                      </a:r>
                      <a:endParaRPr lang="ru-RU" sz="1200" b="1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416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Ангина</a:t>
                      </a:r>
                      <a:endParaRPr lang="ru-RU" sz="12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15</a:t>
                      </a:r>
                      <a:endParaRPr lang="ru-RU" sz="1200" b="1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416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Бронхит</a:t>
                      </a:r>
                      <a:endParaRPr lang="ru-RU" sz="12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21</a:t>
                      </a:r>
                      <a:endParaRPr lang="ru-RU" sz="1200" b="1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416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Грипп</a:t>
                      </a:r>
                      <a:endParaRPr lang="ru-RU" sz="12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32</a:t>
                      </a:r>
                      <a:endParaRPr lang="ru-RU" sz="1200" b="1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416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Кашель</a:t>
                      </a:r>
                      <a:endParaRPr lang="ru-RU" sz="12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28</a:t>
                      </a:r>
                      <a:endParaRPr lang="ru-RU" sz="1200" b="1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416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Насморк</a:t>
                      </a:r>
                      <a:endParaRPr lang="ru-RU" sz="12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32</a:t>
                      </a:r>
                      <a:endParaRPr lang="ru-RU" sz="1200" b="1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416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7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Запоры</a:t>
                      </a:r>
                      <a:endParaRPr lang="ru-RU" sz="12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6</a:t>
                      </a:r>
                      <a:endParaRPr lang="ru-RU" sz="1200" b="1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416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8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Склероз</a:t>
                      </a:r>
                      <a:endParaRPr lang="ru-RU" sz="12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3</a:t>
                      </a:r>
                      <a:endParaRPr lang="ru-RU" sz="1200" b="1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416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9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Сахарный диабет</a:t>
                      </a:r>
                      <a:endParaRPr lang="ru-RU" sz="12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1</a:t>
                      </a:r>
                      <a:endParaRPr lang="ru-RU" sz="1200" b="1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2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10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От лишая</a:t>
                      </a:r>
                      <a:endParaRPr lang="ru-RU" sz="12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2</a:t>
                      </a:r>
                      <a:endParaRPr lang="ru-RU" sz="12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2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11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От угрей</a:t>
                      </a:r>
                      <a:endParaRPr lang="ru-RU" sz="1200" b="1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9</a:t>
                      </a:r>
                      <a:endParaRPr lang="ru-RU" sz="12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5588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12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</a:rPr>
                        <a:t>От</a:t>
                      </a:r>
                      <a:r>
                        <a:rPr lang="ru-RU" sz="1400" b="1" baseline="0" dirty="0" smtClean="0">
                          <a:effectLst/>
                        </a:rPr>
                        <a:t> </a:t>
                      </a:r>
                      <a:r>
                        <a:rPr lang="ru-RU" sz="1400" b="1" dirty="0" smtClean="0">
                          <a:effectLst/>
                        </a:rPr>
                        <a:t>мозолей </a:t>
                      </a:r>
                      <a:r>
                        <a:rPr lang="ru-RU" sz="1400" b="1" dirty="0">
                          <a:effectLst/>
                        </a:rPr>
                        <a:t>и бородавок</a:t>
                      </a:r>
                      <a:endParaRPr lang="ru-RU" sz="12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7</a:t>
                      </a:r>
                      <a:endParaRPr lang="ru-RU" sz="12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2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13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От перхоти</a:t>
                      </a:r>
                      <a:endParaRPr lang="ru-RU" sz="1200" b="1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5</a:t>
                      </a:r>
                      <a:endParaRPr lang="ru-RU" sz="12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2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14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При ожоге</a:t>
                      </a:r>
                      <a:endParaRPr lang="ru-RU" sz="12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5</a:t>
                      </a:r>
                      <a:endParaRPr lang="ru-RU" sz="12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2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15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От комариных укусов</a:t>
                      </a:r>
                      <a:endParaRPr lang="ru-RU" sz="1200" b="1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8</a:t>
                      </a:r>
                      <a:endParaRPr lang="ru-RU" sz="12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860032" y="1268760"/>
            <a:ext cx="324036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Вывод</a:t>
            </a:r>
            <a:r>
              <a:rPr lang="ru-RU" dirty="0" smtClean="0"/>
              <a:t>: </a:t>
            </a:r>
            <a:r>
              <a:rPr lang="ru-RU" b="1" dirty="0" smtClean="0"/>
              <a:t>100% респондентов используют лук и чеснок при простудных заболеваниях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b="1" dirty="0" smtClean="0"/>
              <a:t>Насморк -100%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b="1" dirty="0" smtClean="0"/>
              <a:t>Грипп – 100%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b="1" dirty="0" smtClean="0"/>
              <a:t>Кашель – 87%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b="1" dirty="0" smtClean="0"/>
              <a:t>Ангина – 49%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b="1" dirty="0" smtClean="0"/>
              <a:t>Остальные заболевания от 3-до 28%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9941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751344"/>
            <a:ext cx="712879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Затолкайте кусочки лука или чеснока величиной с горошинку в нос. Зажмите нос, дышите ртом, пока чихается. Минуты через 2-3, все проходит. Проделайте процедуру несколько раз</a:t>
            </a:r>
            <a:r>
              <a:rPr lang="ru-RU" b="1" dirty="0" smtClean="0"/>
              <a:t>.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                 (рецепт от Ворониной Е.В)</a:t>
            </a:r>
          </a:p>
          <a:p>
            <a:endParaRPr lang="ru-RU" dirty="0"/>
          </a:p>
          <a:p>
            <a:r>
              <a:rPr lang="ru-RU" b="1" dirty="0"/>
              <a:t>        Растительное масло выдержите 30-40 мин. на водяной бане, охладите. Порежьте три-четыре зубчика чеснока и 1/4 луковицы, залейте маслом. Настаивайте смесь 2 часа, затем профильтруйте и смазывайте слизистую носа</a:t>
            </a:r>
            <a:r>
              <a:rPr lang="ru-RU" b="1" dirty="0" smtClean="0"/>
              <a:t>.</a:t>
            </a:r>
          </a:p>
          <a:p>
            <a:r>
              <a:rPr lang="ru-RU" dirty="0" smtClean="0"/>
              <a:t>                                                   ( рецепт от </a:t>
            </a:r>
            <a:r>
              <a:rPr lang="ru-RU" dirty="0" err="1" smtClean="0"/>
              <a:t>Угай</a:t>
            </a:r>
            <a:r>
              <a:rPr lang="ru-RU" dirty="0" smtClean="0"/>
              <a:t> М.А)</a:t>
            </a:r>
          </a:p>
          <a:p>
            <a:endParaRPr lang="ru-RU" dirty="0"/>
          </a:p>
          <a:p>
            <a:r>
              <a:rPr lang="ru-RU" b="1" dirty="0"/>
              <a:t>        Кашица из лука, завернутая в марлю, закладывается в ноздри на 10 мин. при насморке.</a:t>
            </a:r>
            <a:endParaRPr lang="ru-RU" dirty="0"/>
          </a:p>
          <a:p>
            <a:r>
              <a:rPr lang="ru-RU" dirty="0"/>
              <a:t>   </a:t>
            </a:r>
            <a:r>
              <a:rPr lang="ru-RU" dirty="0" smtClean="0"/>
              <a:t>                                               ( рецепт от Меньщиковой Л.А.)</a:t>
            </a:r>
            <a:endParaRPr lang="ru-RU" dirty="0"/>
          </a:p>
          <a:p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956526753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Documents and Settings\Светлана\Рабочий стол\Новая папка\100_6776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260649"/>
            <a:ext cx="3600399" cy="2952328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C:\Documents and Settings\Светлана\Рабочий стол\Новая папка\100_6772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60650"/>
            <a:ext cx="3826649" cy="2952328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C:\Documents and Settings\Светлана\Рабочий стол\Новая папка\100_6770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501008"/>
            <a:ext cx="4824536" cy="31683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6719409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404664"/>
            <a:ext cx="748883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                           </a:t>
            </a:r>
            <a:r>
              <a:rPr lang="ru-RU" b="1" dirty="0" smtClean="0">
                <a:solidFill>
                  <a:srgbClr val="FF0000"/>
                </a:solidFill>
              </a:rPr>
              <a:t>Выводы:</a:t>
            </a:r>
          </a:p>
          <a:p>
            <a:endParaRPr lang="ru-RU" dirty="0" smtClean="0"/>
          </a:p>
          <a:p>
            <a:pPr marL="342900" lvl="0" indent="-342900">
              <a:buFont typeface="+mj-lt"/>
              <a:buAutoNum type="arabicPeriod"/>
            </a:pPr>
            <a:r>
              <a:rPr lang="ru-RU" b="1" dirty="0"/>
              <a:t>Репчатый лук и чеснок  можно применять  для сохранения и укрепления здоровья человека, а также в лечебных целях.</a:t>
            </a:r>
          </a:p>
          <a:p>
            <a:r>
              <a:rPr lang="ru-RU" b="1" dirty="0"/>
              <a:t> </a:t>
            </a:r>
          </a:p>
          <a:p>
            <a:pPr lvl="0"/>
            <a:r>
              <a:rPr lang="ru-RU" b="1" dirty="0" smtClean="0"/>
              <a:t>2.   Пропагандировать </a:t>
            </a:r>
            <a:r>
              <a:rPr lang="ru-RU" b="1" dirty="0"/>
              <a:t>здоровый образ жизни.</a:t>
            </a:r>
          </a:p>
          <a:p>
            <a:endParaRPr lang="ru-RU" dirty="0" smtClean="0"/>
          </a:p>
          <a:p>
            <a:r>
              <a:rPr lang="ru-RU" dirty="0"/>
              <a:t> </a:t>
            </a:r>
            <a:r>
              <a:rPr lang="ru-RU" dirty="0" smtClean="0"/>
              <a:t>                </a:t>
            </a:r>
            <a:r>
              <a:rPr lang="ru-RU" dirty="0"/>
              <a:t> </a:t>
            </a:r>
            <a:r>
              <a:rPr lang="ru-RU" dirty="0" smtClean="0"/>
              <a:t>      </a:t>
            </a:r>
            <a:r>
              <a:rPr lang="ru-RU" b="1" dirty="0" smtClean="0">
                <a:solidFill>
                  <a:srgbClr val="FF0000"/>
                </a:solidFill>
              </a:rPr>
              <a:t>Программа </a:t>
            </a:r>
            <a:r>
              <a:rPr lang="ru-RU" b="1" dirty="0">
                <a:solidFill>
                  <a:srgbClr val="FF0000"/>
                </a:solidFill>
              </a:rPr>
              <a:t>практических </a:t>
            </a:r>
            <a:r>
              <a:rPr lang="ru-RU" b="1" dirty="0" smtClean="0">
                <a:solidFill>
                  <a:srgbClr val="FF0000"/>
                </a:solidFill>
              </a:rPr>
              <a:t>действий</a:t>
            </a:r>
          </a:p>
          <a:p>
            <a:endParaRPr lang="ru-RU" b="1" dirty="0" smtClean="0">
              <a:solidFill>
                <a:srgbClr val="FF0000"/>
              </a:solidFill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228600" algn="l"/>
              </a:tabLst>
            </a:pPr>
            <a:r>
              <a:rPr lang="ru-RU" b="1" dirty="0">
                <a:latin typeface="Times New Roman"/>
                <a:ea typeface="Times New Roman"/>
              </a:rPr>
              <a:t>Пропаганда значимости здоровья человека:</a:t>
            </a:r>
            <a:endParaRPr lang="ru-RU" sz="1600" b="1" dirty="0"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Symbol"/>
              <a:buChar char="-"/>
              <a:tabLst>
                <a:tab pos="228600" algn="l"/>
              </a:tabLst>
            </a:pPr>
            <a:r>
              <a:rPr lang="ru-RU" b="1" dirty="0">
                <a:latin typeface="Times New Roman"/>
                <a:ea typeface="Times New Roman"/>
              </a:rPr>
              <a:t>встреча с медиками</a:t>
            </a:r>
            <a:endParaRPr lang="ru-RU" sz="1600" b="1" dirty="0"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Symbol"/>
              <a:buChar char="-"/>
              <a:tabLst>
                <a:tab pos="228600" algn="l"/>
              </a:tabLst>
            </a:pPr>
            <a:r>
              <a:rPr lang="ru-RU" b="1" dirty="0">
                <a:latin typeface="Times New Roman"/>
                <a:ea typeface="Times New Roman"/>
              </a:rPr>
              <a:t>проведение бесед с учащимися. </a:t>
            </a:r>
            <a:endParaRPr lang="ru-RU" sz="1600" b="1" dirty="0"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Symbol"/>
              <a:buChar char="-"/>
              <a:tabLst>
                <a:tab pos="228600" algn="l"/>
              </a:tabLst>
            </a:pPr>
            <a:r>
              <a:rPr lang="ru-RU" b="1" dirty="0">
                <a:latin typeface="Times New Roman"/>
                <a:ea typeface="Times New Roman"/>
              </a:rPr>
              <a:t>Тематическая линейка « Чеснок и лук от всех </a:t>
            </a:r>
            <a:r>
              <a:rPr lang="ru-RU" b="1" dirty="0" smtClean="0">
                <a:latin typeface="Times New Roman"/>
                <a:ea typeface="Times New Roman"/>
              </a:rPr>
              <a:t>недуг»</a:t>
            </a:r>
            <a:endParaRPr lang="ru-RU" sz="1600" b="1" dirty="0">
              <a:latin typeface="Times New Roman"/>
              <a:ea typeface="Times New Roman"/>
            </a:endParaRPr>
          </a:p>
          <a:p>
            <a:pPr lvl="0" algn="just">
              <a:spcAft>
                <a:spcPts val="0"/>
              </a:spcAft>
              <a:tabLst>
                <a:tab pos="228600" algn="l"/>
              </a:tabLst>
            </a:pPr>
            <a:r>
              <a:rPr lang="ru-RU" sz="1600" b="1" dirty="0" smtClean="0">
                <a:latin typeface="Times New Roman"/>
                <a:ea typeface="Times New Roman"/>
              </a:rPr>
              <a:t>2. </a:t>
            </a:r>
            <a:r>
              <a:rPr lang="ru-RU" b="1" dirty="0" smtClean="0">
                <a:latin typeface="Times New Roman"/>
                <a:ea typeface="Times New Roman"/>
              </a:rPr>
              <a:t>Выпуск </a:t>
            </a:r>
            <a:r>
              <a:rPr lang="ru-RU" b="1" dirty="0">
                <a:latin typeface="Times New Roman"/>
                <a:ea typeface="Times New Roman"/>
              </a:rPr>
              <a:t>информационного буклета «Лук и чеснок в кулинарии и  медицине». </a:t>
            </a:r>
            <a:endParaRPr lang="ru-RU" sz="1600" b="1" dirty="0">
              <a:latin typeface="Times New Roman"/>
              <a:ea typeface="Times New Roman"/>
            </a:endParaRPr>
          </a:p>
          <a:p>
            <a:pPr lvl="0" algn="just">
              <a:spcAft>
                <a:spcPts val="0"/>
              </a:spcAft>
              <a:tabLst>
                <a:tab pos="228600" algn="l"/>
              </a:tabLst>
            </a:pPr>
            <a:r>
              <a:rPr lang="ru-RU" b="1" dirty="0" smtClean="0">
                <a:latin typeface="Times New Roman"/>
                <a:ea typeface="Times New Roman"/>
              </a:rPr>
              <a:t>3. Итоговая </a:t>
            </a:r>
            <a:r>
              <a:rPr lang="ru-RU" b="1" dirty="0">
                <a:latin typeface="Times New Roman"/>
                <a:ea typeface="Times New Roman"/>
              </a:rPr>
              <a:t>презентация</a:t>
            </a:r>
            <a:r>
              <a:rPr lang="ru-RU" b="1" dirty="0" smtClean="0">
                <a:latin typeface="Times New Roman"/>
                <a:ea typeface="Times New Roman"/>
              </a:rPr>
              <a:t>.</a:t>
            </a:r>
            <a:endParaRPr lang="ru-RU" sz="1600" b="1" dirty="0">
              <a:latin typeface="Times New Roman"/>
              <a:ea typeface="Times New Roman"/>
            </a:endParaRPr>
          </a:p>
          <a:p>
            <a:endParaRPr lang="ru-RU" b="1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342473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560" y="404664"/>
            <a:ext cx="7632848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tabLst>
                <a:tab pos="1285875" algn="l"/>
              </a:tabLst>
            </a:pP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smtClean="0">
                <a:latin typeface="Times New Roman"/>
                <a:ea typeface="Times New Roman"/>
              </a:rPr>
              <a:t>                                 </a:t>
            </a:r>
            <a:r>
              <a:rPr lang="ru-RU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Результаты работы</a:t>
            </a:r>
          </a:p>
          <a:p>
            <a:pPr>
              <a:spcAft>
                <a:spcPts val="0"/>
              </a:spcAft>
              <a:tabLst>
                <a:tab pos="1285875" algn="l"/>
              </a:tabLst>
            </a:pPr>
            <a:endParaRPr lang="ru-RU" sz="1600" dirty="0">
              <a:latin typeface="Times New Roman"/>
              <a:ea typeface="Times New Roman"/>
            </a:endParaRPr>
          </a:p>
          <a:p>
            <a:pPr marL="342900" lvl="0" indent="-342900">
              <a:spcAft>
                <a:spcPts val="0"/>
              </a:spcAft>
              <a:buFont typeface="Symbol"/>
              <a:buChar char=""/>
            </a:pP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b="1" dirty="0">
                <a:latin typeface="Times New Roman"/>
                <a:ea typeface="Times New Roman"/>
              </a:rPr>
              <a:t>Познакомились с различными видами   </a:t>
            </a:r>
            <a:r>
              <a:rPr lang="ru-RU" b="1" dirty="0" smtClean="0">
                <a:latin typeface="Times New Roman"/>
                <a:ea typeface="Times New Roman"/>
              </a:rPr>
              <a:t>лука</a:t>
            </a:r>
          </a:p>
          <a:p>
            <a:pPr marL="342900" lvl="0" indent="-342900">
              <a:spcAft>
                <a:spcPts val="0"/>
              </a:spcAft>
              <a:buFont typeface="Symbol"/>
              <a:buChar char=""/>
            </a:pPr>
            <a:endParaRPr lang="ru-RU" sz="1600" b="1" dirty="0">
              <a:latin typeface="Times New Roman"/>
              <a:ea typeface="Times New Roman"/>
            </a:endParaRPr>
          </a:p>
          <a:p>
            <a:pPr marL="342900" lvl="0" indent="-342900">
              <a:spcAft>
                <a:spcPts val="0"/>
              </a:spcAft>
              <a:buFont typeface="Symbol"/>
              <a:buChar char=""/>
            </a:pPr>
            <a:r>
              <a:rPr lang="ru-RU" b="1" dirty="0">
                <a:latin typeface="Times New Roman"/>
                <a:ea typeface="Times New Roman"/>
              </a:rPr>
              <a:t>Узнали о  полезных свойствах репчатого лука и </a:t>
            </a:r>
            <a:r>
              <a:rPr lang="ru-RU" b="1" dirty="0" smtClean="0">
                <a:latin typeface="Times New Roman"/>
                <a:ea typeface="Times New Roman"/>
              </a:rPr>
              <a:t>чеснока</a:t>
            </a:r>
          </a:p>
          <a:p>
            <a:pPr marL="342900" lvl="0" indent="-342900">
              <a:spcAft>
                <a:spcPts val="0"/>
              </a:spcAft>
              <a:buFont typeface="Symbol"/>
              <a:buChar char=""/>
            </a:pPr>
            <a:endParaRPr lang="ru-RU" sz="1600" b="1" dirty="0">
              <a:latin typeface="Times New Roman"/>
              <a:ea typeface="Times New Roman"/>
            </a:endParaRPr>
          </a:p>
          <a:p>
            <a:pPr marL="342900" lvl="0" indent="-342900">
              <a:spcAft>
                <a:spcPts val="0"/>
              </a:spcAft>
              <a:buFont typeface="Symbol"/>
              <a:buChar char=""/>
            </a:pPr>
            <a:r>
              <a:rPr lang="ru-RU" b="1" dirty="0">
                <a:latin typeface="Times New Roman"/>
                <a:ea typeface="Times New Roman"/>
              </a:rPr>
              <a:t> Научились отбирать материал по определенной теме, выделять главное</a:t>
            </a:r>
            <a:r>
              <a:rPr lang="ru-RU" b="1" dirty="0" smtClean="0">
                <a:latin typeface="Times New Roman"/>
                <a:ea typeface="Times New Roman"/>
              </a:rPr>
              <a:t>.</a:t>
            </a:r>
          </a:p>
          <a:p>
            <a:pPr marL="342900" lvl="0" indent="-342900">
              <a:spcAft>
                <a:spcPts val="0"/>
              </a:spcAft>
              <a:buFont typeface="Symbol"/>
              <a:buChar char=""/>
            </a:pPr>
            <a:endParaRPr lang="ru-RU" sz="1600" b="1" dirty="0">
              <a:latin typeface="Times New Roman"/>
              <a:ea typeface="Times New Roman"/>
            </a:endParaRPr>
          </a:p>
          <a:p>
            <a:pPr marL="342900" lvl="0" indent="-342900">
              <a:spcAft>
                <a:spcPts val="0"/>
              </a:spcAft>
              <a:buFont typeface="Symbol"/>
              <a:buChar char=""/>
            </a:pPr>
            <a:r>
              <a:rPr lang="ru-RU" b="1" dirty="0">
                <a:latin typeface="Times New Roman"/>
                <a:ea typeface="Times New Roman"/>
              </a:rPr>
              <a:t> Выполняя проект, совершенствовали умения работать на компьютере – печатать, создавать  таблицы, диаграммы</a:t>
            </a:r>
            <a:r>
              <a:rPr lang="ru-RU" b="1" dirty="0" smtClean="0">
                <a:latin typeface="Times New Roman"/>
                <a:ea typeface="Times New Roman"/>
              </a:rPr>
              <a:t>.</a:t>
            </a:r>
          </a:p>
          <a:p>
            <a:pPr lvl="0">
              <a:spcAft>
                <a:spcPts val="0"/>
              </a:spcAft>
            </a:pPr>
            <a:endParaRPr lang="ru-RU" sz="1600" b="1" dirty="0">
              <a:latin typeface="Times New Roman"/>
              <a:ea typeface="Times New Roman"/>
            </a:endParaRPr>
          </a:p>
          <a:p>
            <a:pPr marL="342900" lvl="0" indent="-342900">
              <a:spcAft>
                <a:spcPts val="0"/>
              </a:spcAft>
              <a:buFont typeface="Symbol"/>
              <a:buChar char=""/>
            </a:pPr>
            <a:r>
              <a:rPr lang="ru-RU" b="1" dirty="0">
                <a:latin typeface="Times New Roman"/>
                <a:ea typeface="Times New Roman"/>
              </a:rPr>
              <a:t>Научились проводить анкетирование учащихся и проводить опрос взрослого населения</a:t>
            </a:r>
            <a:endParaRPr lang="ru-RU" sz="1600" b="1" dirty="0">
              <a:effectLst/>
              <a:latin typeface="Times New Roman"/>
              <a:ea typeface="Times New Roman"/>
            </a:endParaRPr>
          </a:p>
        </p:txBody>
      </p:sp>
      <p:pic>
        <p:nvPicPr>
          <p:cNvPr id="4098" name="Picture 2" descr="http://im4-tub-ru.yandex.net/i?id=329442328-50-72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2408" y="4509120"/>
            <a:ext cx="17335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im0-tub-ru.yandex.net/i?id=266877906-34-72&amp;n=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528194"/>
            <a:ext cx="187642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770627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1560" y="1556792"/>
            <a:ext cx="75608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      Спасибо за внимание !</a:t>
            </a:r>
            <a:endParaRPr lang="ru-RU" sz="4800" dirty="0"/>
          </a:p>
        </p:txBody>
      </p:sp>
      <p:pic>
        <p:nvPicPr>
          <p:cNvPr id="5122" name="Picture 2" descr="http://im0-tub-ru.yandex.net/i?id=352787697-02-72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212976"/>
            <a:ext cx="2376264" cy="1788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im6-tub-ru.yandex.net/i?id=497883768-14-72&amp;n=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212976"/>
            <a:ext cx="2232248" cy="1774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876458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27584" y="1484784"/>
            <a:ext cx="69847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endParaRPr lang="ru-RU" b="1" dirty="0" smtClean="0">
              <a:solidFill>
                <a:srgbClr val="FF0000"/>
              </a:solidFill>
            </a:endParaRPr>
          </a:p>
          <a:p>
            <a:pPr lvl="0"/>
            <a:r>
              <a:rPr lang="ru-RU" b="1" dirty="0" smtClean="0">
                <a:solidFill>
                  <a:srgbClr val="FF0000"/>
                </a:solidFill>
              </a:rPr>
              <a:t>Цель:</a:t>
            </a:r>
          </a:p>
          <a:p>
            <a:pPr marL="285750" lvl="0" indent="-285750">
              <a:buFont typeface="Wingdings" pitchFamily="2" charset="2"/>
              <a:buChar char="v"/>
            </a:pPr>
            <a:r>
              <a:rPr lang="ru-RU" dirty="0" smtClean="0"/>
              <a:t>Изучить </a:t>
            </a:r>
            <a:r>
              <a:rPr lang="ru-RU" dirty="0"/>
              <a:t>историю появления, распространение и целебные свойства чеснока и </a:t>
            </a:r>
            <a:r>
              <a:rPr lang="ru-RU" dirty="0" smtClean="0"/>
              <a:t>лука.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03820" y="2780928"/>
            <a:ext cx="698477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dirty="0" smtClean="0">
                <a:solidFill>
                  <a:srgbClr val="FF0000"/>
                </a:solidFill>
              </a:rPr>
              <a:t>Задачи: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 smtClean="0"/>
              <a:t>Изучить </a:t>
            </a:r>
            <a:r>
              <a:rPr lang="ru-RU" dirty="0"/>
              <a:t>литературу по данному вопросу;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/>
              <a:t>Узнать родину чеснока  и лука  и историю появления их  на Руси;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/>
              <a:t>Расширить знания о видах лука;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/>
              <a:t>Изучить полезные свойства чеснока и лука;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/>
              <a:t>Провести анкетирование учащихся нашей школы и опрос взрослого населения.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/>
              <a:t>Узнать рецепты народной медицины с использованием чеснока и лука;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/>
              <a:t>Узнать  рецепты блюд с использованием чеснока и лука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/>
              <a:t>Издать буклет « Чеснок и лук в кулинарии  и медицине»</a:t>
            </a:r>
          </a:p>
          <a:p>
            <a:r>
              <a:rPr lang="ru-RU" dirty="0"/>
              <a:t> </a:t>
            </a:r>
          </a:p>
        </p:txBody>
      </p:sp>
      <p:pic>
        <p:nvPicPr>
          <p:cNvPr id="1026" name="Picture 2" descr="i?id=222530922-15-72&amp;n=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6141" y="202609"/>
            <a:ext cx="1979712" cy="1642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i?id=390703743-60-72&amp;n=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5589240"/>
            <a:ext cx="1441525" cy="1040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27584" y="476672"/>
            <a:ext cx="60486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dirty="0" smtClean="0">
                <a:solidFill>
                  <a:srgbClr val="FF0000"/>
                </a:solidFill>
              </a:rPr>
              <a:t>Гипотеза</a:t>
            </a:r>
            <a:r>
              <a:rPr lang="ru-RU" b="1" dirty="0" smtClean="0"/>
              <a:t>: мы предполагаем, что репчатый </a:t>
            </a:r>
            <a:r>
              <a:rPr lang="ru-RU" b="1" dirty="0"/>
              <a:t>лук и чеснок  можно применять  для сохранения и укрепления здоровья человека, а также в лечебных целях.</a:t>
            </a:r>
          </a:p>
        </p:txBody>
      </p:sp>
    </p:spTree>
    <p:extLst>
      <p:ext uri="{BB962C8B-B14F-4D97-AF65-F5344CB8AC3E}">
        <p14:creationId xmlns:p14="http://schemas.microsoft.com/office/powerpoint/2010/main" val="240739029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620688"/>
            <a:ext cx="806489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</a:t>
            </a:r>
            <a:r>
              <a:rPr lang="ru-RU" b="1" dirty="0">
                <a:solidFill>
                  <a:srgbClr val="FF0000"/>
                </a:solidFill>
              </a:rPr>
              <a:t>Объект </a:t>
            </a:r>
            <a:r>
              <a:rPr lang="ru-RU" b="1" dirty="0" smtClean="0">
                <a:solidFill>
                  <a:srgbClr val="FF0000"/>
                </a:solidFill>
              </a:rPr>
              <a:t>исследования</a:t>
            </a:r>
            <a:endParaRPr lang="ru-RU" dirty="0">
              <a:solidFill>
                <a:srgbClr val="FF0000"/>
              </a:solidFill>
            </a:endParaRPr>
          </a:p>
          <a:p>
            <a:r>
              <a:rPr lang="ru-RU" dirty="0" smtClean="0"/>
              <a:t> Объектом </a:t>
            </a:r>
            <a:r>
              <a:rPr lang="ru-RU" dirty="0"/>
              <a:t>исследования являются учащиеся 1-11 класса.</a:t>
            </a:r>
          </a:p>
          <a:p>
            <a:r>
              <a:rPr lang="ru-RU" dirty="0"/>
              <a:t> </a:t>
            </a:r>
          </a:p>
          <a:p>
            <a:r>
              <a:rPr lang="ru-RU" b="1" dirty="0" smtClean="0"/>
              <a:t> </a:t>
            </a:r>
            <a:r>
              <a:rPr lang="ru-RU" b="1" dirty="0">
                <a:solidFill>
                  <a:srgbClr val="FF0000"/>
                </a:solidFill>
              </a:rPr>
              <a:t>Предмет </a:t>
            </a:r>
            <a:r>
              <a:rPr lang="ru-RU" b="1" dirty="0" smtClean="0">
                <a:solidFill>
                  <a:srgbClr val="FF0000"/>
                </a:solidFill>
              </a:rPr>
              <a:t>исследования</a:t>
            </a:r>
            <a:endParaRPr lang="ru-RU" dirty="0">
              <a:solidFill>
                <a:srgbClr val="FF0000"/>
              </a:solidFill>
            </a:endParaRPr>
          </a:p>
          <a:p>
            <a:r>
              <a:rPr lang="ru-RU" dirty="0" smtClean="0"/>
              <a:t> Предмет </a:t>
            </a:r>
            <a:r>
              <a:rPr lang="ru-RU" dirty="0"/>
              <a:t>исследования – репчатый лук и чеснок и их полезные свойства.</a:t>
            </a:r>
          </a:p>
          <a:p>
            <a:r>
              <a:rPr lang="ru-RU" dirty="0"/>
              <a:t> </a:t>
            </a:r>
            <a:endParaRPr lang="ru-RU" dirty="0" smtClean="0"/>
          </a:p>
          <a:p>
            <a:r>
              <a:rPr lang="ru-RU" b="1" dirty="0" smtClean="0"/>
              <a:t> </a:t>
            </a:r>
            <a:r>
              <a:rPr lang="ru-RU" b="1" dirty="0">
                <a:solidFill>
                  <a:srgbClr val="FF0000"/>
                </a:solidFill>
              </a:rPr>
              <a:t>Планируемый продукт проекта</a:t>
            </a:r>
            <a:r>
              <a:rPr lang="ru-RU" b="1" dirty="0" smtClean="0">
                <a:solidFill>
                  <a:srgbClr val="FF0000"/>
                </a:solidFill>
              </a:rPr>
              <a:t>:</a:t>
            </a:r>
            <a:endParaRPr lang="ru-RU" dirty="0">
              <a:solidFill>
                <a:srgbClr val="FF0000"/>
              </a:solidFill>
            </a:endParaRPr>
          </a:p>
          <a:p>
            <a:pPr lvl="0"/>
            <a:r>
              <a:rPr lang="ru-RU" dirty="0"/>
              <a:t>Презентация на тему «Чеснок и лук от всех недуг»</a:t>
            </a:r>
          </a:p>
          <a:p>
            <a:pPr lvl="0"/>
            <a:r>
              <a:rPr lang="ru-RU" dirty="0"/>
              <a:t>Информационный буклет «Чеснок и лук в кулинарии и медицине»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</p:txBody>
      </p:sp>
      <p:pic>
        <p:nvPicPr>
          <p:cNvPr id="1026" name="Picture 2" descr="http://im5-tub-ru.yandex.net/i?id=5115527-60-72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005064"/>
            <a:ext cx="214312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im2-tub-ru.yandex.net/i?id=417377481-32-72&amp;n=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005064"/>
            <a:ext cx="2190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886303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9496" y="260648"/>
            <a:ext cx="752884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Родиной лука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является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малая Азия. Основные страны производители – США, Египет, Болгария и Китай. Самый распространенный лук –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репчатый.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00942" y="1772816"/>
            <a:ext cx="689133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 Новый Свет репчатый лук попал благодаря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Кристофору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Колумбу.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Руси же лук распространился в XII–XIII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веках.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Описание: плоды репчатого лукв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356992"/>
            <a:ext cx="3957266" cy="291162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059656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404664"/>
            <a:ext cx="648072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Родина чеснока </a:t>
            </a:r>
            <a:r>
              <a:rPr lang="ru-RU" sz="2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Средняя Азия. Возделывали его и в Древнем Египте, и в Греции, и в Риме, и в Индии. Там не боялись крепких запахов.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48251" y="1916832"/>
            <a:ext cx="648072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 Руси чеснок появился в былинные времена, примерно в IX веке. Причем не с запада, а с юга - из Византии. И быстро распространился: «С чесноком все вкусно - не жуй, не глотай, только брови подымай!» </a:t>
            </a:r>
          </a:p>
        </p:txBody>
      </p:sp>
      <p:pic>
        <p:nvPicPr>
          <p:cNvPr id="4" name="Рисунок 3" descr="Описание: Описание: чеснок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645024"/>
            <a:ext cx="3744416" cy="2664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435768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476672"/>
            <a:ext cx="74888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                       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Многообразие видов лука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ttp://agrotevi.ru/files/img1/batun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401" y="1216594"/>
            <a:ext cx="1384279" cy="1522338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://agrotevi.ru/files/img1/chnit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5431" y="1216594"/>
            <a:ext cx="1368152" cy="146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agrotevi.ru/files/img1/pore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231856"/>
            <a:ext cx="1390323" cy="144593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agrotevi.ru/files/img1/challot.jp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883070"/>
            <a:ext cx="1656184" cy="142493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://agrotevi.ru/files/img1/slisun.jpg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231162"/>
            <a:ext cx="1354017" cy="140081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://im3-tub-ru.yandex.net/i?id=184363889-36-72&amp;n=17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1" y="3789040"/>
            <a:ext cx="1872207" cy="1518969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http://agrotevi.ru/files/img1/garlic.jpg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883070"/>
            <a:ext cx="2160239" cy="1456898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/>
          <p:cNvSpPr txBox="1"/>
          <p:nvPr/>
        </p:nvSpPr>
        <p:spPr>
          <a:xfrm>
            <a:off x="307401" y="2716916"/>
            <a:ext cx="1384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Лук- </a:t>
            </a:r>
            <a:r>
              <a:rPr lang="ru-RU" dirty="0" err="1" smtClean="0"/>
              <a:t>батун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2101180" y="2677094"/>
            <a:ext cx="15204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Лук-резанец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3946099" y="2700653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Порей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6328270" y="2679313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Лук- </a:t>
            </a:r>
            <a:r>
              <a:rPr lang="ru-RU" dirty="0" err="1" smtClean="0"/>
              <a:t>слизун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755576" y="5471065"/>
            <a:ext cx="14318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Шалот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3402175" y="5540082"/>
            <a:ext cx="1692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Чеснок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6516216" y="5517232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Репчатый лук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040671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332656"/>
            <a:ext cx="65527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               </a:t>
            </a:r>
            <a:r>
              <a:rPr lang="ru-RU" sz="2000" b="1" dirty="0" smtClean="0">
                <a:solidFill>
                  <a:srgbClr val="FF0000"/>
                </a:solidFill>
              </a:rPr>
              <a:t>Целебные свойства репчатого лука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03648" y="1052736"/>
            <a:ext cx="633670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ru-RU" b="1" dirty="0" smtClean="0"/>
              <a:t>Для поднятия аппетита</a:t>
            </a:r>
          </a:p>
          <a:p>
            <a:endParaRPr lang="ru-RU" b="1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ru-RU" b="1" dirty="0" smtClean="0"/>
              <a:t>Для лечения диабета</a:t>
            </a:r>
          </a:p>
          <a:p>
            <a:endParaRPr lang="ru-RU" b="1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ru-RU" b="1" dirty="0" smtClean="0"/>
              <a:t>Для лечения кишечных заболеваний</a:t>
            </a:r>
          </a:p>
          <a:p>
            <a:endParaRPr lang="ru-RU" b="1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ru-RU" b="1" dirty="0" smtClean="0"/>
              <a:t>Для лечения водянки</a:t>
            </a:r>
          </a:p>
          <a:p>
            <a:endParaRPr lang="ru-RU" b="1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ru-RU" b="1" dirty="0" smtClean="0"/>
              <a:t>Для изгнания глистов</a:t>
            </a:r>
          </a:p>
          <a:p>
            <a:endParaRPr lang="ru-RU" b="1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ru-RU" b="1" dirty="0" smtClean="0"/>
              <a:t>Для лечения кожных заболеваний</a:t>
            </a:r>
          </a:p>
          <a:p>
            <a:endParaRPr lang="ru-RU" b="1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ru-RU" b="1" dirty="0" smtClean="0"/>
              <a:t>Для укрепления волос</a:t>
            </a:r>
          </a:p>
          <a:p>
            <a:endParaRPr lang="ru-RU" b="1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ru-RU" b="1" dirty="0" smtClean="0"/>
              <a:t>Для лечения гнойных ран</a:t>
            </a:r>
          </a:p>
          <a:p>
            <a:endParaRPr lang="ru-RU" b="1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ru-RU" b="1" dirty="0" smtClean="0"/>
              <a:t>Для лечения насморка</a:t>
            </a:r>
          </a:p>
          <a:p>
            <a:pPr marL="285750" indent="-285750">
              <a:buFont typeface="Wingdings" pitchFamily="2" charset="2"/>
              <a:buChar char="§"/>
            </a:pPr>
            <a:endParaRPr lang="ru-RU" dirty="0"/>
          </a:p>
        </p:txBody>
      </p:sp>
      <p:pic>
        <p:nvPicPr>
          <p:cNvPr id="2050" name="Picture 2" descr="http://im7-tub-ru.yandex.net/i?id=357576771-69-72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645024"/>
            <a:ext cx="2668513" cy="2148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174747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21856" y="404664"/>
            <a:ext cx="4536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    </a:t>
            </a:r>
            <a:r>
              <a:rPr lang="ru-RU" sz="2400" dirty="0" smtClean="0">
                <a:solidFill>
                  <a:srgbClr val="FF0000"/>
                </a:solidFill>
              </a:rPr>
              <a:t>Целебные свойства чеснока</a:t>
            </a:r>
            <a:endParaRPr lang="ru-RU" sz="2400" dirty="0">
              <a:solidFill>
                <a:srgbClr val="FF0000"/>
              </a:solidFill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flipH="1">
            <a:off x="1331640" y="866329"/>
            <a:ext cx="1656184" cy="105050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5508104" y="866329"/>
            <a:ext cx="1728192" cy="105050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4250587" y="818258"/>
            <a:ext cx="68938" cy="203467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83568" y="1964739"/>
            <a:ext cx="20162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Чеснок – антибиотик широкого спектра действия</a:t>
            </a:r>
            <a:endParaRPr lang="ru-RU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3491880" y="2852936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Чеснок против болезней сердца</a:t>
            </a:r>
            <a:endParaRPr lang="ru-RU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6732240" y="1964739"/>
            <a:ext cx="1872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Чеснок против рака</a:t>
            </a:r>
            <a:endParaRPr lang="ru-RU" b="1" dirty="0"/>
          </a:p>
        </p:txBody>
      </p:sp>
      <p:pic>
        <p:nvPicPr>
          <p:cNvPr id="1026" name="Picture 2" descr="http://im5-tub-ru.yandex.net/i?id=281716144-06-72&amp;n=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107" y="4581128"/>
            <a:ext cx="1122264" cy="939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im0-tub-ru.yandex.net/i?id=467227139-47-72&amp;n=1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4979" y="4336744"/>
            <a:ext cx="214312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im0-tub-ru.yandex.net/i?id=504169245-40-72&amp;n=1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447" y="4336744"/>
            <a:ext cx="19431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665073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Documents and Settings\Светлана\Рабочий стол\Новая папка\100_6767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72816"/>
            <a:ext cx="4176464" cy="410445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Documents and Settings\Светлана\Рабочий стол\Новая папка\100_6768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772816"/>
            <a:ext cx="4320480" cy="410445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1115616" y="692696"/>
            <a:ext cx="6552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   </a:t>
            </a:r>
            <a:r>
              <a:rPr lang="ru-RU" sz="2400" dirty="0" smtClean="0">
                <a:solidFill>
                  <a:srgbClr val="FF0000"/>
                </a:solidFill>
              </a:rPr>
              <a:t>Работа с анкетами учащихся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558853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488</TotalTime>
  <Words>2246</Words>
  <Application>Microsoft Office PowerPoint</Application>
  <PresentationFormat>Экран (4:3)</PresentationFormat>
  <Paragraphs>338</Paragraphs>
  <Slides>19</Slides>
  <Notes>18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Официальная</vt:lpstr>
      <vt:lpstr>Чеснок и лук от всех недуг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Чеснок и лук от всех недуг</dc:title>
  <dc:creator>Светлана</dc:creator>
  <cp:lastModifiedBy>Светлана</cp:lastModifiedBy>
  <cp:revision>33</cp:revision>
  <dcterms:created xsi:type="dcterms:W3CDTF">2013-03-20T01:21:50Z</dcterms:created>
  <dcterms:modified xsi:type="dcterms:W3CDTF">2013-03-25T13:13:31Z</dcterms:modified>
</cp:coreProperties>
</file>