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256" r:id="rId2"/>
    <p:sldId id="271" r:id="rId3"/>
    <p:sldId id="272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73" r:id="rId12"/>
    <p:sldId id="267" r:id="rId13"/>
    <p:sldId id="276" r:id="rId14"/>
    <p:sldId id="268" r:id="rId15"/>
    <p:sldId id="269" r:id="rId16"/>
    <p:sldId id="279" r:id="rId17"/>
    <p:sldId id="28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1" initials="1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88523" autoAdjust="0"/>
  </p:normalViewPr>
  <p:slideViewPr>
    <p:cSldViewPr>
      <p:cViewPr>
        <p:scale>
          <a:sx n="73" d="100"/>
          <a:sy n="73" d="100"/>
        </p:scale>
        <p:origin x="-1074" y="-5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199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20122618041222712"/>
          <c:y val="0"/>
          <c:w val="0.45933536773145972"/>
          <c:h val="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cat>
            <c:strRef>
              <c:f>Лист1!$A$2:$A$5</c:f>
              <c:strCache>
                <c:ptCount val="3"/>
                <c:pt idx="0">
                  <c:v>Существ.</c:v>
                </c:pt>
                <c:pt idx="1">
                  <c:v>Прилаг.</c:v>
                </c:pt>
                <c:pt idx="2">
                  <c:v>Глагол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18</c:v>
                </c:pt>
                <c:pt idx="1">
                  <c:v>3</c:v>
                </c:pt>
                <c:pt idx="2">
                  <c:v>15</c:v>
                </c:pt>
              </c:numCache>
            </c:numRef>
          </c:val>
        </c:ser>
        <c:firstSliceAng val="0"/>
      </c:pieChart>
    </c:plotArea>
    <c:legend>
      <c:legendPos val="r"/>
      <c:legendEntry>
        <c:idx val="3"/>
        <c:delete val="1"/>
      </c:legendEntry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1 вопрос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1 место</c:v>
                </c:pt>
                <c:pt idx="1">
                  <c:v>2 место</c:v>
                </c:pt>
                <c:pt idx="2">
                  <c:v>3 место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38</c:v>
                </c:pt>
                <c:pt idx="1">
                  <c:v>9</c:v>
                </c:pt>
                <c:pt idx="2">
                  <c:v>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1 место</c:v>
                </c:pt>
                <c:pt idx="1">
                  <c:v>2 место</c:v>
                </c:pt>
                <c:pt idx="2">
                  <c:v>3 место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1 место</c:v>
                </c:pt>
                <c:pt idx="1">
                  <c:v>2 место</c:v>
                </c:pt>
                <c:pt idx="2">
                  <c:v>3 место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shape val="cone"/>
        <c:axId val="88354816"/>
        <c:axId val="88356352"/>
        <c:axId val="0"/>
      </c:bar3DChart>
      <c:catAx>
        <c:axId val="88354816"/>
        <c:scaling>
          <c:orientation val="minMax"/>
        </c:scaling>
        <c:axPos val="b"/>
        <c:tickLblPos val="nextTo"/>
        <c:crossAx val="88356352"/>
        <c:crosses val="autoZero"/>
        <c:auto val="1"/>
        <c:lblAlgn val="ctr"/>
        <c:lblOffset val="100"/>
      </c:catAx>
      <c:valAx>
        <c:axId val="88356352"/>
        <c:scaling>
          <c:orientation val="minMax"/>
        </c:scaling>
        <c:axPos val="l"/>
        <c:majorGridlines/>
        <c:numFmt formatCode="General" sourceLinked="1"/>
        <c:tickLblPos val="nextTo"/>
        <c:crossAx val="88354816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часто</c:v>
                </c:pt>
                <c:pt idx="1">
                  <c:v>иногда</c:v>
                </c:pt>
                <c:pt idx="2">
                  <c:v>никогда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</c:v>
                </c:pt>
                <c:pt idx="1">
                  <c:v>20</c:v>
                </c:pt>
                <c:pt idx="2">
                  <c:v>26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часто</c:v>
                </c:pt>
                <c:pt idx="1">
                  <c:v>иногда</c:v>
                </c:pt>
                <c:pt idx="2">
                  <c:v>никогда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hape val="cylinder"/>
        <c:axId val="86812544"/>
        <c:axId val="86814080"/>
        <c:axId val="0"/>
      </c:bar3DChart>
      <c:catAx>
        <c:axId val="86812544"/>
        <c:scaling>
          <c:orientation val="minMax"/>
        </c:scaling>
        <c:axPos val="b"/>
        <c:tickLblPos val="nextTo"/>
        <c:crossAx val="86814080"/>
        <c:crosses val="autoZero"/>
        <c:auto val="1"/>
        <c:lblAlgn val="ctr"/>
        <c:lblOffset val="100"/>
      </c:catAx>
      <c:valAx>
        <c:axId val="86814080"/>
        <c:scaling>
          <c:orientation val="minMax"/>
        </c:scaling>
        <c:axPos val="l"/>
        <c:majorGridlines/>
        <c:numFmt formatCode="General" sourceLinked="1"/>
        <c:tickLblPos val="nextTo"/>
        <c:crossAx val="86812544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F42622-D21C-444A-868F-94450F0895DD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2CF334-8CCE-4213-8BB5-8DAADD0947E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C62D12-0907-421B-BC43-5C554A7E2806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C4717D-AD86-4E37-A6A8-AF4E05C9151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C4717D-AD86-4E37-A6A8-AF4E05C9151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357431"/>
            <a:ext cx="8458200" cy="3643337"/>
          </a:xfrm>
        </p:spPr>
        <p:txBody>
          <a:bodyPr>
            <a:normAutofit fontScale="90000"/>
          </a:bodyPr>
          <a:lstStyle/>
          <a:p>
            <a:pPr algn="r"/>
            <a:r>
              <a:rPr lang="ru-RU" sz="3200" b="1" dirty="0" smtClean="0"/>
              <a:t>Исследовательская работа по русскому языку</a:t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2000" b="1" dirty="0" smtClean="0"/>
              <a:t>учитель: Ушакова Е.А.</a:t>
            </a:r>
            <a:br>
              <a:rPr lang="ru-RU" sz="2000" b="1" dirty="0" smtClean="0"/>
            </a:br>
            <a:r>
              <a:rPr lang="ru-RU" sz="2000" b="1" dirty="0" smtClean="0"/>
              <a:t>выполнили: </a:t>
            </a:r>
            <a:br>
              <a:rPr lang="ru-RU" sz="2000" b="1" dirty="0" smtClean="0"/>
            </a:br>
            <a:r>
              <a:rPr lang="ru-RU" sz="2000" b="1" dirty="0" smtClean="0"/>
              <a:t>учащиеся 5 б класса</a:t>
            </a:r>
            <a:br>
              <a:rPr lang="ru-RU" sz="2000" b="1" dirty="0" smtClean="0"/>
            </a:br>
            <a:r>
              <a:rPr lang="ru-RU" sz="2000" b="1" dirty="0" smtClean="0"/>
              <a:t> </a:t>
            </a:r>
            <a:r>
              <a:rPr lang="ru-RU" sz="2000" b="1" dirty="0" err="1" smtClean="0"/>
              <a:t>Горбатенко</a:t>
            </a:r>
            <a:r>
              <a:rPr lang="ru-RU" sz="2000" b="1" dirty="0" smtClean="0"/>
              <a:t> Н. </a:t>
            </a:r>
            <a:br>
              <a:rPr lang="ru-RU" sz="2000" b="1" dirty="0" smtClean="0"/>
            </a:br>
            <a:r>
              <a:rPr lang="ru-RU" sz="2000" b="1" dirty="0" smtClean="0"/>
              <a:t>и </a:t>
            </a:r>
            <a:r>
              <a:rPr lang="ru-RU" sz="2000" b="1" dirty="0" err="1" smtClean="0"/>
              <a:t>Толкунова</a:t>
            </a:r>
            <a:r>
              <a:rPr lang="ru-RU" sz="2000" b="1" dirty="0" smtClean="0"/>
              <a:t> Д.</a:t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1600" b="1" dirty="0" smtClean="0"/>
              <a:t>Г. </a:t>
            </a:r>
            <a:r>
              <a:rPr lang="ru-RU" sz="1600" b="1" dirty="0" err="1" smtClean="0"/>
              <a:t>карасук</a:t>
            </a:r>
            <a:r>
              <a:rPr lang="ru-RU" sz="1600" b="1" dirty="0" smtClean="0"/>
              <a:t> 2012 г. </a:t>
            </a:r>
            <a:endParaRPr lang="ru-RU" sz="1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428604"/>
            <a:ext cx="8458200" cy="85725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Муниципальное бюджетное общеобразовательное  учреждение</a:t>
            </a:r>
          </a:p>
          <a:p>
            <a:r>
              <a:rPr lang="ru-RU" dirty="0" smtClean="0"/>
              <a:t>основная общеобразовательная школа № 4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-428660" y="78579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5857916" cy="628654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Толковый словарь </a:t>
            </a:r>
            <a:br>
              <a:rPr lang="ru-RU" b="1" dirty="0" smtClean="0"/>
            </a:br>
            <a:r>
              <a:rPr lang="ru-RU" b="1" dirty="0" smtClean="0"/>
              <a:t>в. И. </a:t>
            </a:r>
            <a:r>
              <a:rPr lang="ru-RU" b="1" dirty="0" err="1" smtClean="0"/>
              <a:t>даля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u="sng" dirty="0" smtClean="0"/>
              <a:t>ГОВОРИ́ТЬ</a:t>
            </a:r>
            <a:r>
              <a:rPr lang="ru-RU" dirty="0" smtClean="0"/>
              <a:t>, </a:t>
            </a:r>
            <a:r>
              <a:rPr lang="ru-RU" sz="3100" dirty="0" err="1" smtClean="0"/>
              <a:t>гова́ривать</a:t>
            </a:r>
            <a:r>
              <a:rPr lang="ru-RU" sz="3100" dirty="0" smtClean="0"/>
              <a:t> что, речи, сказывать, вещать, молвить, баять, гуторить, </a:t>
            </a:r>
            <a:r>
              <a:rPr lang="ru-RU" sz="3100" dirty="0" err="1" smtClean="0"/>
              <a:t>бакулить</a:t>
            </a:r>
            <a:r>
              <a:rPr lang="ru-RU" sz="3100" dirty="0" smtClean="0"/>
              <a:t>, </a:t>
            </a:r>
            <a:r>
              <a:rPr lang="ru-RU" sz="3100" dirty="0" err="1" smtClean="0"/>
              <a:t>голдить</a:t>
            </a:r>
            <a:r>
              <a:rPr lang="ru-RU" sz="3100" dirty="0" smtClean="0"/>
              <a:t>, </a:t>
            </a:r>
            <a:r>
              <a:rPr lang="ru-RU" sz="3100" dirty="0" err="1" smtClean="0"/>
              <a:t>голчить</a:t>
            </a:r>
            <a:r>
              <a:rPr lang="ru-RU" sz="3100" dirty="0" smtClean="0"/>
              <a:t>, </a:t>
            </a:r>
            <a:r>
              <a:rPr lang="ru-RU" sz="3100" dirty="0" err="1" smtClean="0"/>
              <a:t>вологодск</a:t>
            </a:r>
            <a:r>
              <a:rPr lang="ru-RU" sz="3100" dirty="0" smtClean="0"/>
              <a:t>. </a:t>
            </a:r>
            <a:r>
              <a:rPr lang="ru-RU" sz="3100" dirty="0" err="1" smtClean="0"/>
              <a:t>го́вчить</a:t>
            </a:r>
            <a:r>
              <a:rPr lang="ru-RU" sz="3100" dirty="0" smtClean="0"/>
              <a:t>, произносить слова; выражать мысли свои; сообщаться устною речью, даром слова </a:t>
            </a:r>
            <a:r>
              <a:rPr lang="ru-RU" dirty="0" smtClean="0"/>
              <a:t>+ 12 </a:t>
            </a:r>
            <a:r>
              <a:rPr lang="ru-RU" dirty="0" err="1" smtClean="0"/>
              <a:t>Л\з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1785926"/>
            <a:ext cx="2735402" cy="3371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702832" cy="171448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3200" dirty="0" smtClean="0"/>
              <a:t>подобрали 104 синонима, 23 устойчивых сочетания и   </a:t>
            </a:r>
            <a:br>
              <a:rPr lang="ru-RU" sz="3200" dirty="0" smtClean="0"/>
            </a:br>
            <a:r>
              <a:rPr lang="ru-RU" sz="3200" dirty="0" smtClean="0"/>
              <a:t> 5 поговорок.</a:t>
            </a:r>
            <a:endParaRPr lang="ru-RU" sz="3200" dirty="0"/>
          </a:p>
        </p:txBody>
      </p:sp>
      <p:sp>
        <p:nvSpPr>
          <p:cNvPr id="12" name="Выноска-облако 11"/>
          <p:cNvSpPr/>
          <p:nvPr/>
        </p:nvSpPr>
        <p:spPr>
          <a:xfrm>
            <a:off x="2285952" y="1571612"/>
            <a:ext cx="6858048" cy="3643338"/>
          </a:xfrm>
          <a:prstGeom prst="cloudCallout">
            <a:avLst>
              <a:gd name="adj1" fmla="val -38130"/>
              <a:gd name="adj2" fmla="val 497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/>
              <a:t> </a:t>
            </a:r>
            <a:r>
              <a:rPr lang="ru-RU" sz="2000" dirty="0" smtClean="0"/>
              <a:t>Базарить, трепать, молоть, </a:t>
            </a:r>
          </a:p>
          <a:p>
            <a:r>
              <a:rPr lang="ru-RU" sz="2000" dirty="0" smtClean="0"/>
              <a:t>чесать языком…</a:t>
            </a:r>
          </a:p>
          <a:p>
            <a:r>
              <a:rPr lang="ru-RU" sz="2000" dirty="0" smtClean="0"/>
              <a:t>говорить под руку</a:t>
            </a:r>
            <a:br>
              <a:rPr lang="ru-RU" sz="2000" dirty="0" smtClean="0"/>
            </a:br>
            <a:r>
              <a:rPr lang="ru-RU" sz="2000" dirty="0" smtClean="0"/>
              <a:t>говорит само за себя, говорить загадками…</a:t>
            </a:r>
          </a:p>
          <a:p>
            <a:r>
              <a:rPr lang="ru-RU" sz="2000" dirty="0" smtClean="0"/>
              <a:t> </a:t>
            </a:r>
            <a:r>
              <a:rPr lang="ru-RU" sz="2000" dirty="0" err="1" smtClean="0"/>
              <a:t>дурак</a:t>
            </a:r>
            <a:r>
              <a:rPr lang="ru-RU" sz="2000" dirty="0" smtClean="0"/>
              <a:t> – кто говорит не                      так…</a:t>
            </a:r>
            <a:endParaRPr lang="ru-RU" sz="2000" dirty="0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643446"/>
            <a:ext cx="2571735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6043634"/>
          </a:xfrm>
        </p:spPr>
        <p:txBody>
          <a:bodyPr/>
          <a:lstStyle/>
          <a:p>
            <a:pPr lvl="0" algn="ctr"/>
            <a:r>
              <a:rPr lang="ru-RU" sz="2400" dirty="0" smtClean="0"/>
              <a:t>В опросе приняло участие 52 учащегося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400" dirty="0" smtClean="0"/>
              <a:t>1. Какое место по популярности занимает слово «говорить»?</a:t>
            </a:r>
            <a:br>
              <a:rPr lang="ru-RU" sz="2400" dirty="0" smtClean="0"/>
            </a:br>
            <a:r>
              <a:rPr lang="ru-RU" sz="2400" dirty="0" smtClean="0"/>
              <a:t> а) 1; б) 2, в) 3;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2. Как часто вместо слова говорить вы употребляете другие схожие по смыслу слова?</a:t>
            </a:r>
            <a:br>
              <a:rPr lang="ru-RU" sz="2400" dirty="0" smtClean="0"/>
            </a:br>
            <a:r>
              <a:rPr lang="ru-RU" sz="2400" dirty="0" smtClean="0"/>
              <a:t> а) никогда; б) иногда; в) часто;  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1214422"/>
            <a:ext cx="1443926" cy="1571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686800" cy="1357322"/>
          </a:xfrm>
          <a:noFill/>
          <a:ln>
            <a:solidFill>
              <a:schemeClr val="accent1"/>
            </a:solidFill>
          </a:ln>
        </p:spPr>
        <p:txBody>
          <a:bodyPr>
            <a:normAutofit fontScale="90000"/>
            <a:scene3d>
              <a:camera prst="orthographicFront">
                <a:rot lat="0" lon="21299986" rev="0"/>
              </a:camera>
              <a:lightRig rig="threePt" dir="t"/>
            </a:scene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1" dirty="0" smtClean="0"/>
              <a:t>Эксперимент на уроках русского </a:t>
            </a:r>
            <a:br>
              <a:rPr lang="ru-RU" sz="3100" b="1" dirty="0" smtClean="0"/>
            </a:br>
            <a:r>
              <a:rPr lang="ru-RU" sz="3100" b="1" dirty="0" smtClean="0"/>
              <a:t>языка и литературы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643174" y="2143116"/>
            <a:ext cx="6348426" cy="435771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В течение 1 часа 20 минут мы подсчитывали:  сколько раз прозвучит слово «говорить»?  </a:t>
            </a:r>
            <a:br>
              <a:rPr lang="ru-RU" dirty="0" smtClean="0"/>
            </a:br>
            <a:r>
              <a:rPr lang="ru-RU" dirty="0" smtClean="0"/>
              <a:t> В итоге: 4 раза прозвучало слово «говорить» + 10 однокоренных слов. </a:t>
            </a:r>
          </a:p>
          <a:p>
            <a:pPr algn="ctr">
              <a:buNone/>
            </a:pPr>
            <a:r>
              <a:rPr lang="ru-RU" dirty="0" smtClean="0"/>
              <a:t>  Всего 14 раз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071810"/>
            <a:ext cx="3214678" cy="3417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57158" y="1142984"/>
            <a:ext cx="8501122" cy="5429288"/>
          </a:xfrm>
        </p:spPr>
        <p:txBody>
          <a:bodyPr/>
          <a:lstStyle/>
          <a:p>
            <a:pPr algn="ctr"/>
            <a:r>
              <a:rPr lang="ru-RU" sz="2800" u="sng" dirty="0" smtClean="0"/>
              <a:t>первый вопрос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На первое место поставили 38  человек, на второе – 9 человека, </a:t>
            </a:r>
            <a:br>
              <a:rPr lang="ru-RU" sz="2800" dirty="0" smtClean="0"/>
            </a:br>
            <a:r>
              <a:rPr lang="ru-RU" sz="2800" dirty="0" smtClean="0"/>
              <a:t>на третье -  5.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81000" y="285728"/>
            <a:ext cx="8458200" cy="71438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Результат опроса учащихся</a:t>
            </a:r>
            <a:endParaRPr lang="ru-RU" sz="3200" b="1" dirty="0"/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857224" y="2928934"/>
          <a:ext cx="7286676" cy="33575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1971668"/>
          </a:xfrm>
        </p:spPr>
        <p:txBody>
          <a:bodyPr>
            <a:noAutofit/>
          </a:bodyPr>
          <a:lstStyle/>
          <a:p>
            <a:pPr algn="ctr"/>
            <a:r>
              <a:rPr lang="ru-RU" sz="2800" u="sng" dirty="0" smtClean="0"/>
              <a:t>Второй вопрос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1. «часто»  ответили 6  человек; </a:t>
            </a:r>
            <a:br>
              <a:rPr lang="ru-RU" sz="2800" dirty="0" smtClean="0"/>
            </a:br>
            <a:r>
              <a:rPr lang="ru-RU" sz="2800" dirty="0" smtClean="0"/>
              <a:t>2.  «иногда» -  20; </a:t>
            </a:r>
            <a:br>
              <a:rPr lang="ru-RU" sz="2800" dirty="0" smtClean="0"/>
            </a:br>
            <a:r>
              <a:rPr lang="ru-RU" sz="2800" dirty="0" smtClean="0"/>
              <a:t>3. «никогда» - 26 человек</a:t>
            </a:r>
            <a:br>
              <a:rPr lang="ru-RU" sz="2800" dirty="0" smtClean="0"/>
            </a:br>
            <a:endParaRPr lang="ru-RU" sz="2800" dirty="0"/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357290" y="2428868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785794"/>
            <a:ext cx="8472518" cy="464347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3100" b="1" dirty="0" smtClean="0"/>
              <a:t>   Провели творческую работу.</a:t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2800" dirty="0" smtClean="0"/>
              <a:t>написали сказку, 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в которой использовали</a:t>
            </a:r>
            <a:br>
              <a:rPr lang="ru-RU" sz="2800" dirty="0" smtClean="0"/>
            </a:br>
            <a:r>
              <a:rPr lang="ru-RU" sz="2800" dirty="0" smtClean="0"/>
              <a:t> </a:t>
            </a:r>
            <a:br>
              <a:rPr lang="ru-RU" sz="2800" dirty="0" smtClean="0"/>
            </a:br>
            <a:r>
              <a:rPr lang="ru-RU" sz="2800" dirty="0" smtClean="0"/>
              <a:t>однокоренных слова</a:t>
            </a:r>
            <a:endParaRPr lang="ru-RU" sz="2800" dirty="0"/>
          </a:p>
        </p:txBody>
      </p:sp>
      <p:sp>
        <p:nvSpPr>
          <p:cNvPr id="4" name="Круглая лента лицом вниз 3"/>
          <p:cNvSpPr/>
          <p:nvPr/>
        </p:nvSpPr>
        <p:spPr>
          <a:xfrm>
            <a:off x="5000628" y="3143248"/>
            <a:ext cx="3643338" cy="1428760"/>
          </a:xfrm>
          <a:prstGeom prst="ellipse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7200" dirty="0" smtClean="0"/>
              <a:t>43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Исходя из выше сказанного, мы  сделали такой вывод, что слово «говорить» занимает очень важное место в речи людей. И популярность его с годами меньше не станет, если мы только не разучимся говорить.  В результате нашего исследования цель достигнута.</a:t>
            </a:r>
            <a:br>
              <a:rPr lang="ru-RU" sz="2800" dirty="0" smtClean="0"/>
            </a:br>
            <a:r>
              <a:rPr lang="ru-RU" sz="2800" b="1" dirty="0" smtClean="0"/>
              <a:t>Всем спасибо за внимание!!!</a:t>
            </a:r>
            <a:endParaRPr lang="ru-RU" sz="28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idx="4294967295"/>
          </p:nvPr>
        </p:nvSpPr>
        <p:spPr>
          <a:xfrm>
            <a:off x="685800" y="357188"/>
            <a:ext cx="8458200" cy="1071562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ru-RU" sz="4400" b="1" dirty="0" smtClean="0"/>
              <a:t>Вывод:</a:t>
            </a:r>
            <a:endParaRPr lang="ru-RU" sz="4400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71802" y="1"/>
            <a:ext cx="5767398" cy="6572272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/>
              <a:t>В русском языке около 500 тысяч слов. Но наиболее употребительных слов всего от 2000 до 2500.</a:t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 Ученые обнаружили, что 100 наиболее часто встречающихся слов составляют 20% устной и письменной речи. </a:t>
            </a:r>
            <a:endParaRPr lang="ru-RU" sz="31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57158" y="2143116"/>
            <a:ext cx="2571768" cy="328614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Слова —</a:t>
            </a:r>
          </a:p>
          <a:p>
            <a:pPr algn="ctr"/>
            <a:r>
              <a:rPr lang="ru-RU" dirty="0" smtClean="0">
                <a:solidFill>
                  <a:srgbClr val="00B050"/>
                </a:solidFill>
              </a:rPr>
              <a:t> это то единственное, что остается на века. </a:t>
            </a:r>
          </a:p>
          <a:p>
            <a:pPr algn="ctr"/>
            <a:endParaRPr lang="ru-RU" dirty="0" smtClean="0">
              <a:solidFill>
                <a:srgbClr val="00B050"/>
              </a:solidFill>
            </a:endParaRPr>
          </a:p>
          <a:p>
            <a:pPr algn="ctr"/>
            <a:r>
              <a:rPr lang="ru-RU" dirty="0" err="1" smtClean="0">
                <a:solidFill>
                  <a:srgbClr val="00B050"/>
                </a:solidFill>
              </a:rPr>
              <a:t>Хэзлитт</a:t>
            </a:r>
            <a:r>
              <a:rPr lang="ru-RU" dirty="0" smtClean="0">
                <a:solidFill>
                  <a:srgbClr val="00B050"/>
                </a:solidFill>
              </a:rPr>
              <a:t> У.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52"/>
            <a:ext cx="2714612" cy="2162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Тема исследования</a:t>
            </a:r>
            <a:r>
              <a:rPr lang="ru-RU" sz="2400" dirty="0" smtClean="0"/>
              <a:t>: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42984"/>
            <a:ext cx="8686800" cy="4937141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2800" dirty="0" smtClean="0"/>
              <a:t>«Говори, говори, да не заговаривайся</a:t>
            </a:r>
            <a:r>
              <a:rPr lang="ru-RU" sz="2800" dirty="0" smtClean="0"/>
              <a:t>»</a:t>
            </a:r>
          </a:p>
          <a:p>
            <a:pPr>
              <a:buNone/>
            </a:pPr>
            <a:r>
              <a:rPr lang="ru-RU" sz="2800" b="1" dirty="0" smtClean="0"/>
              <a:t>Цель:</a:t>
            </a:r>
            <a:endParaRPr lang="ru-RU" sz="2800" b="1" dirty="0" smtClean="0"/>
          </a:p>
          <a:p>
            <a:pPr>
              <a:buNone/>
            </a:pPr>
            <a:r>
              <a:rPr lang="ru-RU" sz="2800" dirty="0" smtClean="0"/>
              <a:t>определить степень популярности слова «говорить» в современном языке  учащихся 5-9 классов</a:t>
            </a:r>
          </a:p>
          <a:p>
            <a:pPr>
              <a:buNone/>
            </a:pPr>
            <a:r>
              <a:rPr lang="ru-RU" sz="2800" b="1" dirty="0" smtClean="0"/>
              <a:t>Задачи проекта:</a:t>
            </a:r>
          </a:p>
          <a:p>
            <a:r>
              <a:rPr lang="ru-RU" sz="2800" dirty="0" smtClean="0"/>
              <a:t>- познакомиться с происхождением и формами произношения слова;</a:t>
            </a:r>
          </a:p>
          <a:p>
            <a:r>
              <a:rPr lang="ru-RU" sz="2800" dirty="0" smtClean="0"/>
              <a:t>- отследить лексический, морфологический и  словообразовательный состав  данного слова</a:t>
            </a:r>
          </a:p>
          <a:p>
            <a:r>
              <a:rPr lang="ru-RU" sz="2800" dirty="0" smtClean="0"/>
              <a:t>- рассмотреть частоту употребления  слова «говорить» в речи школьников 5- 9 классов;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357166"/>
            <a:ext cx="8686800" cy="6000792"/>
          </a:xfrm>
        </p:spPr>
        <p:txBody>
          <a:bodyPr>
            <a:normAutofit fontScale="90000"/>
          </a:bodyPr>
          <a:lstStyle/>
          <a:p>
            <a:r>
              <a:rPr lang="ru-RU" sz="1600" b="1" dirty="0" smtClean="0"/>
              <a:t>о</a:t>
            </a:r>
            <a:r>
              <a:rPr lang="ru-RU" sz="1600" b="1" dirty="0" smtClean="0"/>
              <a:t>бъект </a:t>
            </a:r>
            <a:r>
              <a:rPr lang="ru-RU" sz="1600" b="1" dirty="0" smtClean="0"/>
              <a:t>исследования: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Слово «говорить»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Гипотеза</a:t>
            </a:r>
            <a:r>
              <a:rPr lang="ru-RU" sz="1600" dirty="0" smtClean="0"/>
              <a:t>: уйдет ли когда – </a:t>
            </a:r>
            <a:r>
              <a:rPr lang="ru-RU" sz="1600" dirty="0" err="1" smtClean="0"/>
              <a:t>нибудь</a:t>
            </a:r>
            <a:r>
              <a:rPr lang="ru-RU" sz="1600" dirty="0" smtClean="0"/>
              <a:t> из речи слово «говорить»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предмет исследования: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слово «говорить» и его место в речи </a:t>
            </a:r>
            <a:r>
              <a:rPr lang="ru-RU" sz="1600" dirty="0" smtClean="0"/>
              <a:t>школьников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Методы </a:t>
            </a:r>
            <a:r>
              <a:rPr lang="ru-RU" sz="1600" b="1" dirty="0" smtClean="0"/>
              <a:t>исследования</a:t>
            </a:r>
            <a:r>
              <a:rPr lang="ru-RU" sz="1600" dirty="0" smtClean="0"/>
              <a:t>: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- исследовать этимологию и происхождение слова;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-  рассмотреть  слово как часть речи;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- исследовать словарные   статьи  «Толкового словаря», словарь «Синонимов и Антонимов», и «Фразеологического» словаря;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- опрос учащихся 5 – 9 классов: 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1. Какое место по популярности, по вашему мнению, занимает слово «говорить»? 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2. Как часто вместо слова «говорить» вы употребляете другие слова? 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-  </a:t>
            </a:r>
            <a:r>
              <a:rPr lang="ru-RU" sz="1600" b="1" dirty="0" smtClean="0"/>
              <a:t>эксперимент:</a:t>
            </a:r>
            <a:r>
              <a:rPr lang="ru-RU" sz="1600" dirty="0" smtClean="0"/>
              <a:t>  «Сколько раз в течение часа прозвучало слово говорить?»</a:t>
            </a:r>
            <a:br>
              <a:rPr lang="ru-RU" sz="1600" dirty="0" smtClean="0"/>
            </a:br>
            <a:r>
              <a:rPr lang="ru-RU" sz="1600" dirty="0" smtClean="0"/>
              <a:t>- ТВОРЧЕСКАЯ РАБОТА. СКАЗКА.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357298"/>
            <a:ext cx="5762636" cy="50720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spc="300" dirty="0" smtClean="0"/>
              <a:t>Слово берет свое начало  от праславянской формы «говор», от которой произошли: украинское слово  «</a:t>
            </a:r>
            <a:r>
              <a:rPr lang="ru-RU" sz="2800" spc="300" dirty="0" err="1" smtClean="0"/>
              <a:t>говорити</a:t>
            </a:r>
            <a:r>
              <a:rPr lang="ru-RU" sz="2800" spc="300" dirty="0" smtClean="0"/>
              <a:t>», болгарское  «</a:t>
            </a:r>
            <a:r>
              <a:rPr lang="ru-RU" sz="2800" spc="300" dirty="0" err="1" smtClean="0"/>
              <a:t>го́вор</a:t>
            </a:r>
            <a:r>
              <a:rPr lang="ru-RU" sz="2800" spc="300" dirty="0" smtClean="0"/>
              <a:t>» «разговор», </a:t>
            </a:r>
            <a:r>
              <a:rPr lang="ru-RU" sz="2800" spc="300" dirty="0" err="1" smtClean="0"/>
              <a:t>гово́ря</a:t>
            </a:r>
            <a:r>
              <a:rPr lang="ru-RU" sz="2800" spc="300" dirty="0" smtClean="0"/>
              <a:t> «говорю», «речь, разговор», </a:t>
            </a:r>
            <a:r>
              <a:rPr lang="ru-RU" sz="2800" spc="300" dirty="0" err="1" smtClean="0"/>
              <a:t>гово́рити</a:t>
            </a:r>
            <a:r>
              <a:rPr lang="ru-RU" sz="2800" spc="300" dirty="0" smtClean="0"/>
              <a:t> «разговаривать» и многие другие слова славянских  народов.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685800" y="357166"/>
            <a:ext cx="8458200" cy="857256"/>
          </a:xfrm>
        </p:spPr>
        <p:txBody>
          <a:bodyPr>
            <a:noAutofit/>
          </a:bodyPr>
          <a:lstStyle/>
          <a:p>
            <a:pPr algn="ctr"/>
            <a:r>
              <a:rPr lang="ru-RU" sz="3200" b="1" spc="300" dirty="0" smtClean="0"/>
              <a:t>Происхождение слова «говорить»</a:t>
            </a:r>
            <a:endParaRPr lang="ru-RU" sz="32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3929066"/>
            <a:ext cx="1928794" cy="259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1643050"/>
            <a:ext cx="2916281" cy="2224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501122" cy="6215106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Произношение  слова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dirty="0" smtClean="0"/>
              <a:t>Чистый звук «Г» в основном в сельской</a:t>
            </a:r>
            <a:br>
              <a:rPr lang="ru-RU" sz="2200" dirty="0" smtClean="0"/>
            </a:br>
            <a:r>
              <a:rPr lang="ru-RU" sz="2200" dirty="0" smtClean="0"/>
              <a:t> местности звучит по – иному. Это можно объяснить историей произношения звука Г, который называется фрикативным.</a:t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Первое употребление этого звука было обнаружено в новгородских берестяных грамотах 12  века.</a:t>
            </a:r>
            <a:br>
              <a:rPr lang="ru-RU" sz="2200" dirty="0" smtClean="0"/>
            </a:br>
            <a:r>
              <a:rPr lang="ru-RU" sz="2200" dirty="0" smtClean="0"/>
              <a:t>В разных районах славянской  земли фрикативный звук г произносили по – разному, например:</a:t>
            </a:r>
            <a:br>
              <a:rPr lang="ru-RU" sz="2200" dirty="0" smtClean="0"/>
            </a:br>
            <a:r>
              <a:rPr lang="ru-RU" sz="2200" dirty="0" smtClean="0"/>
              <a:t>                     </a:t>
            </a:r>
            <a:br>
              <a:rPr lang="ru-RU" sz="2200" dirty="0" smtClean="0"/>
            </a:br>
            <a:r>
              <a:rPr lang="ru-RU" sz="2200" dirty="0" smtClean="0"/>
              <a:t>                            г – к,              Г – Х,</a:t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а в некоторые народы его вообще упускали и </a:t>
            </a:r>
            <a:br>
              <a:rPr lang="ru-RU" sz="2200" dirty="0" smtClean="0"/>
            </a:br>
            <a:r>
              <a:rPr lang="ru-RU" sz="2200" dirty="0" smtClean="0"/>
              <a:t>не произносили:  </a:t>
            </a:r>
            <a:r>
              <a:rPr lang="ru-RU" sz="2200" dirty="0" err="1" smtClean="0"/>
              <a:t>осподь</a:t>
            </a:r>
            <a:r>
              <a:rPr lang="ru-RU" sz="2200" dirty="0" smtClean="0"/>
              <a:t>,  </a:t>
            </a:r>
            <a:r>
              <a:rPr lang="ru-RU" sz="2200" dirty="0" err="1" smtClean="0"/>
              <a:t>овори</a:t>
            </a:r>
            <a:r>
              <a:rPr lang="ru-RU" sz="2200" dirty="0" smtClean="0"/>
              <a:t>,  </a:t>
            </a:r>
            <a:r>
              <a:rPr lang="ru-RU" sz="2200" dirty="0" err="1" smtClean="0"/>
              <a:t>оснодинъ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91296" y="428580"/>
            <a:ext cx="2095546" cy="1571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785818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Морфология и </a:t>
            </a:r>
            <a:r>
              <a:rPr lang="ru-RU" sz="2800" b="1" dirty="0" err="1" smtClean="0"/>
              <a:t>морфемика</a:t>
            </a:r>
            <a:r>
              <a:rPr lang="ru-RU" sz="2800" b="1" dirty="0" smtClean="0"/>
              <a:t> слова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928670"/>
            <a:ext cx="8686800" cy="592933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Настоящее время прошедшее время повелительное наклонения</a:t>
            </a:r>
          </a:p>
          <a:p>
            <a:pPr algn="r">
              <a:buNone/>
            </a:pPr>
            <a:endParaRPr lang="ru-RU" dirty="0" smtClean="0"/>
          </a:p>
          <a:p>
            <a:pPr algn="r">
              <a:buNone/>
            </a:pPr>
            <a:endParaRPr lang="ru-RU" dirty="0" smtClean="0"/>
          </a:p>
          <a:p>
            <a:pPr lvl="0"/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8" name="Пятиугольник 7"/>
          <p:cNvSpPr/>
          <p:nvPr/>
        </p:nvSpPr>
        <p:spPr>
          <a:xfrm>
            <a:off x="642910" y="5786454"/>
            <a:ext cx="7286676" cy="928694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b="1" dirty="0" smtClean="0"/>
              <a:t>Морфемный состав слова </a:t>
            </a:r>
            <a:r>
              <a:rPr lang="ru-RU" dirty="0" smtClean="0"/>
              <a:t>-Корень: - говор -;  суффикс: -и-;  глагольное окончание: -</a:t>
            </a:r>
            <a:r>
              <a:rPr lang="ru-RU" dirty="0" err="1" smtClean="0"/>
              <a:t>ть</a:t>
            </a:r>
            <a:endParaRPr lang="ru-RU" dirty="0" smtClean="0"/>
          </a:p>
        </p:txBody>
      </p:sp>
      <p:sp>
        <p:nvSpPr>
          <p:cNvPr id="9" name="Пятиугольник 8"/>
          <p:cNvSpPr/>
          <p:nvPr/>
        </p:nvSpPr>
        <p:spPr>
          <a:xfrm>
            <a:off x="642910" y="1928802"/>
            <a:ext cx="6000792" cy="770384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 smtClean="0"/>
          </a:p>
          <a:p>
            <a:r>
              <a:rPr lang="ru-RU" dirty="0" smtClean="0"/>
              <a:t>1 л. Я	говорю́,  Мы	</a:t>
            </a:r>
            <a:r>
              <a:rPr lang="ru-RU" dirty="0" err="1" smtClean="0"/>
              <a:t>говори́м</a:t>
            </a:r>
            <a:r>
              <a:rPr lang="ru-RU" dirty="0" smtClean="0"/>
              <a:t>;	         </a:t>
            </a:r>
            <a:r>
              <a:rPr lang="ru-RU" dirty="0" err="1" smtClean="0"/>
              <a:t>говори́л</a:t>
            </a:r>
            <a:r>
              <a:rPr lang="ru-RU" dirty="0" smtClean="0"/>
              <a:t>,  </a:t>
            </a:r>
            <a:r>
              <a:rPr lang="ru-RU" dirty="0" err="1" smtClean="0"/>
              <a:t>говори́ла</a:t>
            </a:r>
            <a:r>
              <a:rPr lang="ru-RU" dirty="0" smtClean="0"/>
              <a:t>;  </a:t>
            </a:r>
            <a:r>
              <a:rPr lang="ru-RU" dirty="0" err="1" smtClean="0"/>
              <a:t>говори́ли</a:t>
            </a:r>
            <a:endParaRPr lang="ru-RU" dirty="0" smtClean="0"/>
          </a:p>
          <a:p>
            <a:pPr lvl="0"/>
            <a:endParaRPr lang="ru-RU" dirty="0" smtClean="0"/>
          </a:p>
        </p:txBody>
      </p:sp>
      <p:sp>
        <p:nvSpPr>
          <p:cNvPr id="10" name="Пятиугольник 9"/>
          <p:cNvSpPr/>
          <p:nvPr/>
        </p:nvSpPr>
        <p:spPr>
          <a:xfrm>
            <a:off x="642910" y="2857496"/>
            <a:ext cx="6000792" cy="78581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2 л. Ты	</a:t>
            </a:r>
            <a:r>
              <a:rPr lang="ru-RU" dirty="0" err="1" smtClean="0"/>
              <a:t>говори́шь</a:t>
            </a:r>
            <a:r>
              <a:rPr lang="ru-RU" dirty="0" smtClean="0"/>
              <a:t>   Вы	</a:t>
            </a:r>
            <a:r>
              <a:rPr lang="ru-RU" dirty="0" err="1" smtClean="0"/>
              <a:t>говори́те</a:t>
            </a:r>
            <a:r>
              <a:rPr lang="ru-RU" dirty="0" smtClean="0"/>
              <a:t>;  </a:t>
            </a:r>
            <a:r>
              <a:rPr lang="ru-RU" dirty="0" err="1" smtClean="0"/>
              <a:t>говори́л</a:t>
            </a:r>
            <a:r>
              <a:rPr lang="ru-RU" dirty="0" smtClean="0"/>
              <a:t>,  </a:t>
            </a:r>
            <a:r>
              <a:rPr lang="ru-RU" dirty="0" err="1" smtClean="0"/>
              <a:t>говори́ла</a:t>
            </a:r>
            <a:r>
              <a:rPr lang="ru-RU" dirty="0" smtClean="0"/>
              <a:t>,  </a:t>
            </a:r>
            <a:r>
              <a:rPr lang="ru-RU" dirty="0" err="1" smtClean="0"/>
              <a:t>говори́ли</a:t>
            </a:r>
            <a:r>
              <a:rPr lang="ru-RU" dirty="0" smtClean="0"/>
              <a:t>; говори́ </a:t>
            </a:r>
            <a:endParaRPr lang="ru-RU" dirty="0"/>
          </a:p>
        </p:txBody>
      </p:sp>
      <p:sp>
        <p:nvSpPr>
          <p:cNvPr id="11" name="Пятиугольник 10"/>
          <p:cNvSpPr/>
          <p:nvPr/>
        </p:nvSpPr>
        <p:spPr>
          <a:xfrm>
            <a:off x="642910" y="3786190"/>
            <a:ext cx="6072230" cy="857256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r>
              <a:rPr lang="ru-RU" dirty="0" smtClean="0"/>
              <a:t>3 л. Он, она, оно </a:t>
            </a:r>
            <a:r>
              <a:rPr lang="ru-RU" dirty="0" err="1" smtClean="0"/>
              <a:t>говори́т</a:t>
            </a:r>
            <a:r>
              <a:rPr lang="ru-RU" dirty="0" smtClean="0"/>
              <a:t>, Они </a:t>
            </a:r>
            <a:r>
              <a:rPr lang="ru-RU" dirty="0" err="1" smtClean="0"/>
              <a:t>говоря́т</a:t>
            </a:r>
            <a:r>
              <a:rPr lang="ru-RU" dirty="0" smtClean="0"/>
              <a:t> ;      </a:t>
            </a:r>
            <a:r>
              <a:rPr lang="ru-RU" dirty="0" err="1" smtClean="0"/>
              <a:t>говори́л</a:t>
            </a:r>
            <a:r>
              <a:rPr lang="ru-RU" dirty="0" smtClean="0"/>
              <a:t>,  </a:t>
            </a:r>
            <a:r>
              <a:rPr lang="ru-RU" dirty="0" err="1" smtClean="0"/>
              <a:t>говори́ла</a:t>
            </a:r>
            <a:r>
              <a:rPr lang="ru-RU" dirty="0" smtClean="0"/>
              <a:t>,  </a:t>
            </a:r>
            <a:r>
              <a:rPr lang="ru-RU" dirty="0" err="1" smtClean="0"/>
              <a:t>говори́ло</a:t>
            </a:r>
            <a:r>
              <a:rPr lang="ru-RU" dirty="0" smtClean="0"/>
              <a:t>;  	</a:t>
            </a:r>
            <a:r>
              <a:rPr lang="ru-RU" dirty="0" err="1" smtClean="0"/>
              <a:t>говори́ли</a:t>
            </a:r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12" name="Пятиугольник 11"/>
          <p:cNvSpPr/>
          <p:nvPr/>
        </p:nvSpPr>
        <p:spPr>
          <a:xfrm>
            <a:off x="642910" y="4786322"/>
            <a:ext cx="6572296" cy="857256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/>
              <a:t>Будущее</a:t>
            </a:r>
            <a:r>
              <a:rPr lang="ru-RU" dirty="0" smtClean="0"/>
              <a:t>	буду/будешь...     </a:t>
            </a:r>
            <a:r>
              <a:rPr lang="ru-RU" dirty="0" err="1" smtClean="0"/>
              <a:t>говори́ть</a:t>
            </a:r>
            <a:endParaRPr lang="ru-RU" dirty="0" smtClean="0"/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3000372"/>
          </a:xfrm>
        </p:spPr>
        <p:txBody>
          <a:bodyPr>
            <a:normAutofit/>
          </a:bodyPr>
          <a:lstStyle/>
          <a:p>
            <a:r>
              <a:rPr lang="ru-RU" dirty="0" smtClean="0"/>
              <a:t>К слову</a:t>
            </a:r>
            <a:br>
              <a:rPr lang="ru-RU" dirty="0" smtClean="0"/>
            </a:br>
            <a:r>
              <a:rPr lang="ru-RU" dirty="0" smtClean="0"/>
              <a:t> «говорить» </a:t>
            </a:r>
            <a:br>
              <a:rPr lang="ru-RU" dirty="0" smtClean="0"/>
            </a:br>
            <a:r>
              <a:rPr lang="ru-RU" dirty="0" smtClean="0"/>
              <a:t>мы подобрали</a:t>
            </a:r>
            <a:r>
              <a:rPr lang="ru-RU" b="1" dirty="0" smtClean="0"/>
              <a:t> 36 </a:t>
            </a:r>
            <a:br>
              <a:rPr lang="ru-RU" b="1" dirty="0" smtClean="0"/>
            </a:br>
            <a:r>
              <a:rPr lang="ru-RU" dirty="0" smtClean="0"/>
              <a:t>однокоренных</a:t>
            </a:r>
            <a:br>
              <a:rPr lang="ru-RU" dirty="0" smtClean="0"/>
            </a:br>
            <a:r>
              <a:rPr lang="ru-RU" dirty="0" smtClean="0"/>
              <a:t> слов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928662" y="3286124"/>
          <a:ext cx="6929486" cy="29289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0892" y="0"/>
            <a:ext cx="2143108" cy="3072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43306" y="457200"/>
            <a:ext cx="5214974" cy="575788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Толковый словарь</a:t>
            </a:r>
            <a:br>
              <a:rPr lang="ru-RU" b="1" dirty="0" smtClean="0"/>
            </a:br>
            <a:r>
              <a:rPr lang="ru-RU" b="1" dirty="0" smtClean="0"/>
              <a:t> с. И. </a:t>
            </a:r>
            <a:r>
              <a:rPr lang="ru-RU" b="1" dirty="0" err="1" smtClean="0"/>
              <a:t>ожегова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u="sng" dirty="0" smtClean="0"/>
              <a:t>говорить -</a:t>
            </a:r>
            <a:r>
              <a:rPr lang="ru-RU" dirty="0" smtClean="0"/>
              <a:t>  </a:t>
            </a:r>
            <a:r>
              <a:rPr lang="ru-RU" sz="2700" dirty="0" smtClean="0"/>
              <a:t>владеть, пользоваться устной речью, языком   </a:t>
            </a:r>
            <a:r>
              <a:rPr lang="ru-RU" dirty="0" smtClean="0"/>
              <a:t>+ 7  значений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000240"/>
            <a:ext cx="3000364" cy="3989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486</TotalTime>
  <Words>270</Words>
  <PresentationFormat>Экран (4:3)</PresentationFormat>
  <Paragraphs>51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Исследовательская работа по русскому языку  учитель: Ушакова Е.А. выполнили:  учащиеся 5 б класса  Горбатенко Н.  и Толкунова Д.   Г. карасук 2012 г. </vt:lpstr>
      <vt:lpstr> В русском языке около 500 тысяч слов. Но наиболее употребительных слов всего от 2000 до 2500.   Ученые обнаружили, что 100 наиболее часто встречающихся слов составляют 20% устной и письменной речи. </vt:lpstr>
      <vt:lpstr>Тема исследования:</vt:lpstr>
      <vt:lpstr>объект исследования:  Слово «говорить»  Гипотеза: уйдет ли когда – нибудь из речи слово «говорить»  предмет исследования:  слово «говорить» и его место в речи школьников  Методы исследования:  - исследовать этимологию и происхождение слова;  -  рассмотреть  слово как часть речи;  - исследовать словарные   статьи  «Толкового словаря», словарь «Синонимов и Антонимов», и «Фразеологического» словаря;  - опрос учащихся 5 – 9 классов:   1. Какое место по популярности, по вашему мнению, занимает слово «говорить»?   2. Как часто вместо слова «говорить» вы употребляете другие слова?   -  эксперимент:  «Сколько раз в течение часа прозвучало слово говорить?» - ТВОРЧЕСКАЯ РАБОТА. СКАЗКА. </vt:lpstr>
      <vt:lpstr>Слово берет свое начало  от праславянской формы «говор», от которой произошли: украинское слово  «говорити», болгарское  «го́вор» «разговор», гово́ря «говорю», «речь, разговор», гово́рити «разговаривать» и многие другие слова славянских  народов.    </vt:lpstr>
      <vt:lpstr> Произношение  слова  Чистый звук «Г» в основном в сельской  местности звучит по – иному. Это можно объяснить историей произношения звука Г, который называется фрикативным.  Первое употребление этого звука было обнаружено в новгородских берестяных грамотах 12  века. В разных районах славянской  земли фрикативный звук г произносили по – разному, например:                                                   г – к,              Г – Х,  а в некоторые народы его вообще упускали и  не произносили:  осподь,  овори,  оснодинъ </vt:lpstr>
      <vt:lpstr>Морфология и морфемика слова</vt:lpstr>
      <vt:lpstr>К слову  «говорить»  мы подобрали 36  однокоренных  слов</vt:lpstr>
      <vt:lpstr>Толковый словарь  с. И. ожегова  говорить -  владеть, пользоваться устной речью, языком   + 7  значений  </vt:lpstr>
      <vt:lpstr>Толковый словарь  в. И. даля  ГОВОРИ́ТЬ, гова́ривать что, речи, сказывать, вещать, молвить, баять, гуторить, бакулить, голдить, голчить, вологодск. го́вчить, произносить слова; выражать мысли свои; сообщаться устною речью, даром слова + 12 Л\з</vt:lpstr>
      <vt:lpstr> подобрали 104 синонима, 23 устойчивых сочетания и     5 поговорок.</vt:lpstr>
      <vt:lpstr>В опросе приняло участие 52 учащегося      1. Какое место по популярности занимает слово «говорить»?  а) 1; б) 2, в) 3;  2. Как часто вместо слова говорить вы употребляете другие схожие по смыслу слова?  а) никогда; б) иногда; в) часто;   </vt:lpstr>
      <vt:lpstr>   Эксперимент на уроках русского  языка и литературы   </vt:lpstr>
      <vt:lpstr>первый вопрос  На первое место поставили 38  человек, на второе – 9 человека,  на третье -  5. </vt:lpstr>
      <vt:lpstr>Второй вопрос 1. «часто»  ответили 6  человек;  2.  «иногда» -  20;  3. «никогда» - 26 человек </vt:lpstr>
      <vt:lpstr>   Провели творческую работу.  написали сказку,   в которой использовали   однокоренных слова</vt:lpstr>
      <vt:lpstr>           Исходя из выше сказанного, мы  сделали такой вывод, что слово «говорить» занимает очень важное место в речи людей. И популярность его с годами меньше не станет, если мы только не разучимся говорить.  В результате нашего исследования цель достигнута. Всем 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Говори, говори, да не заговаривайся</dc:title>
  <cp:lastModifiedBy>1</cp:lastModifiedBy>
  <cp:revision>54</cp:revision>
  <dcterms:modified xsi:type="dcterms:W3CDTF">2013-09-26T14:34:58Z</dcterms:modified>
</cp:coreProperties>
</file>