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ABCA4-4A1D-4A2B-9999-A03E733792F4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4CD5A-9FE6-4141-ADE5-40DF7E0BC4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4CD5A-9FE6-4141-ADE5-40DF7E0BC4C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7C4778-4AAA-4691-92AA-DB42237616A0}" type="datetimeFigureOut">
              <a:rPr lang="ru-RU" smtClean="0"/>
              <a:pPr/>
              <a:t>27.09.2013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6FEED5-96B4-4600-B695-5030D3FCF8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928934"/>
            <a:ext cx="6477000" cy="1828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1600" dirty="0" smtClean="0"/>
              <a:t>Римский государственный </a:t>
            </a:r>
            <a:r>
              <a:rPr lang="ru-RU" sz="1600" dirty="0"/>
              <a:t>деятель</a:t>
            </a:r>
            <a:r>
              <a:rPr lang="ru-RU" sz="1600" dirty="0" smtClean="0"/>
              <a:t>,  ученый, писатель-эрудит</a:t>
            </a:r>
            <a:r>
              <a:rPr lang="ru-RU" sz="1600" dirty="0"/>
              <a:t>, автор </a:t>
            </a:r>
            <a:r>
              <a:rPr lang="ru-RU" sz="1600" dirty="0" smtClean="0"/>
              <a:t>«Естественной истории»,</a:t>
            </a:r>
            <a:r>
              <a:rPr lang="ru-RU" sz="1600" dirty="0"/>
              <a:t> известный  </a:t>
            </a:r>
            <a:r>
              <a:rPr lang="ru-RU" sz="1600" dirty="0" smtClean="0"/>
              <a:t>географ</a:t>
            </a:r>
            <a:r>
              <a:rPr lang="ru-RU" sz="2000" dirty="0" smtClean="0"/>
              <a:t>-</a:t>
            </a:r>
            <a:r>
              <a:rPr lang="ru-RU" sz="3200" dirty="0" smtClean="0"/>
              <a:t>Гай </a:t>
            </a:r>
            <a:r>
              <a:rPr lang="ru-RU" sz="3200" dirty="0"/>
              <a:t>П</a:t>
            </a:r>
            <a:r>
              <a:rPr lang="ru-RU" sz="3200" dirty="0" smtClean="0"/>
              <a:t>линий Старший.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929198"/>
            <a:ext cx="3571868" cy="15001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Работу выполнила ученица 10 «А» класса,</a:t>
            </a:r>
          </a:p>
          <a:p>
            <a:r>
              <a:rPr lang="ru-RU" dirty="0" smtClean="0"/>
              <a:t> школы №47 </a:t>
            </a:r>
          </a:p>
          <a:p>
            <a:r>
              <a:rPr lang="ru-RU" dirty="0" smtClean="0"/>
              <a:t>Арутюнова Маргарита</a:t>
            </a:r>
            <a:endParaRPr lang="ru-RU" dirty="0"/>
          </a:p>
        </p:txBody>
      </p:sp>
      <p:pic>
        <p:nvPicPr>
          <p:cNvPr id="13314" name="Picture 2" descr="http://upload.wikimedia.org/wikipedia/commons/3/37/Plinyelder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57158" y="857232"/>
            <a:ext cx="2071702" cy="2571768"/>
          </a:xfrm>
          <a:prstGeom prst="rect">
            <a:avLst/>
          </a:prstGeom>
          <a:noFill/>
          <a:effectLst>
            <a:outerShdw blurRad="76200" dir="18900000" sy="23000" kx="-1200000" algn="bl" rotWithShape="0">
              <a:schemeClr val="bg1">
                <a:alpha val="20000"/>
              </a:schemeClr>
            </a:outerShdw>
          </a:effectLst>
          <a:scene3d>
            <a:camera prst="orthographicFront"/>
            <a:lightRig rig="threePt" dir="t"/>
          </a:scene3d>
          <a:sp3d extrusionH="88900" contourW="12700" prstMaterial="metal">
            <a:bevelT w="120650" h="152400" prst="slope"/>
            <a:bevelB w="101600" h="88900"/>
            <a:extrusionClr>
              <a:schemeClr val="bg1">
                <a:lumMod val="50000"/>
                <a:lumOff val="50000"/>
              </a:schemeClr>
            </a:extrusionClr>
            <a:contourClr>
              <a:schemeClr val="bg1">
                <a:lumMod val="75000"/>
                <a:lumOff val="25000"/>
              </a:schemeClr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о жизни ученого.</a:t>
            </a:r>
            <a:endParaRPr lang="ru-RU" dirty="0"/>
          </a:p>
        </p:txBody>
      </p:sp>
      <p:pic>
        <p:nvPicPr>
          <p:cNvPr id="17410" name="Picture 2" descr="http://img-fotki.yandex.ru/get/5404/e675xa.77/0_453d1_761a055a_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6850" y="1643050"/>
            <a:ext cx="386715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1595021"/>
            <a:ext cx="52863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b="1" dirty="0" err="1"/>
              <a:t>Пл́иний</a:t>
            </a:r>
            <a:r>
              <a:rPr lang="ru-RU" sz="1200" b="1" dirty="0"/>
              <a:t> Старший</a:t>
            </a:r>
            <a:r>
              <a:rPr lang="ru-RU" sz="1200" dirty="0"/>
              <a:t> — под этим именем известен </a:t>
            </a:r>
            <a:r>
              <a:rPr lang="ru-RU" sz="1200" b="1" dirty="0"/>
              <a:t>Гай Плиний Секунд</a:t>
            </a:r>
            <a:r>
              <a:rPr lang="ru-RU" sz="1200" dirty="0"/>
              <a:t> (лат. </a:t>
            </a:r>
            <a:r>
              <a:rPr lang="ru-RU" sz="1200" i="1" dirty="0"/>
              <a:t>С. </a:t>
            </a:r>
            <a:r>
              <a:rPr lang="ru-RU" sz="1200" dirty="0" err="1"/>
              <a:t>Plinius</a:t>
            </a:r>
            <a:r>
              <a:rPr lang="ru-RU" sz="1200" dirty="0"/>
              <a:t> </a:t>
            </a:r>
            <a:r>
              <a:rPr lang="ru-RU" sz="1200" dirty="0" err="1"/>
              <a:t>Secundus</a:t>
            </a:r>
            <a:r>
              <a:rPr lang="ru-RU" sz="1200" dirty="0"/>
              <a:t>), знаменитый своею разнообразною ученостью римский писатель. </a:t>
            </a:r>
          </a:p>
          <a:p>
            <a:pPr fontAlgn="base"/>
            <a:r>
              <a:rPr lang="ru-RU" sz="1200" dirty="0"/>
              <a:t>Родился в </a:t>
            </a:r>
            <a:r>
              <a:rPr lang="ru-RU" sz="1200" dirty="0" smtClean="0"/>
              <a:t>23г</a:t>
            </a:r>
            <a:r>
              <a:rPr lang="ru-RU" sz="1200" dirty="0"/>
              <a:t>. н. э. в </a:t>
            </a:r>
            <a:r>
              <a:rPr lang="ru-RU" sz="1200" dirty="0" err="1"/>
              <a:t>Комо</a:t>
            </a:r>
            <a:r>
              <a:rPr lang="ru-RU" sz="1200" dirty="0"/>
              <a:t> </a:t>
            </a:r>
            <a:r>
              <a:rPr lang="ru-RU" sz="1200" dirty="0" smtClean="0"/>
              <a:t>, </a:t>
            </a:r>
            <a:r>
              <a:rPr lang="ru-RU" sz="1200" dirty="0"/>
              <a:t>цветущей римской колонии в Верхней Италии </a:t>
            </a:r>
            <a:r>
              <a:rPr lang="ru-RU" sz="1200" dirty="0" smtClean="0"/>
              <a:t>.Образование получил в Риме</a:t>
            </a:r>
            <a:r>
              <a:rPr lang="ru-RU" sz="1200" dirty="0"/>
              <a:t>; но об этом не сообщают никаких сведений ни краткая его биография, написанная </a:t>
            </a:r>
            <a:r>
              <a:rPr lang="ru-RU" sz="1200" dirty="0" err="1" smtClean="0"/>
              <a:t>Светонием</a:t>
            </a:r>
            <a:r>
              <a:rPr lang="ru-RU" sz="1200" dirty="0" smtClean="0"/>
              <a:t>, ни </a:t>
            </a:r>
            <a:r>
              <a:rPr lang="ru-RU" sz="1200" dirty="0"/>
              <a:t>письма его племянника, составляющие главный источник биографических данных о Плинии.</a:t>
            </a:r>
          </a:p>
          <a:p>
            <a:pPr fontAlgn="base"/>
            <a:r>
              <a:rPr lang="ru-RU" sz="1200" dirty="0"/>
              <a:t>В юности он ревностно служил в коннице, участвуя в разных </a:t>
            </a:r>
            <a:r>
              <a:rPr lang="ru-RU" sz="1200" dirty="0" smtClean="0"/>
              <a:t>походах, </a:t>
            </a:r>
            <a:r>
              <a:rPr lang="ru-RU" sz="1200" dirty="0"/>
              <a:t>против </a:t>
            </a:r>
            <a:r>
              <a:rPr lang="ru-RU" sz="1200" dirty="0" err="1"/>
              <a:t>хавков</a:t>
            </a:r>
            <a:r>
              <a:rPr lang="ru-RU" sz="1200" dirty="0"/>
              <a:t> — </a:t>
            </a:r>
            <a:r>
              <a:rPr lang="ru-RU" sz="1200" dirty="0" smtClean="0"/>
              <a:t>германского народа</a:t>
            </a:r>
            <a:r>
              <a:rPr lang="ru-RU" sz="1200" dirty="0"/>
              <a:t>, жившего у Северного моря между реками </a:t>
            </a:r>
            <a:r>
              <a:rPr lang="ru-RU" sz="1200" dirty="0" err="1" smtClean="0"/>
              <a:t>Эмсом</a:t>
            </a:r>
            <a:r>
              <a:rPr lang="ru-RU" sz="1200" dirty="0" smtClean="0"/>
              <a:t> и</a:t>
            </a:r>
            <a:r>
              <a:rPr lang="ru-RU" sz="1200" dirty="0"/>
              <a:t> </a:t>
            </a:r>
            <a:r>
              <a:rPr lang="ru-RU" sz="1200" dirty="0" smtClean="0"/>
              <a:t>Эльбой  </a:t>
            </a:r>
            <a:r>
              <a:rPr lang="ru-RU" sz="1200" dirty="0"/>
              <a:t>и описанного им в начале XVI книги его «Естественной истории».</a:t>
            </a:r>
          </a:p>
          <a:p>
            <a:pPr fontAlgn="base"/>
            <a:r>
              <a:rPr lang="ru-RU" sz="1200" dirty="0"/>
              <a:t>Побывал он и на </a:t>
            </a:r>
            <a:r>
              <a:rPr lang="ru-RU" sz="1200" dirty="0" smtClean="0"/>
              <a:t>Дунае, </a:t>
            </a:r>
            <a:r>
              <a:rPr lang="ru-RU" sz="1200" dirty="0"/>
              <a:t>и в </a:t>
            </a:r>
            <a:r>
              <a:rPr lang="ru-RU" sz="1200" dirty="0" smtClean="0"/>
              <a:t>Бельгии. Продолжительное </a:t>
            </a:r>
            <a:r>
              <a:rPr lang="ru-RU" sz="1200" dirty="0"/>
              <a:t>пребывание в заальпийских странах дало ему возможность собрать о них немало сведений и написать большое сочинение о войнах римлян с </a:t>
            </a:r>
            <a:r>
              <a:rPr lang="ru-RU" sz="1200" dirty="0" smtClean="0"/>
              <a:t>германцами. Впоследствии </a:t>
            </a:r>
            <a:r>
              <a:rPr lang="ru-RU" sz="1200" dirty="0"/>
              <a:t>он был прокуратором в </a:t>
            </a:r>
            <a:r>
              <a:rPr lang="ru-RU" sz="1200" dirty="0" err="1"/>
              <a:t>Нарбонской</a:t>
            </a:r>
            <a:r>
              <a:rPr lang="ru-RU" sz="1200" dirty="0"/>
              <a:t> Галлии и в Испании. </a:t>
            </a:r>
            <a:r>
              <a:rPr lang="ru-RU" sz="1200" dirty="0" smtClean="0"/>
              <a:t>В скорости был </a:t>
            </a:r>
            <a:r>
              <a:rPr lang="ru-RU" sz="1200" dirty="0"/>
              <a:t>назначен начальником </a:t>
            </a:r>
            <a:r>
              <a:rPr lang="ru-RU" sz="1200" dirty="0" err="1"/>
              <a:t>мизенского</a:t>
            </a:r>
            <a:r>
              <a:rPr lang="ru-RU" sz="1200" dirty="0"/>
              <a:t> флота.</a:t>
            </a:r>
          </a:p>
          <a:p>
            <a:pPr fontAlgn="base"/>
            <a:r>
              <a:rPr lang="ru-RU" sz="1200" dirty="0"/>
              <a:t>Во время его пребывания в этой должности произошло в </a:t>
            </a:r>
            <a:r>
              <a:rPr lang="ru-RU" sz="1200" dirty="0" smtClean="0"/>
              <a:t>79г</a:t>
            </a:r>
            <a:r>
              <a:rPr lang="ru-RU" sz="1200" dirty="0"/>
              <a:t>. н. э. известное извержение Везувия. Подъехав на судне слишком близко к месту катастрофы, чтобы лучше наблюдать грозное явление природы, он пал жертвою своей любознательности. </a:t>
            </a:r>
          </a:p>
          <a:p>
            <a:pPr fontAlgn="base"/>
            <a:r>
              <a:rPr lang="ru-RU" sz="1200" dirty="0"/>
              <a:t>Плиний был человек необыкновенного трудолюбия. Не было такого места, которое бы он считал неудобным для ученых занятий; не было такого времени, которым бы он не воспользовался для того, чтобы читать и делать заметки. Он читал, или </a:t>
            </a:r>
            <a:r>
              <a:rPr lang="ru-RU" sz="1200" dirty="0" smtClean="0"/>
              <a:t>ему  </a:t>
            </a:r>
            <a:r>
              <a:rPr lang="ru-RU" sz="1200" dirty="0"/>
              <a:t>читали в дороге, в бане, за обедом, после обеда, причем отнималось время и у сна, насколько это было возможно, так как он считал потерянным всякий час, не посвященный умственным занятиям. Читались всякие книги, даже и плохие, так как, по мнению </a:t>
            </a:r>
            <a:r>
              <a:rPr lang="ru-RU" sz="1200" dirty="0" smtClean="0"/>
              <a:t>Плиния, </a:t>
            </a:r>
            <a:r>
              <a:rPr lang="ru-RU" sz="1200" dirty="0"/>
              <a:t>нет столь дурной книги, из которой нельзя было бы извлечь какой-либо пользы.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Литературная деятельность.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4245104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Значение труда Плиния в римской литературе огромно. Оно долго служило источником, из которого черпались сведения о мире и делались извлечения для составления руководств по разным предметам (географии, медицине и др.). Как много оно читалось не только в древности, но и в средние века, видно из того, что оно дошло до нас почти в двухстах рукописях. Особенная важность его для нашего времени вытекает из того, что огромная масса сочинений, которыми пользовался автор, теперь потеряна. Плиний делает ссылки на 327 греческих и 146 римских писателей. Поэтому в числе источников изучения древнего мира «Естественная история» Плиний играет для нас роль, нередко ничем не заменимую. Что в массе сообщаемых Плинием сведений не все точно и не все складно передано — это при подобном характере труда вполне естественно, и мы не имеем права быть чересчур придирчивыми к автору, вообще очень добросовестному и осторожному.</a:t>
            </a:r>
            <a:endParaRPr lang="ru-RU" dirty="0"/>
          </a:p>
        </p:txBody>
      </p:sp>
      <p:pic>
        <p:nvPicPr>
          <p:cNvPr id="19458" name="Picture 2" descr="http://mindhobby.com/images/7/history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00240"/>
            <a:ext cx="3643338" cy="326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  <a:bevelB w="152400" h="50800" prst="softRound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«Естественная история».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6143668" cy="5829328"/>
          </a:xfrm>
        </p:spPr>
        <p:txBody>
          <a:bodyPr>
            <a:normAutofit fontScale="40000" lnSpcReduction="20000"/>
          </a:bodyPr>
          <a:lstStyle/>
          <a:p>
            <a:r>
              <a:rPr lang="ru-RU" sz="3000" b="1" dirty="0" smtClean="0"/>
              <a:t>Естественная история (</a:t>
            </a:r>
            <a:r>
              <a:rPr lang="ru-RU" sz="3000" b="1" dirty="0" err="1" smtClean="0"/>
              <a:t>Naturalis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Historia</a:t>
            </a:r>
            <a:r>
              <a:rPr lang="ru-RU" sz="3000" b="1" dirty="0" smtClean="0"/>
              <a:t>)</a:t>
            </a:r>
            <a:r>
              <a:rPr lang="ru-RU" sz="3000" dirty="0" smtClean="0"/>
              <a:t> — составленная </a:t>
            </a:r>
            <a:r>
              <a:rPr lang="ru-RU" sz="3000" dirty="0" err="1" smtClean="0"/>
              <a:t>ок</a:t>
            </a:r>
            <a:r>
              <a:rPr lang="ru-RU" sz="3000" dirty="0" smtClean="0"/>
              <a:t>. 77 г. Плинием Старшим для императора Тита энциклопедия природных и искусственных предметов и явлений. Послужила прообразом всех последующих европейских энциклопедий в плане объёма, цитирования авторов тех или иных утверждений и наличия указателя содержания. Это единственная сохранившаяся работа Плиния и едва ли не самый длинный текст на латыни античного периода.</a:t>
            </a:r>
          </a:p>
          <a:p>
            <a:r>
              <a:rPr lang="ru-RU" sz="3000" dirty="0" smtClean="0"/>
              <a:t>Плиний Старший закончил свою "Естественную историю" ("</a:t>
            </a:r>
            <a:r>
              <a:rPr lang="ru-RU" sz="3000" dirty="0" err="1" smtClean="0"/>
              <a:t>Naturalis</a:t>
            </a:r>
            <a:r>
              <a:rPr lang="ru-RU" sz="3000" dirty="0" smtClean="0"/>
              <a:t> </a:t>
            </a:r>
            <a:r>
              <a:rPr lang="ru-RU" sz="3000" dirty="0" err="1" smtClean="0"/>
              <a:t>Historia</a:t>
            </a:r>
            <a:r>
              <a:rPr lang="ru-RU" sz="3000" dirty="0" smtClean="0"/>
              <a:t>") в 37 книгах, в которой сделал попытку подвести итог всему античному знанию в области астрономии, гидрографии, географии, антропологии, зоологии, ботаники и минералогии. При этом Плиний черпал сведения как из греческих и римских писателей, так и из личных наблюдений. Эти последние являются отчасти и источником сообщаемых Плинием данных о древней Германии и ее обитателях, которые восходят к его пребыванию в провинциях Нижняя и Верхняя Германия и в нынешней Восточной </a:t>
            </a:r>
            <a:r>
              <a:rPr lang="ru-RU" sz="3000" dirty="0" err="1" smtClean="0"/>
              <a:t>Фрисландии</a:t>
            </a:r>
            <a:r>
              <a:rPr lang="ru-RU" sz="3000" dirty="0" smtClean="0"/>
              <a:t> в 47-51 гг. Остальные работы Плиния - по грамматике, риторике и истории (в том числе и повлиявшие на Тацита "Анналы" и "</a:t>
            </a:r>
            <a:r>
              <a:rPr lang="ru-RU" sz="3000" dirty="0" err="1" smtClean="0"/>
              <a:t>Bella</a:t>
            </a:r>
            <a:r>
              <a:rPr lang="ru-RU" sz="3000" dirty="0" smtClean="0"/>
              <a:t> </a:t>
            </a:r>
            <a:r>
              <a:rPr lang="ru-RU" sz="3000" dirty="0" err="1" smtClean="0"/>
              <a:t>Germaniae</a:t>
            </a:r>
            <a:r>
              <a:rPr lang="ru-RU" sz="3000" dirty="0" smtClean="0"/>
              <a:t>")-утеряны. Однако кусочки и отрывочные сведения из них попали и в "Естественную историю", и некоторые исследователи (</a:t>
            </a:r>
            <a:r>
              <a:rPr lang="ru-RU" sz="3000" dirty="0" err="1" smtClean="0"/>
              <a:t>Норден</a:t>
            </a:r>
            <a:r>
              <a:rPr lang="ru-RU" sz="3000" dirty="0" smtClean="0"/>
              <a:t>, Мюнцер) считают даже возможным по этим обрывкам, рассеянным в разных книгах и главах "</a:t>
            </a:r>
            <a:r>
              <a:rPr lang="ru-RU" sz="3000" dirty="0" err="1" smtClean="0"/>
              <a:t>Naturalis</a:t>
            </a:r>
            <a:r>
              <a:rPr lang="ru-RU" sz="3000" dirty="0" smtClean="0"/>
              <a:t> </a:t>
            </a:r>
            <a:r>
              <a:rPr lang="ru-RU" sz="3000" dirty="0" err="1" smtClean="0"/>
              <a:t>Historia</a:t>
            </a:r>
            <a:r>
              <a:rPr lang="ru-RU" sz="3000" dirty="0" smtClean="0"/>
              <a:t>", реконструировать цельные куски из его "</a:t>
            </a:r>
            <a:r>
              <a:rPr lang="ru-RU" sz="3000" dirty="0" err="1" smtClean="0"/>
              <a:t>Bella</a:t>
            </a:r>
            <a:r>
              <a:rPr lang="ru-RU" sz="3000" dirty="0" smtClean="0"/>
              <a:t> </a:t>
            </a:r>
            <a:r>
              <a:rPr lang="ru-RU" sz="3000" dirty="0" err="1" smtClean="0"/>
              <a:t>Germaniae</a:t>
            </a:r>
            <a:r>
              <a:rPr lang="ru-RU" sz="3000" dirty="0" smtClean="0"/>
              <a:t>", относившиеся главным образом к походам </a:t>
            </a:r>
            <a:r>
              <a:rPr lang="ru-RU" sz="3000" dirty="0" err="1" smtClean="0"/>
              <a:t>Домиция</a:t>
            </a:r>
            <a:r>
              <a:rPr lang="ru-RU" sz="3000" dirty="0" smtClean="0"/>
              <a:t> </a:t>
            </a:r>
            <a:r>
              <a:rPr lang="ru-RU" sz="3000" dirty="0" err="1" smtClean="0"/>
              <a:t>Корбулона</a:t>
            </a:r>
            <a:r>
              <a:rPr lang="ru-RU" sz="3000" dirty="0" smtClean="0"/>
              <a:t> против </a:t>
            </a:r>
            <a:r>
              <a:rPr lang="ru-RU" sz="3000" dirty="0" err="1" smtClean="0"/>
              <a:t>хавков</a:t>
            </a:r>
            <a:r>
              <a:rPr lang="ru-RU" sz="3000" dirty="0" smtClean="0"/>
              <a:t> в 47 г., а также к пребыванию Плиния в других частях Германии (см. примечания к "Анналам" и "Историям" Тацита). </a:t>
            </a:r>
          </a:p>
          <a:p>
            <a:pPr>
              <a:buNone/>
            </a:pPr>
            <a:r>
              <a:rPr lang="ru-RU" sz="3000" dirty="0" smtClean="0"/>
              <a:t>В 37 книгах своей энциклопедии Плиний касается следующих предметов:</a:t>
            </a:r>
            <a:br>
              <a:rPr lang="ru-RU" sz="3000" dirty="0" smtClean="0"/>
            </a:br>
            <a:r>
              <a:rPr lang="ru-RU" sz="3000" dirty="0" smtClean="0"/>
              <a:t>I: Предисловие, содержание, перечень источников.</a:t>
            </a:r>
            <a:br>
              <a:rPr lang="ru-RU" sz="3000" dirty="0" smtClean="0"/>
            </a:br>
            <a:r>
              <a:rPr lang="ru-RU" sz="3000" dirty="0" smtClean="0"/>
              <a:t>II: математика и физика</a:t>
            </a:r>
            <a:br>
              <a:rPr lang="ru-RU" sz="3000" dirty="0" smtClean="0"/>
            </a:br>
            <a:r>
              <a:rPr lang="ru-RU" sz="3000" dirty="0" smtClean="0"/>
              <a:t>III-VI: география и этнография</a:t>
            </a:r>
            <a:br>
              <a:rPr lang="ru-RU" sz="3000" dirty="0" smtClean="0"/>
            </a:br>
            <a:r>
              <a:rPr lang="ru-RU" sz="3000" dirty="0" smtClean="0"/>
              <a:t>VII: антропология и физиология</a:t>
            </a:r>
            <a:br>
              <a:rPr lang="ru-RU" sz="3000" dirty="0" smtClean="0"/>
            </a:br>
            <a:r>
              <a:rPr lang="ru-RU" sz="3000" dirty="0" smtClean="0"/>
              <a:t>VIII-XI: зоология</a:t>
            </a:r>
            <a:br>
              <a:rPr lang="ru-RU" sz="3000" dirty="0" smtClean="0"/>
            </a:br>
            <a:r>
              <a:rPr lang="ru-RU" sz="3000" dirty="0" smtClean="0"/>
              <a:t>XII-XXVII: ботаника и садоводство</a:t>
            </a:r>
            <a:br>
              <a:rPr lang="ru-RU" sz="3000" dirty="0" smtClean="0"/>
            </a:br>
            <a:r>
              <a:rPr lang="ru-RU" sz="3000" dirty="0" smtClean="0"/>
              <a:t>XXVIII-XXXII: фармакология</a:t>
            </a:r>
            <a:br>
              <a:rPr lang="ru-RU" sz="3000" dirty="0" smtClean="0"/>
            </a:br>
            <a:r>
              <a:rPr lang="ru-RU" sz="3000" dirty="0" smtClean="0"/>
              <a:t>XXXIII-XXXVII: горное дело, минералогия, искусство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6" name="Picture 4" descr="http://upload.wikimedia.org/wikipedia/commons/6/67/Naturalishisto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857364"/>
            <a:ext cx="2595565" cy="45720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4357718" cy="4686320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6400" dirty="0" smtClean="0"/>
              <a:t>Везде в его сочинении веет дух человека, не только страстно любящего науку и преклоняющегося перед величием природы, но и вообще проникнутого высоким нравственным миросозерцанием и чувствами доброго гражданина. И по учености, и по нравственному достоинству «Естественная история» может быть названа украшением римской литературы. Какую важность этому труду придавали и придают в новое время, это видно из того, что над примечаниями к переводу его на французский язык, сделанному </a:t>
            </a:r>
            <a:r>
              <a:rPr lang="ru-RU" sz="6400" i="1" dirty="0" err="1" smtClean="0"/>
              <a:t>Ажассоном</a:t>
            </a:r>
            <a:r>
              <a:rPr lang="ru-RU" sz="6400" i="1" dirty="0" smtClean="0"/>
              <a:t> </a:t>
            </a:r>
            <a:r>
              <a:rPr lang="ru-RU" sz="6400" i="1" dirty="0" err="1" smtClean="0"/>
              <a:t>де-Грансан</a:t>
            </a:r>
            <a:r>
              <a:rPr lang="ru-RU" sz="6400" dirty="0" smtClean="0"/>
              <a:t> (Пари ж, 1829), работал целый ряд выдающихся натуралистов и филологов, каковы </a:t>
            </a:r>
            <a:r>
              <a:rPr lang="ru-RU" sz="6400" i="1" dirty="0" smtClean="0"/>
              <a:t>Кювье</a:t>
            </a:r>
            <a:r>
              <a:rPr lang="ru-RU" sz="6400" dirty="0" smtClean="0"/>
              <a:t>, </a:t>
            </a:r>
            <a:r>
              <a:rPr lang="ru-RU" sz="6400" i="1" dirty="0" err="1" smtClean="0"/>
              <a:t>Дану</a:t>
            </a:r>
            <a:r>
              <a:rPr lang="ru-RU" sz="6400" dirty="0" smtClean="0"/>
              <a:t>, </a:t>
            </a:r>
            <a:r>
              <a:rPr lang="ru-RU" sz="6400" i="1" dirty="0" err="1" smtClean="0"/>
              <a:t>Летрон</a:t>
            </a:r>
            <a:r>
              <a:rPr lang="ru-RU" sz="6400" dirty="0" smtClean="0"/>
              <a:t> и др. В 1896 г. в Лондоне вышел перевод глав, относящихся к истории искусства, сделанный </a:t>
            </a:r>
            <a:r>
              <a:rPr lang="ru-RU" sz="6400" i="1" dirty="0" smtClean="0"/>
              <a:t>К. </a:t>
            </a:r>
            <a:r>
              <a:rPr lang="ru-RU" sz="6400" i="1" dirty="0" err="1" smtClean="0"/>
              <a:t>Jex-Blake</a:t>
            </a:r>
            <a:r>
              <a:rPr lang="ru-RU" sz="6400" dirty="0" smtClean="0"/>
              <a:t>, с комментариями </a:t>
            </a:r>
            <a:r>
              <a:rPr lang="ru-RU" sz="6400" i="1" dirty="0" err="1" smtClean="0"/>
              <a:t>Sellers’a</a:t>
            </a:r>
            <a:r>
              <a:rPr lang="ru-RU" sz="6400" dirty="0" smtClean="0"/>
              <a:t> и добавочными примечаниями </a:t>
            </a:r>
            <a:r>
              <a:rPr lang="ru-RU" sz="6400" i="1" dirty="0" err="1" smtClean="0"/>
              <a:t>Urlichs’a</a:t>
            </a:r>
            <a:r>
              <a:rPr lang="ru-RU" sz="6400" dirty="0" smtClean="0"/>
              <a:t>. Из новейших, обработанных критически изданий лучшее — </a:t>
            </a:r>
            <a:r>
              <a:rPr lang="ru-RU" sz="6400" i="1" dirty="0" err="1" smtClean="0"/>
              <a:t>Лудвига</a:t>
            </a:r>
            <a:r>
              <a:rPr lang="ru-RU" sz="6400" i="1" dirty="0" smtClean="0"/>
              <a:t> Яна</a:t>
            </a:r>
            <a:r>
              <a:rPr lang="ru-RU" sz="6400" dirty="0" smtClean="0"/>
              <a:t> (</a:t>
            </a:r>
            <a:r>
              <a:rPr lang="ru-RU" sz="6400" dirty="0" err="1" smtClean="0"/>
              <a:t>Лпц</a:t>
            </a:r>
            <a:r>
              <a:rPr lang="ru-RU" sz="6400" dirty="0" smtClean="0"/>
              <a:t>., 1854—1860), в настоящее время переиздаваемое </a:t>
            </a:r>
            <a:r>
              <a:rPr lang="ru-RU" sz="6400" i="1" dirty="0" err="1" smtClean="0"/>
              <a:t>Майгофом</a:t>
            </a:r>
            <a:r>
              <a:rPr lang="ru-RU" sz="6400" dirty="0" smtClean="0"/>
              <a:t> (в 1897 г. вышел 4-й т.).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http://www.vokrugsveta.ru/encyclopedia/images/1/10/Pliny_the_El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643050"/>
            <a:ext cx="4276719" cy="4872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1</a:t>
            </a:r>
            <a:r>
              <a:rPr lang="ru-RU" sz="1600" dirty="0" smtClean="0"/>
              <a:t>.</a:t>
            </a:r>
            <a:r>
              <a:rPr lang="en-US" sz="1600" dirty="0" smtClean="0"/>
              <a:t>http://www.liveinternet.ru/users/mif3000/post142225089/</a:t>
            </a:r>
            <a:endParaRPr lang="ru-RU" sz="1600" dirty="0" smtClean="0"/>
          </a:p>
          <a:p>
            <a:r>
              <a:rPr lang="ru-RU" sz="1600" dirty="0" smtClean="0"/>
              <a:t>2.</a:t>
            </a:r>
            <a:r>
              <a:rPr lang="en-US" sz="1600" dirty="0" smtClean="0"/>
              <a:t>http://images.yandex.ru/yandsearch?source=wiz&amp;uinfo=sw-1263-sh-909-fw-1038-fh-598-pd-1&amp;p=3&amp;text=</a:t>
            </a:r>
            <a:r>
              <a:rPr lang="ru-RU" sz="1600" dirty="0" smtClean="0"/>
              <a:t>гай%20плиний%20старший&amp;</a:t>
            </a:r>
            <a:r>
              <a:rPr lang="en-US" sz="1600" dirty="0" err="1" smtClean="0"/>
              <a:t>noreask</a:t>
            </a:r>
            <a:r>
              <a:rPr lang="en-US" sz="1600" dirty="0" smtClean="0"/>
              <a:t>=1&amp;pos=114&amp;rpt=</a:t>
            </a:r>
            <a:r>
              <a:rPr lang="en-US" sz="1600" dirty="0" err="1" smtClean="0"/>
              <a:t>simage&amp;lr</a:t>
            </a:r>
            <a:r>
              <a:rPr lang="en-US" sz="1600" dirty="0" smtClean="0"/>
              <a:t>=51&amp;img_url=http%3A%2F%2Fimg0.liveinternet.ru</a:t>
            </a:r>
            <a:endParaRPr lang="ru-RU" sz="1600" dirty="0" smtClean="0"/>
          </a:p>
          <a:p>
            <a:r>
              <a:rPr lang="ru-RU" sz="1600" dirty="0" smtClean="0"/>
              <a:t>3.</a:t>
            </a:r>
            <a:r>
              <a:rPr lang="en-US" sz="1600" dirty="0" smtClean="0"/>
              <a:t>http://ru.science.wikia.com/wiki/%D0%9F%D0%BB%D0%B8%D0%BD%D0%B8%D0%B9_%D0%A1%D1%82%D0%B0%D1%80%D1%88%D0%B8%D0%B9</a:t>
            </a:r>
            <a:endParaRPr lang="ru-RU" sz="1600" dirty="0" smtClean="0"/>
          </a:p>
          <a:p>
            <a:r>
              <a:rPr lang="ru-RU" sz="1600" dirty="0" smtClean="0"/>
              <a:t>4.</a:t>
            </a:r>
            <a:r>
              <a:rPr lang="en-US" sz="1600" dirty="0" smtClean="0"/>
              <a:t>http://yandex.ru/yandsearch?text=%D0%B3%D0%B0%D0%B9%20%D0%BF%D0%BB%D0%B8%D0%BD%D0%B8%D0%B9%20%D1%81%D1%82%D0%B0%D1%80%D1%88%D0%B8%D0%B9&amp;lr=51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42852"/>
            <a:ext cx="4114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Источники: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100</TotalTime>
  <Words>164</Words>
  <Application>Microsoft Office PowerPoint</Application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Обычная</vt:lpstr>
      <vt:lpstr> Римский государственный деятель,  ученый, писатель-эрудит, автор «Естественной истории», известный  географ-Гай Плиний Старший.</vt:lpstr>
      <vt:lpstr>Немного о жизни ученого.</vt:lpstr>
      <vt:lpstr>Литературная деятельность.</vt:lpstr>
      <vt:lpstr>«Естественная история».</vt:lpstr>
      <vt:lpstr>Заключение.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Римский государственный деятель,  ученый, писатель-эрудит, автор «Естественной истории», известный  географ-Гай Плиний Старший.</dc:title>
  <dc:creator>User</dc:creator>
  <cp:lastModifiedBy>Людмила</cp:lastModifiedBy>
  <cp:revision>12</cp:revision>
  <dcterms:created xsi:type="dcterms:W3CDTF">2013-09-14T12:32:38Z</dcterms:created>
  <dcterms:modified xsi:type="dcterms:W3CDTF">2013-09-27T14:03:57Z</dcterms:modified>
</cp:coreProperties>
</file>