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73" r:id="rId2"/>
    <p:sldId id="271" r:id="rId3"/>
    <p:sldId id="270" r:id="rId4"/>
    <p:sldId id="259" r:id="rId5"/>
    <p:sldId id="264" r:id="rId6"/>
    <p:sldId id="269" r:id="rId7"/>
    <p:sldId id="265" r:id="rId8"/>
    <p:sldId id="266" r:id="rId9"/>
    <p:sldId id="260" r:id="rId10"/>
    <p:sldId id="261" r:id="rId11"/>
    <p:sldId id="262" r:id="rId12"/>
    <p:sldId id="272" r:id="rId13"/>
  </p:sldIdLst>
  <p:sldSz cx="9144000" cy="6858000" type="screen4x3"/>
  <p:notesSz cx="6854825" cy="97139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0213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76AA-7FBA-42E2-BFE5-F40EE9FDDD6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6550"/>
            <a:ext cx="2970213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025" y="9226550"/>
            <a:ext cx="2970213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32558-8F3E-40C5-A7D0-75EDA799B1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E19EA-26FB-4BD7-A0C5-19BEE353DC0E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B27D3-B013-4335-B61F-54B296ACE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Методический проект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600" b="1" i="1" dirty="0" smtClean="0"/>
              <a:t>«Путь учителя к мастерству»</a:t>
            </a:r>
          </a:p>
          <a:p>
            <a:endParaRPr lang="ru-RU" sz="6000" dirty="0" smtClean="0"/>
          </a:p>
          <a:p>
            <a:pPr algn="r">
              <a:buNone/>
            </a:pPr>
            <a:r>
              <a:rPr lang="ru-RU" sz="2400" dirty="0" smtClean="0"/>
              <a:t>Автор: Иващенко</a:t>
            </a:r>
          </a:p>
          <a:p>
            <a:pPr algn="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Т</a:t>
            </a:r>
            <a:r>
              <a:rPr lang="ru-RU" sz="2400" dirty="0" smtClean="0"/>
              <a:t>атьяна Анатольевна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7614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130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Прогноз возможных негативных последствий.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55233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недостаточный уровень осмысления педагогом ключевых принципов и положений ФГОС,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большое количество</a:t>
                      </a:r>
                      <a:r>
                        <a:rPr lang="ru-RU" sz="2800" baseline="0" dirty="0" smtClean="0"/>
                        <a:t> профессиональных затруднений при переходе на ФГОС,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800" baseline="0" dirty="0" smtClean="0"/>
                        <a:t>подмена </a:t>
                      </a:r>
                      <a:r>
                        <a:rPr lang="ru-RU" sz="2800" baseline="0" dirty="0" err="1" smtClean="0"/>
                        <a:t>системно-деятельностного</a:t>
                      </a:r>
                      <a:r>
                        <a:rPr lang="ru-RU" sz="2800" baseline="0" dirty="0" smtClean="0"/>
                        <a:t> подхода единичными мероприятиями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800" dirty="0"/>
                    </a:p>
                  </a:txBody>
                  <a:tcPr/>
                </a:tc>
              </a:tr>
              <a:tr h="7564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6190"/>
            <a:ext cx="9144000" cy="307181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400" dirty="0" smtClean="0"/>
              <a:t>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Творить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означает созидать, делать шаги в неизведанное. Каждый человек неповторим, большинство реальных проявлений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креативности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проявляется в детстве. 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Особая ценность их в том, что они могут замечены не только родителями, но и школьными учителями. Главное их только увидеть и способствовать развитию этих качеств, а их формирование рассматривать как залог будущих возможных достижений, и как задачу по развитию творческих способностей младших школьников.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85852" y="0"/>
            <a:ext cx="6143668" cy="3791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650085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Приоритетная задача образования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714480" y="2143116"/>
            <a:ext cx="642942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Развитие  у школьников активности,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умения самостоятельно приобретать знания, оперировать ими,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способность к успешной социализации и адаптации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86248" y="1571612"/>
            <a:ext cx="428628" cy="50006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57686" y="4286256"/>
            <a:ext cx="500066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5000636"/>
            <a:ext cx="6286544" cy="954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Проектирование своей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Проектирование себя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Администрация школы</a:t>
            </a:r>
          </a:p>
          <a:p>
            <a:r>
              <a:rPr lang="ru-RU" dirty="0" smtClean="0"/>
              <a:t>Научно-методический совет</a:t>
            </a:r>
          </a:p>
          <a:p>
            <a:r>
              <a:rPr lang="ru-RU" dirty="0" smtClean="0"/>
              <a:t>Педагоги школы</a:t>
            </a:r>
          </a:p>
          <a:p>
            <a:r>
              <a:rPr lang="ru-RU" dirty="0" smtClean="0"/>
              <a:t>Информационно-библиотечная служба</a:t>
            </a:r>
          </a:p>
          <a:p>
            <a:r>
              <a:rPr lang="ru-RU" dirty="0" smtClean="0"/>
              <a:t>Городские культурные, образовательные, спортивные центры, учреждения </a:t>
            </a:r>
            <a:r>
              <a:rPr lang="ru-RU" dirty="0" smtClean="0"/>
              <a:t>доп</a:t>
            </a:r>
            <a:r>
              <a:rPr lang="ru-RU" dirty="0" smtClean="0"/>
              <a:t>олнительного </a:t>
            </a:r>
            <a:r>
              <a:rPr lang="ru-RU" dirty="0" smtClean="0"/>
              <a:t>образования</a:t>
            </a:r>
            <a:endParaRPr lang="ru-RU" dirty="0" smtClean="0"/>
          </a:p>
          <a:p>
            <a:r>
              <a:rPr lang="ru-RU" dirty="0" smtClean="0"/>
              <a:t>Педагог-психолог</a:t>
            </a:r>
          </a:p>
          <a:p>
            <a:r>
              <a:rPr lang="ru-RU" dirty="0" smtClean="0"/>
              <a:t>Школьный фельдшер</a:t>
            </a:r>
          </a:p>
          <a:p>
            <a:r>
              <a:rPr lang="ru-RU" dirty="0" smtClean="0"/>
              <a:t>Родители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"/>
          <a:ext cx="9144000" cy="6920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3429024"/>
                <a:gridCol w="3571868"/>
              </a:tblGrid>
              <a:tr h="42860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Этапы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Содержание работы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Результат</a:t>
                      </a:r>
                      <a:endParaRPr lang="ru-RU" sz="1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9762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Информационно- аналитический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Анализ педагогической направленности личности педагога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Анализ </a:t>
                      </a:r>
                      <a:r>
                        <a:rPr lang="ru-RU" sz="2000" dirty="0" err="1" smtClean="0"/>
                        <a:t>профкомпетентности</a:t>
                      </a:r>
                      <a:r>
                        <a:rPr lang="ru-RU" sz="2000" baseline="0" dirty="0" smtClean="0"/>
                        <a:t> и </a:t>
                      </a:r>
                      <a:r>
                        <a:rPr lang="ru-RU" sz="2000" dirty="0" smtClean="0"/>
                        <a:t>прикладных знаний педагога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Изучение</a:t>
                      </a:r>
                      <a:r>
                        <a:rPr lang="ru-RU" sz="2000" baseline="0" dirty="0" smtClean="0"/>
                        <a:t> тематической литературы, ресурсов Интернета, обсуждение с коллегами возникающих проблем и предложений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/>
                        <a:t>Прохождение проблемных курсов ФГОС</a:t>
                      </a:r>
                      <a:r>
                        <a:rPr lang="en-US" sz="2000" baseline="0" dirty="0" smtClean="0"/>
                        <a:t>(</a:t>
                      </a:r>
                      <a:r>
                        <a:rPr lang="ru-RU" sz="2000" baseline="0" dirty="0" smtClean="0"/>
                        <a:t>Концепция духовно-нравственного развития, Концепция ФГОС ОО, Фундаментальное ядро ОО)</a:t>
                      </a:r>
                      <a:endParaRPr lang="ru-RU" sz="2000" dirty="0" smtClean="0"/>
                    </a:p>
                    <a:p>
                      <a:pPr marL="342900" indent="-342900">
                        <a:buNone/>
                      </a:pPr>
                      <a:endParaRPr lang="ru-RU" sz="20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dirty="0" smtClean="0"/>
                        <a:t>Составление</a:t>
                      </a:r>
                      <a:r>
                        <a:rPr lang="ru-RU" sz="2200" baseline="0" dirty="0" smtClean="0"/>
                        <a:t> перечня личных изменений педагога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aseline="0" dirty="0" smtClean="0"/>
                        <a:t>Освоение сущности и механизмов реализации </a:t>
                      </a:r>
                      <a:r>
                        <a:rPr lang="ru-RU" sz="2200" baseline="0" dirty="0" err="1" smtClean="0"/>
                        <a:t>системно-деятельностного</a:t>
                      </a:r>
                      <a:r>
                        <a:rPr lang="ru-RU" sz="2200" baseline="0" dirty="0" smtClean="0"/>
                        <a:t> подхода для достижения личностных, </a:t>
                      </a:r>
                      <a:r>
                        <a:rPr lang="ru-RU" sz="2200" baseline="0" dirty="0" err="1" smtClean="0"/>
                        <a:t>метапредметных</a:t>
                      </a:r>
                      <a:r>
                        <a:rPr lang="ru-RU" sz="2200" baseline="0" dirty="0" smtClean="0"/>
                        <a:t> и предметных результатов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</a:rPr>
                        <a:t>Формирование мотивационного компонента готовности педагога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46"/>
                <a:gridCol w="3429024"/>
                <a:gridCol w="3500430"/>
              </a:tblGrid>
              <a:tr h="79339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Этапы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Содержание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Результат</a:t>
                      </a:r>
                      <a:endParaRPr lang="ru-RU" sz="2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64602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Диагности</a:t>
                      </a:r>
                      <a:r>
                        <a:rPr lang="ru-RU" sz="2400" dirty="0" smtClean="0"/>
                        <a:t>-</a:t>
                      </a:r>
                    </a:p>
                    <a:p>
                      <a:r>
                        <a:rPr lang="ru-RU" sz="2400" dirty="0" err="1" smtClean="0"/>
                        <a:t>ческий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Самооценка уровня готовности педагога с выявлением трудностей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Проектирование уроков и внеклассной работы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Посещение и </a:t>
                      </a:r>
                      <a:r>
                        <a:rPr lang="ru-RU" sz="2400" dirty="0" err="1" smtClean="0"/>
                        <a:t>взаимопосещение</a:t>
                      </a:r>
                      <a:r>
                        <a:rPr lang="ru-RU" sz="2400" dirty="0" smtClean="0"/>
                        <a:t> уроков</a:t>
                      </a:r>
                      <a:r>
                        <a:rPr lang="ru-RU" sz="2400" baseline="0" dirty="0" smtClean="0"/>
                        <a:t> с последующим анализом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Создание «личной» стратегии построения </a:t>
                      </a:r>
                      <a:r>
                        <a:rPr lang="ru-RU" sz="2400" baseline="0" dirty="0" smtClean="0"/>
                        <a:t>учебного процесса с учетом особенностей класса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baseline="0" dirty="0" smtClean="0"/>
                        <a:t>Изучение и корректировка Рабочей программы и Программы воспитания класса, работе с одаренными и слабоуспевающими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Разработка системы мониторинга результатов обучения и воспитания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0"/>
            <a:ext cx="655288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Урок в новом формате  </a:t>
            </a:r>
          </a:p>
          <a:p>
            <a:pPr algn="ctr"/>
            <a:r>
              <a:rPr lang="ru-RU" sz="2800" b="1" dirty="0" smtClean="0"/>
              <a:t> ( по Т.А. </a:t>
            </a:r>
            <a:r>
              <a:rPr lang="ru-RU" sz="2800" b="1" dirty="0" err="1" smtClean="0"/>
              <a:t>Стефановской</a:t>
            </a:r>
            <a:r>
              <a:rPr lang="ru-RU" sz="2800" b="1" dirty="0" smtClean="0"/>
              <a:t>)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214422"/>
            <a:ext cx="8405041" cy="48936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Новый формат – </a:t>
            </a:r>
            <a:r>
              <a:rPr lang="ru-RU" sz="2400" dirty="0" smtClean="0"/>
              <a:t>это новая идеология урока, </a:t>
            </a:r>
          </a:p>
          <a:p>
            <a:pPr algn="ctr"/>
            <a:r>
              <a:rPr lang="ru-RU" sz="2400" dirty="0" smtClean="0"/>
              <a:t>сущность которой раскрывается через систему</a:t>
            </a:r>
          </a:p>
          <a:p>
            <a:pPr algn="ctr"/>
            <a:r>
              <a:rPr lang="ru-RU" sz="2400" dirty="0" smtClean="0"/>
              <a:t> концептуально выверенных идей</a:t>
            </a:r>
          </a:p>
          <a:p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Содержание урока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Система базовых национальных ценностей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Система основных элементов научных знаний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Система УУД</a:t>
            </a:r>
          </a:p>
          <a:p>
            <a:pPr marL="342900" indent="-342900"/>
            <a:r>
              <a:rPr lang="ru-RU" sz="2400" dirty="0" smtClean="0"/>
              <a:t>2. Организация урока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err="1" smtClean="0"/>
              <a:t>Системно-деятельностный</a:t>
            </a:r>
            <a:r>
              <a:rPr lang="ru-RU" sz="2400" dirty="0" smtClean="0"/>
              <a:t> подход</a:t>
            </a:r>
          </a:p>
          <a:p>
            <a:pPr marL="342900" indent="-342900"/>
            <a:r>
              <a:rPr lang="ru-RU" sz="2400" dirty="0" smtClean="0"/>
              <a:t>3. Результаты урока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Прогнозируются и диагностируются как личностные,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, предметные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3952892"/>
                <a:gridCol w="3048000"/>
              </a:tblGrid>
              <a:tr h="73085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Этап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Содержание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Результат </a:t>
                      </a:r>
                      <a:endParaRPr lang="ru-RU" sz="2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12714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Планирование работы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Разработка педагогом</a:t>
                      </a:r>
                      <a:r>
                        <a:rPr lang="ru-RU" sz="2400" baseline="0" dirty="0" smtClean="0"/>
                        <a:t> плана саморазвития с учетом научно-методической работы школы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/>
                        <a:t>Учет педагогических затруднений, выявленных на диагностическом этапе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/>
                        <a:t>Мониторинг результатов работы учителя и класса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План</a:t>
                      </a:r>
                      <a:r>
                        <a:rPr lang="ru-RU" sz="2400" baseline="0" dirty="0" smtClean="0"/>
                        <a:t> саморазвития педагога</a:t>
                      </a:r>
                      <a:endParaRPr lang="ru-RU" sz="2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Проект по методической </a:t>
                      </a:r>
                      <a:r>
                        <a:rPr lang="ru-RU" sz="2400" baseline="0" dirty="0" smtClean="0"/>
                        <a:t> теме и воспитательной работе, работе с одаренными и слабоуспевающими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Проектирование разных вариантов образовательных траекторий </a:t>
                      </a:r>
                      <a:endParaRPr lang="ru-RU" sz="2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104"/>
                <a:gridCol w="4151342"/>
                <a:gridCol w="3357554"/>
              </a:tblGrid>
              <a:tr h="47121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Этап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Содержание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Результат </a:t>
                      </a:r>
                      <a:endParaRPr lang="ru-RU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38678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Основной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 Участие в семинарах, конференциях, </a:t>
                      </a:r>
                      <a:r>
                        <a:rPr lang="ru-RU" sz="2400" dirty="0" err="1" smtClean="0"/>
                        <a:t>вебинарах</a:t>
                      </a:r>
                      <a:r>
                        <a:rPr lang="ru-RU" sz="2400" baseline="0" dirty="0" smtClean="0"/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Проведение мастер-классов</a:t>
                      </a:r>
                      <a:endParaRPr lang="ru-RU" sz="24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Участие в городских</a:t>
                      </a:r>
                      <a:r>
                        <a:rPr lang="ru-RU" sz="2400" baseline="0" dirty="0" smtClean="0"/>
                        <a:t>, областных, всероссийских конкурсах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Разработка адаптированных ,авторских программ, ОЭР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Создание </a:t>
                      </a:r>
                      <a:r>
                        <a:rPr lang="ru-RU" sz="2400" baseline="0" dirty="0" err="1" smtClean="0"/>
                        <a:t>мультимедийных</a:t>
                      </a:r>
                      <a:r>
                        <a:rPr lang="ru-RU" sz="2400" baseline="0" dirty="0" smtClean="0"/>
                        <a:t> продуктов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Распространение своего опыта через Интернет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200" dirty="0" smtClean="0"/>
                        <a:t>Повышение качества и эффективности образования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Руководитель, организатор и менеджер учебной деятельности </a:t>
                      </a:r>
                      <a:endParaRPr lang="ru-RU" sz="22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200" dirty="0" smtClean="0"/>
                        <a:t>Мастерство</a:t>
                      </a:r>
                      <a:r>
                        <a:rPr lang="ru-RU" sz="2200" baseline="0" dirty="0" smtClean="0"/>
                        <a:t> обучения (формирование основ наук)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200" baseline="0" dirty="0" smtClean="0"/>
                        <a:t>Мастерство подготовки и проведения урока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200" baseline="0" dirty="0" smtClean="0"/>
                        <a:t>Мастерство индивидуальной работы с учениками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200" baseline="0" dirty="0" smtClean="0"/>
                        <a:t>Мастерство наблюдения и анализа урока, передачи накопленного опыта другим учителям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4"/>
                <a:gridCol w="3357586"/>
                <a:gridCol w="3857620"/>
              </a:tblGrid>
              <a:tr h="13867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Этап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Содержание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Результат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47120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Итоговый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Мониторинг реализации целей</a:t>
                      </a:r>
                      <a:r>
                        <a:rPr lang="ru-RU" sz="2400" baseline="0" dirty="0" smtClean="0"/>
                        <a:t> и задач проекта, проектирование нового этапа личного саморазвития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Саморазвитие: </a:t>
                      </a:r>
                      <a:endParaRPr lang="ru-RU" sz="2800" baseline="0" dirty="0" smtClean="0"/>
                    </a:p>
                    <a:p>
                      <a:r>
                        <a:rPr lang="ru-RU" sz="2800" baseline="0" dirty="0" smtClean="0"/>
                        <a:t>от </a:t>
                      </a:r>
                      <a:r>
                        <a:rPr lang="ru-RU" sz="2800" baseline="0" dirty="0" err="1" smtClean="0"/>
                        <a:t>педагога-тьютора</a:t>
                      </a:r>
                      <a:r>
                        <a:rPr lang="ru-RU" sz="2800" baseline="0" dirty="0" smtClean="0"/>
                        <a:t> </a:t>
                      </a:r>
                    </a:p>
                    <a:p>
                      <a:r>
                        <a:rPr lang="ru-RU" sz="2800" baseline="0" dirty="0" smtClean="0"/>
                        <a:t>к «педагогу-системщику»</a:t>
                      </a:r>
                      <a:endParaRPr lang="ru-RU" sz="2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513</Words>
  <Application>Microsoft Office PowerPoint</Application>
  <PresentationFormat>Экран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Методический проект </vt:lpstr>
      <vt:lpstr>Приоритетная задача образования</vt:lpstr>
      <vt:lpstr>Участники проекта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достичь секретов профессионального мастерства, педагог, главным образом, совершенствует методы обучения и воспитания учащегося. </dc:title>
  <dc:creator>иващенко</dc:creator>
  <cp:lastModifiedBy>иващенко</cp:lastModifiedBy>
  <cp:revision>36</cp:revision>
  <dcterms:created xsi:type="dcterms:W3CDTF">2013-04-10T09:47:17Z</dcterms:created>
  <dcterms:modified xsi:type="dcterms:W3CDTF">2013-09-27T15:06:14Z</dcterms:modified>
</cp:coreProperties>
</file>