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7" r:id="rId14"/>
    <p:sldId id="267" r:id="rId15"/>
    <p:sldId id="269" r:id="rId16"/>
    <p:sldId id="280" r:id="rId17"/>
    <p:sldId id="278" r:id="rId18"/>
    <p:sldId id="270" r:id="rId19"/>
    <p:sldId id="271" r:id="rId20"/>
    <p:sldId id="272" r:id="rId21"/>
    <p:sldId id="273" r:id="rId22"/>
    <p:sldId id="274" r:id="rId23"/>
    <p:sldId id="275" r:id="rId24"/>
    <p:sldId id="281" r:id="rId25"/>
    <p:sldId id="279" r:id="rId26"/>
    <p:sldId id="282" r:id="rId2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711" autoAdjust="0"/>
  </p:normalViewPr>
  <p:slideViewPr>
    <p:cSldViewPr>
      <p:cViewPr>
        <p:scale>
          <a:sx n="60" d="100"/>
          <a:sy n="60" d="100"/>
        </p:scale>
        <p:origin x="-220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126" y="22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Прогимназия №1749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Презентация </a:t>
            </a:r>
          </a:p>
          <a:p>
            <a:pPr marL="0" indent="0">
              <a:buNone/>
            </a:pPr>
            <a:r>
              <a:rPr lang="ru-RU" dirty="0" smtClean="0"/>
              <a:t>Языковой портфель для начальной школы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737119"/>
      </p:ext>
    </p:extLst>
  </p:cSld>
  <p:clrMapOvr>
    <a:masterClrMapping/>
  </p:clrMapOvr>
  <p:transition spd="med" advTm="3525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600" b="1" i="1" dirty="0"/>
              <a:t>РАЗДЕЛ 1.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 </a:t>
            </a:r>
            <a:r>
              <a:rPr lang="en-US" sz="3600" b="1" i="1" dirty="0"/>
              <a:t>LANGUAGE PASSPORT</a:t>
            </a:r>
            <a:r>
              <a:rPr lang="ru-RU" sz="3600" b="1" i="1" dirty="0"/>
              <a:t> («ЯЗЫКИ, КОТОРЫЕ Я ЗНАЮ»)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Здесь ты можешь записывать свой опыт изучения и использования иностранных  языков при общении на них, а также уровень владения соответствующим языком.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ЯЗЫКИ,  КОТОРЫЕ Я ЗНАЮ  (   Х   )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Английский………………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Немецкий……………….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Французский…………..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МОЯ ПЕРЕПИСКА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Имя……………………………………………………………………………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Страна мира, республика,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область России, куда я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пишу свои письма……………………………………………………………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На каком языке я пишу…………………………………………………….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В будущем я хотел(а) бы поехать в:                     </a:t>
            </a:r>
            <a:r>
              <a:rPr lang="ru-RU" sz="3600" i="1" dirty="0"/>
              <a:t> </a:t>
            </a:r>
            <a:r>
              <a:rPr lang="ru-RU" sz="3600" b="1" i="1" dirty="0"/>
              <a:t>Я хотел(а) бы выучить эти языки: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………………………………………………                      ……………………………………………..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……………………………………………..                        ……………………………………………                                                                                       ……………………………………………..                        …………………………………………….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b="1" i="1" dirty="0"/>
              <a:t>ПРОЧИТАЙ И ПОСТАВЬ ( Х ) или (  -</a:t>
            </a:r>
            <a:r>
              <a:rPr lang="ru-RU" sz="3600" i="1" dirty="0"/>
              <a:t> 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читаю книги, журналы на английском языке……………………………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смотрю телевизионные программы, </a:t>
            </a:r>
            <a:r>
              <a:rPr lang="en-US" sz="3600" i="1" dirty="0"/>
              <a:t>DVD</a:t>
            </a:r>
            <a:r>
              <a:rPr lang="ru-RU" sz="3600" i="1" dirty="0"/>
              <a:t>| Видеофильмы, мультфильмы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   на английском языке………………………………………………………………………...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часто слушаю песни на английском языке………………………………………......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занимаюсь изучением английского языка вне школы, дополнительно………….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могу говорить на английском языке дома с кем-то из родных………………….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могу петь песни на английском языке…………………………………………………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 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/>
              <a:t>- Я был (а) /жил (а) в следующих англоязычных странах………………………………</a:t>
            </a:r>
            <a:endParaRPr lang="ru-RU" sz="36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0" dirty="0">
                <a:solidFill>
                  <a:srgbClr val="00B0F0"/>
                </a:solidFill>
                <a:latin typeface="Monotype Corsiva" pitchFamily="66" charset="0"/>
              </a:rPr>
              <a:t>L</a:t>
            </a:r>
            <a:r>
              <a:rPr lang="en-US" sz="3900" i="1" dirty="0"/>
              <a:t>anguage</a:t>
            </a:r>
            <a:endParaRPr lang="ru-RU" sz="3900" dirty="0"/>
          </a:p>
          <a:p>
            <a:pPr marL="0" indent="0">
              <a:buNone/>
            </a:pPr>
            <a:r>
              <a:rPr lang="en-US" i="1" dirty="0"/>
              <a:t>  </a:t>
            </a:r>
            <a:r>
              <a:rPr lang="en-US" dirty="0" smtClean="0"/>
              <a:t>  </a:t>
            </a:r>
            <a:r>
              <a:rPr lang="ru-RU" dirty="0" smtClean="0"/>
              <a:t>           </a:t>
            </a:r>
            <a:r>
              <a:rPr lang="en-US" sz="25000" dirty="0" smtClean="0">
                <a:solidFill>
                  <a:srgbClr val="00B0F0"/>
                </a:solidFill>
                <a:latin typeface="Monotype Corsiva" pitchFamily="66" charset="0"/>
              </a:rPr>
              <a:t>B</a:t>
            </a:r>
            <a:r>
              <a:rPr lang="en-US" sz="3900" i="1" dirty="0" smtClean="0"/>
              <a:t>iography</a:t>
            </a:r>
            <a:endParaRPr lang="ru-RU" sz="39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1000" b="1" i="1" dirty="0"/>
              <a:t>РАЗДЕЛ</a:t>
            </a:r>
            <a:r>
              <a:rPr lang="en-US" sz="1000" b="1" i="1" dirty="0"/>
              <a:t> 2</a:t>
            </a:r>
            <a:endParaRPr lang="ru-RU" sz="1000" dirty="0"/>
          </a:p>
          <a:p>
            <a:pPr marL="45720" indent="0">
              <a:buNone/>
            </a:pPr>
            <a:r>
              <a:rPr lang="en-US" sz="1000" b="1" i="1" dirty="0"/>
              <a:t>LANGUAGE BIOGRAPHY</a:t>
            </a:r>
            <a:r>
              <a:rPr lang="en-US" sz="1000" i="1" dirty="0"/>
              <a:t> </a:t>
            </a:r>
            <a:r>
              <a:rPr lang="en-US" sz="1000" b="1" i="1" dirty="0"/>
              <a:t>( « </a:t>
            </a:r>
            <a:r>
              <a:rPr lang="ru-RU" sz="1000" b="1" i="1" dirty="0"/>
              <a:t>МОИ УСПЕХИ</a:t>
            </a:r>
            <a:r>
              <a:rPr lang="en-US" sz="1000" b="1" i="1" dirty="0"/>
              <a:t>»)</a:t>
            </a:r>
            <a:r>
              <a:rPr lang="en-US" sz="1000" i="1" dirty="0"/>
              <a:t>                                                                                  </a:t>
            </a:r>
            <a:endParaRPr lang="ru-RU" sz="1000" dirty="0"/>
          </a:p>
          <a:p>
            <a:pPr marL="45720" indent="0">
              <a:buNone/>
            </a:pPr>
            <a:r>
              <a:rPr lang="en-US" sz="1000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Здесь ты можешь оценить свой прогресс в овладении иностранными языками, отмечая здесь свои достижения в </a:t>
            </a:r>
            <a:r>
              <a:rPr lang="ru-RU" sz="1000" i="1" dirty="0" err="1"/>
              <a:t>аудировании</a:t>
            </a:r>
            <a:r>
              <a:rPr lang="ru-RU" sz="1000" i="1" dirty="0"/>
              <a:t>, говорении, чтении, и письме. 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 </a:t>
            </a:r>
            <a:r>
              <a:rPr lang="ru-RU" sz="1000" b="1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 </a:t>
            </a:r>
            <a:r>
              <a:rPr lang="ru-RU" sz="1000" b="1" i="1" dirty="0"/>
              <a:t>                                      </a:t>
            </a:r>
            <a:r>
              <a:rPr lang="ru-RU" sz="1000" b="1" i="1" dirty="0" smtClean="0"/>
              <a:t>                         </a:t>
            </a:r>
            <a:r>
              <a:rPr lang="en-US" sz="1000" b="1" i="1" dirty="0" smtClean="0"/>
              <a:t>NOW </a:t>
            </a:r>
            <a:r>
              <a:rPr lang="en-US" sz="1000" b="1" i="1" dirty="0"/>
              <a:t>I CAN</a:t>
            </a:r>
            <a:r>
              <a:rPr lang="ru-RU" sz="1000" b="1" i="1" dirty="0"/>
              <a:t>…!    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Ниже перечислены умения, которые ты приобретёшь на данном этапе изучения английского языка. Советую тебе время от времени проводить самооценку достигнутых результатов в изучении английского языка. Возможно, тебе придётся что-то изменять или добавлять, поэтому лучше делать это карандашом. Ты можешь использовать следующие обозначения: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en-US" sz="1000" b="1" dirty="0"/>
              <a:t>Very Well</a:t>
            </a:r>
            <a:r>
              <a:rPr lang="ru-RU" sz="1000" b="1" dirty="0"/>
              <a:t>: </a:t>
            </a:r>
            <a:r>
              <a:rPr lang="en-US" sz="1000" b="1" dirty="0"/>
              <a:t>xxx</a:t>
            </a:r>
            <a:r>
              <a:rPr lang="ru-RU" sz="1000" b="1" dirty="0"/>
              <a:t>                        </a:t>
            </a:r>
            <a:r>
              <a:rPr lang="en-US" sz="1000" b="1" dirty="0"/>
              <a:t>OK</a:t>
            </a:r>
            <a:r>
              <a:rPr lang="ru-RU" sz="1000" b="1" dirty="0"/>
              <a:t>: </a:t>
            </a:r>
            <a:r>
              <a:rPr lang="en-US" sz="1000" b="1" dirty="0"/>
              <a:t>xx</a:t>
            </a:r>
            <a:r>
              <a:rPr lang="ru-RU" sz="1000" b="1" dirty="0"/>
              <a:t>                         </a:t>
            </a:r>
            <a:r>
              <a:rPr lang="en-US" sz="1000" b="1" dirty="0"/>
              <a:t>Not Very Well</a:t>
            </a:r>
            <a:r>
              <a:rPr lang="ru-RU" sz="1000" b="1" dirty="0"/>
              <a:t>: </a:t>
            </a:r>
            <a:r>
              <a:rPr lang="en-US" sz="1000" b="1" dirty="0"/>
              <a:t>x</a:t>
            </a:r>
            <a:endParaRPr lang="ru-RU" sz="1000" dirty="0"/>
          </a:p>
          <a:p>
            <a:pPr marL="45720" indent="0">
              <a:buNone/>
            </a:pPr>
            <a:r>
              <a:rPr lang="ru-RU" sz="1000" b="1" dirty="0"/>
              <a:t>  </a:t>
            </a:r>
            <a:endParaRPr lang="ru-RU" sz="1000" dirty="0"/>
          </a:p>
          <a:p>
            <a:pPr marL="45720" indent="0">
              <a:buNone/>
            </a:pPr>
            <a:r>
              <a:rPr lang="en-US" sz="1000" b="1" i="1" dirty="0"/>
              <a:t>LISTENING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r>
              <a:rPr lang="ru-RU" sz="1000" dirty="0" smtClean="0"/>
              <a:t>Я </a:t>
            </a:r>
            <a:r>
              <a:rPr lang="ru-RU" sz="1000" dirty="0"/>
              <a:t>могу….</a:t>
            </a:r>
          </a:p>
          <a:p>
            <a:pPr marL="45720" indent="0">
              <a:buNone/>
            </a:pPr>
            <a:r>
              <a:rPr lang="ru-RU" sz="1000" dirty="0"/>
              <a:t>* понимать указания и инструкции и следовать им.                                      </a:t>
            </a:r>
            <a:r>
              <a:rPr lang="ru-RU" sz="1000" dirty="0" smtClean="0"/>
              <a:t>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соотносить то, что я слышу, с картинками, предметами.                          </a:t>
            </a:r>
            <a:r>
              <a:rPr lang="ru-RU" sz="1000" dirty="0" smtClean="0"/>
              <a:t>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диалоги на знакомые темы.                                       </a:t>
            </a:r>
            <a:r>
              <a:rPr lang="ru-RU" sz="1000" dirty="0" smtClean="0"/>
              <a:t>  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песни и рифмовки, сопровождать их</a:t>
            </a:r>
          </a:p>
          <a:p>
            <a:pPr marL="45720" indent="0">
              <a:buNone/>
            </a:pPr>
            <a:r>
              <a:rPr lang="ru-RU" sz="1000" dirty="0"/>
              <a:t>   соответствующей мимикой и жестами.                                                     </a:t>
            </a:r>
            <a:r>
              <a:rPr lang="ru-RU" sz="1000" dirty="0" smtClean="0"/>
              <a:t>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предложения о себе.                                                     </a:t>
            </a:r>
            <a:r>
              <a:rPr lang="ru-RU" sz="1000" dirty="0" smtClean="0"/>
              <a:t>  </a:t>
            </a:r>
            <a:r>
              <a:rPr lang="ru-RU" sz="1000" dirty="0"/>
              <a:t>…  </a:t>
            </a:r>
          </a:p>
          <a:p>
            <a:pPr marL="45720" indent="0">
              <a:buNone/>
            </a:pPr>
            <a:r>
              <a:rPr lang="ru-RU" sz="1000" dirty="0"/>
              <a:t>* понимать простые вопросы о себе и о том, что я знаю</a:t>
            </a:r>
          </a:p>
          <a:p>
            <a:pPr marL="45720" indent="0">
              <a:buNone/>
            </a:pPr>
            <a:r>
              <a:rPr lang="ru-RU" sz="1000" dirty="0"/>
              <a:t>   из собственного опыта.                                                                                </a:t>
            </a:r>
            <a:r>
              <a:rPr lang="ru-RU" sz="1000" dirty="0" smtClean="0"/>
              <a:t>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 smtClean="0"/>
              <a:t>* понимать несложные рассказы в картинках, сказки.                                     ...</a:t>
            </a:r>
          </a:p>
          <a:p>
            <a:pPr marL="45720" indent="0">
              <a:buNone/>
            </a:pPr>
            <a:r>
              <a:rPr lang="ru-RU" sz="1000" dirty="0" smtClean="0"/>
              <a:t>* </a:t>
            </a:r>
            <a:r>
              <a:rPr lang="ru-RU" sz="1000" dirty="0"/>
              <a:t>понимать других, когда они говорят чётко и внятно.                                     … </a:t>
            </a:r>
          </a:p>
          <a:p>
            <a:pPr marL="45720" indent="0">
              <a:buNone/>
            </a:pPr>
            <a:r>
              <a:rPr lang="ru-RU" sz="1000" dirty="0"/>
              <a:t>  </a:t>
            </a:r>
          </a:p>
          <a:p>
            <a:pPr marL="45720" indent="0">
              <a:buNone/>
            </a:pPr>
            <a:r>
              <a:rPr lang="en-US" sz="1000" b="1" i="1" dirty="0"/>
              <a:t>READING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r>
              <a:rPr lang="ru-RU" sz="1000" dirty="0" smtClean="0"/>
              <a:t>Я </a:t>
            </a:r>
            <a:r>
              <a:rPr lang="ru-RU" sz="1000" dirty="0"/>
              <a:t>могу…</a:t>
            </a:r>
          </a:p>
          <a:p>
            <a:pPr marL="45720" indent="0">
              <a:buNone/>
            </a:pPr>
            <a:r>
              <a:rPr lang="ru-RU" sz="1000" dirty="0"/>
              <a:t>* соотносить слова с картинками.                                                                     </a:t>
            </a:r>
            <a:r>
              <a:rPr lang="ru-RU" sz="1000" dirty="0" smtClean="0"/>
              <a:t>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заполнять пропуски в текстах, выбирая слова из </a:t>
            </a:r>
          </a:p>
          <a:p>
            <a:pPr marL="45720" indent="0">
              <a:buNone/>
            </a:pPr>
            <a:r>
              <a:rPr lang="ru-RU" sz="1000" dirty="0"/>
              <a:t>  </a:t>
            </a:r>
            <a:r>
              <a:rPr lang="ru-RU" sz="1000" dirty="0" smtClean="0"/>
              <a:t>предложенного </a:t>
            </a:r>
            <a:r>
              <a:rPr lang="ru-RU" sz="1000" dirty="0"/>
              <a:t>списка.                                                                                 </a:t>
            </a:r>
            <a:r>
              <a:rPr lang="ru-RU" sz="1000" dirty="0" smtClean="0"/>
              <a:t>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понимать несложные рассказы в картинках, сказки.                                    </a:t>
            </a:r>
            <a:r>
              <a:rPr lang="ru-RU" sz="1000" dirty="0" smtClean="0"/>
              <a:t>    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инструкции и следовать им.                                             </a:t>
            </a:r>
            <a:r>
              <a:rPr lang="ru-RU" sz="1000" dirty="0" smtClean="0"/>
              <a:t>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понимать несложные тексты о культуре других стран.                                 </a:t>
            </a:r>
            <a:r>
              <a:rPr lang="ru-RU" sz="1000" dirty="0" smtClean="0"/>
              <a:t> 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находить необходимую информацию в несложных текстах</a:t>
            </a:r>
          </a:p>
          <a:p>
            <a:pPr marL="45720" indent="0">
              <a:buNone/>
            </a:pPr>
            <a:r>
              <a:rPr lang="ru-RU" sz="1000" dirty="0"/>
              <a:t>   на знакомые темы.                                                                                            </a:t>
            </a:r>
            <a:r>
              <a:rPr lang="ru-RU" sz="1000" dirty="0" smtClean="0"/>
              <a:t>  …            </a:t>
            </a:r>
            <a:r>
              <a:rPr lang="ru-RU" sz="1000" dirty="0"/>
              <a:t>*понимать простую информацию, содержащуюся в объявлениях,</a:t>
            </a:r>
          </a:p>
          <a:p>
            <a:pPr marL="45720" indent="0">
              <a:buNone/>
            </a:pPr>
            <a:r>
              <a:rPr lang="ru-RU" sz="1000" dirty="0"/>
              <a:t>   письменных сообщениях.                                                                                   </a:t>
            </a:r>
            <a:r>
              <a:rPr lang="ru-RU" sz="1000" dirty="0" smtClean="0"/>
              <a:t>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en-US" b="1" i="1" dirty="0"/>
              <a:t>SPEAKING</a:t>
            </a:r>
            <a:endParaRPr lang="ru-RU" dirty="0"/>
          </a:p>
          <a:p>
            <a:pPr marL="45720" indent="0">
              <a:buNone/>
            </a:pPr>
            <a:r>
              <a:rPr lang="ru-RU" b="1" i="1" dirty="0"/>
              <a:t> </a:t>
            </a:r>
            <a:r>
              <a:rPr lang="ru-RU" dirty="0" smtClean="0"/>
              <a:t>Я </a:t>
            </a:r>
            <a:r>
              <a:rPr lang="ru-RU" dirty="0"/>
              <a:t>могу…</a:t>
            </a:r>
          </a:p>
          <a:p>
            <a:pPr marL="45720" indent="0">
              <a:buNone/>
            </a:pPr>
            <a:r>
              <a:rPr lang="ru-RU" dirty="0"/>
              <a:t>* приветствовать и отвечать на приветствия. </a:t>
            </a:r>
            <a:r>
              <a:rPr lang="ru-RU" dirty="0" smtClean="0"/>
              <a:t>                               …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* </a:t>
            </a:r>
            <a:r>
              <a:rPr lang="ru-RU" dirty="0"/>
              <a:t>представляться и знакомиться.                                            </a:t>
            </a:r>
            <a:r>
              <a:rPr lang="ru-RU" dirty="0" smtClean="0"/>
              <a:t>    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расспрашивать о школьных представлениях.                         </a:t>
            </a:r>
            <a:r>
              <a:rPr lang="ru-RU" dirty="0" smtClean="0"/>
              <a:t>  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кратко рассказать о себе и своей семье.                                  </a:t>
            </a:r>
            <a:r>
              <a:rPr lang="ru-RU" dirty="0" smtClean="0"/>
              <a:t>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беседовать о еде и напитках.                                                  </a:t>
            </a:r>
            <a:r>
              <a:rPr lang="ru-RU" dirty="0" smtClean="0"/>
              <a:t> 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рассказывать об игрушках и предметах в доме.                          </a:t>
            </a:r>
            <a:r>
              <a:rPr lang="ru-RU" dirty="0" smtClean="0"/>
              <a:t>…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* описывать части тела.                                                                </a:t>
            </a:r>
            <a:r>
              <a:rPr lang="ru-RU" dirty="0" smtClean="0"/>
              <a:t>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расспрашивать собеседника, задавая простые вопросы              </a:t>
            </a:r>
            <a:r>
              <a:rPr lang="ru-RU" dirty="0" smtClean="0"/>
              <a:t>…                     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   и отвечать на его вопросы.      </a:t>
            </a:r>
          </a:p>
          <a:p>
            <a:pPr marL="45720" indent="0">
              <a:buNone/>
            </a:pPr>
            <a:r>
              <a:rPr lang="ru-RU" dirty="0"/>
              <a:t>* рассказывать о том, что я умею/не умею делать.                       </a:t>
            </a:r>
            <a:r>
              <a:rPr lang="ru-RU" dirty="0" smtClean="0"/>
              <a:t> …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* описывать людей, дом, животных и </a:t>
            </a:r>
            <a:r>
              <a:rPr lang="ru-RU" dirty="0" err="1"/>
              <a:t>тп</a:t>
            </a:r>
            <a:r>
              <a:rPr lang="ru-RU" dirty="0"/>
              <a:t>.                                    </a:t>
            </a:r>
            <a:r>
              <a:rPr lang="ru-RU" dirty="0" smtClean="0"/>
              <a:t> 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участвовать в беседе на знакомые темы.                                   </a:t>
            </a:r>
            <a:r>
              <a:rPr lang="ru-RU" dirty="0" smtClean="0"/>
              <a:t>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 </a:t>
            </a:r>
            <a:r>
              <a:rPr lang="ru-RU" b="1" i="1" dirty="0"/>
              <a:t> </a:t>
            </a:r>
            <a:endParaRPr lang="ru-RU" dirty="0"/>
          </a:p>
          <a:p>
            <a:pPr marL="4572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45720" indent="0">
              <a:buNone/>
            </a:pPr>
            <a:r>
              <a:rPr lang="en-US" b="1" i="1" dirty="0"/>
              <a:t>WRITING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Я могу…                                                                                                               </a:t>
            </a:r>
          </a:p>
          <a:p>
            <a:pPr marL="45720" indent="0">
              <a:buNone/>
            </a:pPr>
            <a:r>
              <a:rPr lang="ru-RU" dirty="0"/>
              <a:t>* списывать слова без ошибок.                                                                       </a:t>
            </a:r>
            <a:r>
              <a:rPr lang="ru-RU" dirty="0" smtClean="0"/>
              <a:t> </a:t>
            </a:r>
            <a:r>
              <a:rPr lang="ru-RU" dirty="0"/>
              <a:t>…                                                                    </a:t>
            </a:r>
          </a:p>
          <a:p>
            <a:pPr marL="45720" indent="0">
              <a:buNone/>
            </a:pPr>
            <a:r>
              <a:rPr lang="ru-RU" dirty="0"/>
              <a:t>* писать названия еды, комнат, игрушек и </a:t>
            </a:r>
            <a:r>
              <a:rPr lang="ru-RU" dirty="0" err="1"/>
              <a:t>тд</a:t>
            </a:r>
            <a:r>
              <a:rPr lang="ru-RU" dirty="0"/>
              <a:t>.                                               </a:t>
            </a:r>
            <a:r>
              <a:rPr lang="ru-RU" dirty="0" smtClean="0"/>
              <a:t>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* писать простые слова и предложение, произносимые учителем.               </a:t>
            </a:r>
            <a:r>
              <a:rPr lang="ru-RU" dirty="0" smtClean="0"/>
              <a:t>   </a:t>
            </a:r>
            <a:r>
              <a:rPr lang="ru-RU" dirty="0"/>
              <a:t>…                                           </a:t>
            </a:r>
          </a:p>
          <a:p>
            <a:pPr marL="45720" indent="0">
              <a:buNone/>
            </a:pPr>
            <a:r>
              <a:rPr lang="ru-RU" dirty="0"/>
              <a:t>* составлять предложения и короткие тексты.                                             </a:t>
            </a:r>
            <a:r>
              <a:rPr lang="ru-RU" dirty="0" smtClean="0"/>
              <a:t>   </a:t>
            </a:r>
            <a:r>
              <a:rPr lang="ru-RU" dirty="0"/>
              <a:t>…                                </a:t>
            </a:r>
          </a:p>
          <a:p>
            <a:pPr marL="45720" indent="0">
              <a:buNone/>
            </a:pPr>
            <a:r>
              <a:rPr lang="ru-RU" dirty="0"/>
              <a:t>* писать о себе, своей семье, любимой еде, предметах                               </a:t>
            </a:r>
            <a:r>
              <a:rPr lang="ru-RU" dirty="0" smtClean="0"/>
              <a:t>    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   в своей комнате и доме, своих питомцах и о том,</a:t>
            </a:r>
          </a:p>
          <a:p>
            <a:pPr marL="45720" indent="0">
              <a:buNone/>
            </a:pPr>
            <a:r>
              <a:rPr lang="ru-RU" dirty="0"/>
              <a:t>   что я умею/не умею делать.       </a:t>
            </a:r>
          </a:p>
          <a:p>
            <a:pPr marL="4572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45720" indent="0">
              <a:buNone/>
            </a:pPr>
            <a:endParaRPr lang="ru-RU" b="1" i="1" dirty="0"/>
          </a:p>
          <a:p>
            <a:pPr marL="4572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45720" indent="0">
              <a:buNone/>
            </a:pPr>
            <a:r>
              <a:rPr lang="en-US" b="1" i="1" dirty="0"/>
              <a:t>PLAYING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Я могу…                                                                                                               </a:t>
            </a:r>
          </a:p>
          <a:p>
            <a:pPr marL="45720" indent="0">
              <a:buNone/>
            </a:pPr>
            <a:r>
              <a:rPr lang="ru-RU" dirty="0"/>
              <a:t>* смотреть обучающие компьютерные программы и повторять алфавит</a:t>
            </a:r>
            <a:r>
              <a:rPr lang="ru-RU"/>
              <a:t>.    </a:t>
            </a:r>
            <a:r>
              <a:rPr lang="ru-RU" smtClean="0"/>
              <a:t>     …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   (</a:t>
            </a:r>
            <a:r>
              <a:rPr lang="en-US" dirty="0"/>
              <a:t>Enjoy The ABC)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* слушать правильное произношение диалоговых фраз.                                 …</a:t>
            </a:r>
          </a:p>
          <a:p>
            <a:pPr marL="45720" indent="0">
              <a:buNone/>
            </a:pPr>
            <a:r>
              <a:rPr lang="en-US" dirty="0"/>
              <a:t>   (Enjoy Listening and Playing)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* повторять грамматику и упражняться в ней.                                                 …</a:t>
            </a:r>
          </a:p>
          <a:p>
            <a:pPr marL="45720" indent="0">
              <a:buNone/>
            </a:pPr>
            <a:r>
              <a:rPr lang="ru-RU" dirty="0"/>
              <a:t>   </a:t>
            </a:r>
            <a:r>
              <a:rPr lang="en-US" dirty="0"/>
              <a:t>(</a:t>
            </a:r>
            <a:r>
              <a:rPr lang="ru-RU" dirty="0"/>
              <a:t>Интерактивные плакаты)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695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/>
              <a:t>A LETTER FOR YOU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ДОРОГОЙ ДРУГ!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Этот языковой Портфель нужен тебе для того,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чтобы: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помочь тебе в изучении английского языка, он будет твоим спутником в </a:t>
            </a:r>
            <a:r>
              <a:rPr lang="ru-RU" i="1" dirty="0" smtClean="0"/>
              <a:t>школьной жизни</a:t>
            </a:r>
            <a:r>
              <a:rPr lang="ru-RU" i="1" dirty="0"/>
              <a:t>, и ты сможешь записывать в нём свои достижения в изучении иностранного языка,  как в школе, так и за её пределами;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показать, как ты уже умеешь говорить, </a:t>
            </a:r>
            <a:r>
              <a:rPr lang="ru-RU" i="1" dirty="0" smtClean="0"/>
              <a:t>читать и </a:t>
            </a:r>
            <a:r>
              <a:rPr lang="ru-RU" i="1" dirty="0"/>
              <a:t>писать на иностранном  языке;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отмечать в нём всё, чем ты занимаешься</a:t>
            </a:r>
            <a:r>
              <a:rPr lang="ru-RU" i="1" dirty="0" smtClean="0"/>
              <a:t>, изучая </a:t>
            </a:r>
            <a:r>
              <a:rPr lang="ru-RU" i="1" dirty="0"/>
              <a:t>язык;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складывать в него свои творческие работы, </a:t>
            </a:r>
            <a:r>
              <a:rPr lang="ru-RU" i="1" dirty="0" smtClean="0"/>
              <a:t>письменные задания</a:t>
            </a:r>
            <a:r>
              <a:rPr lang="ru-RU" i="1" dirty="0"/>
              <a:t>, выполненные тобою на иностранном языке</a:t>
            </a:r>
            <a:r>
              <a:rPr lang="ru-RU" i="1" dirty="0" smtClean="0"/>
              <a:t>, грамоты</a:t>
            </a:r>
            <a:r>
              <a:rPr lang="ru-RU" i="1" dirty="0"/>
              <a:t>, дипломы …;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показать его учителю иностранного языка, если ты </a:t>
            </a:r>
            <a:r>
              <a:rPr lang="ru-RU" i="1" dirty="0" smtClean="0"/>
              <a:t>перейдёшь             </a:t>
            </a:r>
            <a:r>
              <a:rPr lang="ru-RU" i="1" dirty="0"/>
              <a:t>в другой класс или школу.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Языковой портфель </a:t>
            </a:r>
            <a:r>
              <a:rPr lang="ru-RU" b="1" dirty="0"/>
              <a:t>состоит из следующих разделов: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1.  Языки</a:t>
            </a:r>
            <a:r>
              <a:rPr lang="ru-RU" b="1" dirty="0"/>
              <a:t>, которые я знаю  ( </a:t>
            </a:r>
            <a:r>
              <a:rPr lang="en-US" b="1" dirty="0"/>
              <a:t>Language Passport</a:t>
            </a:r>
            <a:r>
              <a:rPr lang="ru-RU" b="1" dirty="0"/>
              <a:t>)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2.  </a:t>
            </a:r>
            <a:r>
              <a:rPr lang="ru-RU" b="1" dirty="0"/>
              <a:t>Мои успехи</a:t>
            </a:r>
            <a:r>
              <a:rPr lang="en-US" b="1" dirty="0"/>
              <a:t> (   Language Biography)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3.   </a:t>
            </a:r>
            <a:r>
              <a:rPr lang="ru-RU" b="1" dirty="0"/>
              <a:t>Копилка </a:t>
            </a:r>
            <a:r>
              <a:rPr lang="en-US" b="1" dirty="0"/>
              <a:t>( Dossier)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Валентин\Desktop\Новая папка\12)Таблиц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8" y="-417513"/>
            <a:ext cx="6888163" cy="997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00\2013-02-22 a1\a1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399578"/>
            <a:ext cx="6071015" cy="8348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00\2013-02-22 a1\a1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399578"/>
            <a:ext cx="6071015" cy="8348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b="1" i="1" dirty="0"/>
              <a:t> </a:t>
            </a:r>
            <a:r>
              <a:rPr lang="ru-RU" sz="2500" b="1" i="1" dirty="0"/>
              <a:t>АНКЕТА </a:t>
            </a:r>
            <a:endParaRPr lang="ru-RU" sz="2500" dirty="0"/>
          </a:p>
          <a:p>
            <a:pPr marL="0" indent="0">
              <a:buNone/>
            </a:pPr>
            <a:r>
              <a:rPr lang="ru-RU" sz="2500" b="1" i="1" dirty="0"/>
              <a:t>УЧАЩЕГОСЯ, ИЗУЧАЮЩЕГО АНГЛИЙСКИЙ ЯЗЫК В ПРОГИМНАЗИИ 1749</a:t>
            </a:r>
            <a:r>
              <a:rPr lang="ru-RU" sz="2500" dirty="0"/>
              <a:t>.</a:t>
            </a:r>
          </a:p>
          <a:p>
            <a:pPr marL="0" indent="0">
              <a:buNone/>
            </a:pPr>
            <a:r>
              <a:rPr lang="ru-RU" sz="2500" dirty="0"/>
              <a:t>  </a:t>
            </a:r>
          </a:p>
          <a:p>
            <a:pPr marL="0" lvl="0" indent="0">
              <a:buNone/>
            </a:pPr>
            <a:r>
              <a:rPr lang="ru-RU" sz="2500" i="1" dirty="0"/>
              <a:t>Нравится ли тебе заниматься проектной деятельностью на уроках английского     языка?</a:t>
            </a:r>
            <a:endParaRPr lang="ru-RU" sz="2500" dirty="0"/>
          </a:p>
          <a:p>
            <a:pPr marL="0" indent="0">
              <a:buNone/>
            </a:pP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А</a:t>
            </a:r>
            <a:r>
              <a:rPr lang="ru-RU" sz="2500" i="1" dirty="0"/>
              <a:t>) да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Б</a:t>
            </a:r>
            <a:r>
              <a:rPr lang="ru-RU" sz="2500" i="1" dirty="0"/>
              <a:t>) нет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В)не </a:t>
            </a:r>
            <a:r>
              <a:rPr lang="ru-RU" sz="2500" i="1" dirty="0"/>
              <a:t>знаю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Какие темы проектных работ ты мог бы предложить?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Какие из пройденных  тем по проектным работам тебе понравились больше всего?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А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Б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 </a:t>
            </a:r>
            <a:r>
              <a:rPr lang="ru-RU" sz="2500" i="1" dirty="0" smtClean="0"/>
              <a:t>В</a:t>
            </a:r>
            <a:r>
              <a:rPr lang="ru-RU" sz="2500" i="1" dirty="0"/>
              <a:t>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Что тебе больше нравится в проектной работе: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написание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 оформление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 презентация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Что для тебя интереснее: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письменные работы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Б) диалогическая речь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В) монологическая речь (пересказ)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 ты относишься к проектам – сказкам на английском языке: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А) какая роль тебе предпочтительней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Б</a:t>
            </a:r>
            <a:r>
              <a:rPr lang="ru-RU" sz="2500" i="1" dirty="0"/>
              <a:t>) музыкальное оформление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В</a:t>
            </a:r>
            <a:r>
              <a:rPr lang="ru-RU" sz="2500" i="1" dirty="0"/>
              <a:t>) постановка танцев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Приходилось ли тебе использовать знания, полученные на уроках английского языка вне школы?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Если Да, то как?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Читаешь </a:t>
            </a:r>
            <a:r>
              <a:rPr lang="ru-RU" sz="2500" i="1" dirty="0"/>
              <a:t>ли ты художественную литературу на английском языке или слушаешь аудио-записи на английском языке?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 smtClean="0"/>
              <a:t>Что </a:t>
            </a:r>
            <a:r>
              <a:rPr lang="ru-RU" sz="2500" i="1" dirty="0"/>
              <a:t>тебе больше всего нравится на уроках английского языка?</a:t>
            </a:r>
            <a:endParaRPr lang="ru-RU" sz="2500" dirty="0"/>
          </a:p>
          <a:p>
            <a:pPr marL="0" indent="0">
              <a:buNone/>
            </a:pPr>
            <a:r>
              <a:rPr lang="ru-RU" sz="2500" i="1" dirty="0"/>
              <a:t> </a:t>
            </a:r>
            <a:r>
              <a:rPr lang="ru-RU" sz="2500" i="1" dirty="0" smtClean="0"/>
              <a:t>   </a:t>
            </a:r>
            <a:endParaRPr lang="ru-RU" sz="2500" dirty="0"/>
          </a:p>
          <a:p>
            <a:pPr marL="0" lvl="0" indent="0">
              <a:buNone/>
            </a:pPr>
            <a:r>
              <a:rPr lang="ru-RU" sz="2500" i="1" dirty="0"/>
              <a:t>Как ты оцениваешь свои знания по английскому языку? Чтобы ты хотел исправить?</a:t>
            </a:r>
            <a:endParaRPr lang="ru-RU" sz="2500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000" b="1" dirty="0"/>
              <a:t> АНКЕТА УЧАЩЕГОСЯ</a:t>
            </a:r>
            <a:endParaRPr lang="ru-RU" sz="1000" dirty="0"/>
          </a:p>
          <a:p>
            <a:pPr marL="0" indent="0">
              <a:buNone/>
            </a:pPr>
            <a:r>
              <a:rPr lang="ru-RU" sz="1000" b="1" dirty="0"/>
              <a:t>                                             ( заполняется по окончании каждого триместра)</a:t>
            </a:r>
            <a:endParaRPr lang="ru-RU" sz="1000" dirty="0"/>
          </a:p>
          <a:p>
            <a:pPr marL="0" indent="0">
              <a:buNone/>
            </a:pPr>
            <a:r>
              <a:rPr lang="ru-RU" sz="1000" dirty="0"/>
              <a:t>Меня зовут……………………………………………………………… .</a:t>
            </a:r>
          </a:p>
          <a:p>
            <a:pPr marL="0" indent="0">
              <a:buNone/>
            </a:pPr>
            <a:r>
              <a:rPr lang="ru-RU" sz="1000" dirty="0"/>
              <a:t>Я изучаю ………………………………………….. язык.</a:t>
            </a:r>
          </a:p>
          <a:p>
            <a:pPr marL="0" indent="0">
              <a:buNone/>
            </a:pPr>
            <a:r>
              <a:rPr lang="ru-RU" sz="1000" dirty="0"/>
              <a:t>Мне………. лет.</a:t>
            </a:r>
          </a:p>
          <a:p>
            <a:pPr marL="0" indent="0">
              <a:buNone/>
            </a:pPr>
            <a:r>
              <a:rPr lang="ru-RU" sz="1000" dirty="0"/>
              <a:t>Я начал (а) заполнять дневник с …………………………….. (число, месяц, год).</a:t>
            </a:r>
          </a:p>
          <a:p>
            <a:pPr marL="0" indent="0">
              <a:buNone/>
            </a:pPr>
            <a:r>
              <a:rPr lang="ru-RU" sz="1000" dirty="0"/>
              <a:t>Я учусь в ……………. классе.</a:t>
            </a:r>
          </a:p>
          <a:p>
            <a:pPr marL="0" indent="0">
              <a:buNone/>
            </a:pPr>
            <a:r>
              <a:rPr lang="ru-RU" sz="1000" dirty="0"/>
              <a:t>Прогимназия № 1749</a:t>
            </a:r>
            <a:r>
              <a:rPr lang="ru-RU" sz="1000" dirty="0" smtClean="0"/>
              <a:t>.</a:t>
            </a:r>
          </a:p>
          <a:p>
            <a:r>
              <a:rPr lang="ru-RU" sz="1000" dirty="0"/>
              <a:t>Город  Москва.</a:t>
            </a:r>
          </a:p>
          <a:p>
            <a:r>
              <a:rPr lang="ru-RU" sz="1000" dirty="0"/>
              <a:t>Напиши, какое сегодня число: ………. 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200" b="1" dirty="0"/>
              <a:t> </a:t>
            </a: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200" b="1" dirty="0" smtClean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r>
              <a:rPr lang="ru-RU" sz="1200" b="1" dirty="0" smtClean="0"/>
              <a:t>1</a:t>
            </a:r>
            <a:r>
              <a:rPr lang="ru-RU" sz="1200" b="1" dirty="0"/>
              <a:t>.    Прочитай вопросы, выбери нужный ответ и отметь его знаком «+».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lvl="0" indent="0">
              <a:buNone/>
            </a:pPr>
            <a:r>
              <a:rPr lang="ru-RU" sz="1200" b="1" dirty="0" smtClean="0"/>
              <a:t>2.     А </a:t>
            </a:r>
            <a:r>
              <a:rPr lang="ru-RU" sz="1200" b="1" dirty="0"/>
              <a:t>на эти вопросы ответь, пожалуйста, подробно.</a:t>
            </a:r>
            <a:endParaRPr lang="ru-RU" sz="1200" dirty="0"/>
          </a:p>
          <a:p>
            <a:pPr marL="0" lvl="0" indent="0">
              <a:buNone/>
            </a:pPr>
            <a:r>
              <a:rPr lang="ru-RU" sz="1200" dirty="0"/>
              <a:t>Что тебе больше всего нравится в дневнике?.........................................................................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Что меньше всего нравится в дневнике?..................................................................................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Какие разделы дневника самые интересные и почему? (раздел 1 «Языки, которые я знаю», раздел 2 «Мои успехи», раздел 3 «Копилка»)…………………………………………………………………………</a:t>
            </a:r>
          </a:p>
          <a:p>
            <a:pPr marL="0" lvl="0" indent="0">
              <a:buNone/>
            </a:pPr>
            <a:r>
              <a:rPr lang="ru-RU" sz="1200" dirty="0"/>
              <a:t>Какие разделы самые полезные и почему?...............................................................................</a:t>
            </a:r>
          </a:p>
          <a:p>
            <a:pPr marL="0" lvl="0" indent="0">
              <a:buNone/>
            </a:pPr>
            <a:r>
              <a:rPr lang="ru-RU" sz="1200" dirty="0"/>
              <a:t>Какие трудности тебе встретились, когда ты заполнял дневник? Что было самым трудным для тебя?.........................................................................................................................................</a:t>
            </a:r>
          </a:p>
          <a:p>
            <a:pPr marL="0" indent="0">
              <a:buNone/>
            </a:pPr>
            <a:r>
              <a:rPr lang="ru-RU" sz="1200" dirty="0"/>
              <a:t>……………………………………………………………………………………………………………………………………………………..</a:t>
            </a:r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indent="0">
              <a:buNone/>
            </a:pPr>
            <a:r>
              <a:rPr lang="ru-RU" sz="1200" dirty="0"/>
              <a:t>СПАСИБО!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605261"/>
              </p:ext>
            </p:extLst>
          </p:nvPr>
        </p:nvGraphicFramePr>
        <p:xfrm>
          <a:off x="404664" y="2339752"/>
          <a:ext cx="6048122" cy="2472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556"/>
                <a:gridCol w="565403"/>
                <a:gridCol w="662043"/>
                <a:gridCol w="1170341"/>
                <a:gridCol w="906779"/>
              </a:tblGrid>
              <a:tr h="2681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ИНОГДА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ЗНАЮ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1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Нравится ли тебе твой дневник?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Помогает ли дневник показать, что ты умеешь делать на неродном для тебя языке?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7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Помогает ли тебе дневник увидеть свои успехи?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7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Помогает ли тебе дневник лучше заниматься языком?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i="1" dirty="0"/>
              <a:t>                           </a:t>
            </a:r>
            <a:r>
              <a:rPr lang="en-US" b="1" i="1" dirty="0"/>
              <a:t>FUTURE PLANS </a:t>
            </a:r>
            <a:r>
              <a:rPr lang="ru-RU" dirty="0"/>
              <a:t>  </a:t>
            </a:r>
            <a:r>
              <a:rPr lang="ru-RU" b="1" i="1" dirty="0"/>
              <a:t>( ПЛАНЫ НА БУДУЩЕЕ)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Что бы ты хотел сделать в будущем, чтобы улучшить свои знания английского языка? Как ты можешь узнать больше о других людях и странах? Выбери и напиши. Ты можешь предложить и свои собственные идеи.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                     </a:t>
            </a:r>
          </a:p>
          <a:p>
            <a:pPr marL="0" indent="0">
              <a:buNone/>
            </a:pPr>
            <a:r>
              <a:rPr lang="ru-RU" dirty="0"/>
              <a:t>                          </a:t>
            </a:r>
            <a:r>
              <a:rPr lang="en-US" b="1" dirty="0"/>
              <a:t>I WOULD LIKE TO … </a:t>
            </a:r>
            <a:r>
              <a:rPr lang="en-US" dirty="0"/>
              <a:t>(</a:t>
            </a:r>
            <a:r>
              <a:rPr lang="ru-RU" dirty="0"/>
              <a:t>   </a:t>
            </a:r>
            <a:r>
              <a:rPr lang="ru-RU" b="1" dirty="0"/>
              <a:t>Мне бы хотелось…</a:t>
            </a:r>
            <a:r>
              <a:rPr lang="ru-RU" dirty="0"/>
              <a:t> 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читать рассказы, журналы  на </a:t>
            </a:r>
            <a:r>
              <a:rPr lang="ru-RU" dirty="0" smtClean="0"/>
              <a:t> </a:t>
            </a:r>
            <a:r>
              <a:rPr lang="ru-RU" dirty="0"/>
              <a:t>английском языке                                 </a:t>
            </a:r>
          </a:p>
          <a:p>
            <a:pPr marL="0" lvl="0" indent="0">
              <a:buNone/>
            </a:pPr>
            <a:r>
              <a:rPr lang="ru-RU" dirty="0"/>
              <a:t>смотреть фильмы, программы </a:t>
            </a:r>
            <a:r>
              <a:rPr lang="ru-RU" dirty="0" smtClean="0"/>
              <a:t>на английском </a:t>
            </a:r>
            <a:r>
              <a:rPr lang="ru-RU" dirty="0"/>
              <a:t>языке</a:t>
            </a:r>
          </a:p>
          <a:p>
            <a:pPr marL="0" lvl="0" indent="0">
              <a:buNone/>
            </a:pPr>
            <a:r>
              <a:rPr lang="ru-RU" dirty="0"/>
              <a:t>слушать песни на английском языке</a:t>
            </a:r>
          </a:p>
          <a:p>
            <a:pPr marL="0" lvl="0" indent="0">
              <a:buNone/>
            </a:pPr>
            <a:r>
              <a:rPr lang="ru-RU" dirty="0"/>
              <a:t>разговаривать с людьми </a:t>
            </a:r>
            <a:r>
              <a:rPr lang="ru-RU" dirty="0" smtClean="0"/>
              <a:t>из англоговорящих </a:t>
            </a:r>
            <a:r>
              <a:rPr lang="ru-RU" dirty="0"/>
              <a:t>стран</a:t>
            </a:r>
          </a:p>
          <a:p>
            <a:pPr marL="0" lvl="0" indent="0">
              <a:buNone/>
            </a:pPr>
            <a:r>
              <a:rPr lang="ru-RU" dirty="0"/>
              <a:t>пользоваться </a:t>
            </a:r>
            <a:r>
              <a:rPr lang="ru-RU" dirty="0" smtClean="0"/>
              <a:t>Интернетом 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переписываться с людьми из </a:t>
            </a:r>
            <a:r>
              <a:rPr lang="ru-RU" dirty="0" smtClean="0"/>
              <a:t>других стран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посещать другие страны</a:t>
            </a:r>
          </a:p>
          <a:p>
            <a:pPr marL="0" lvl="0" indent="0">
              <a:buNone/>
            </a:pPr>
            <a:r>
              <a:rPr lang="ru-RU" dirty="0"/>
              <a:t>находить информацию о зарубежных </a:t>
            </a:r>
            <a:r>
              <a:rPr lang="ru-RU" dirty="0" smtClean="0"/>
              <a:t>  </a:t>
            </a:r>
            <a:r>
              <a:rPr lang="ru-RU" dirty="0"/>
              <a:t>странах и об их культуре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mtClean="0"/>
              <a:t>___________________________________________ </a:t>
            </a:r>
            <a:r>
              <a:rPr lang="en-US" b="1" dirty="0"/>
              <a:t>DATE ………………………..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 DATE ……………………......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_______________________________________DATE ……………………….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251520"/>
            <a:ext cx="18764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6632" y="2267744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1008" y="387311"/>
            <a:ext cx="2603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Progymnazium</a:t>
            </a:r>
            <a:r>
              <a:rPr lang="en-US" b="1" dirty="0"/>
              <a:t> №1749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84784" y="3199180"/>
            <a:ext cx="4270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sz="2400" b="1" dirty="0">
                <a:latin typeface="Lucida Handwriting" pitchFamily="66" charset="0"/>
              </a:rPr>
              <a:t>Language      Portfolio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0688" y="529208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Surname:</a:t>
            </a:r>
            <a:endParaRPr lang="ru-RU" dirty="0"/>
          </a:p>
          <a:p>
            <a:r>
              <a:rPr lang="en-US" dirty="0" smtClean="0"/>
              <a:t>Name</a:t>
            </a:r>
            <a:r>
              <a:rPr lang="en-US" dirty="0"/>
              <a:t>: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7854" y="8082908"/>
            <a:ext cx="1974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 TEACHER: E.V. CHUNINA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652994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sz="250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en-US" sz="25000" dirty="0" smtClean="0">
                <a:solidFill>
                  <a:srgbClr val="00B050"/>
                </a:solidFill>
                <a:latin typeface="Monotype Corsiva" pitchFamily="66" charset="0"/>
              </a:rPr>
              <a:t>D</a:t>
            </a:r>
            <a:r>
              <a:rPr lang="en-US" sz="3600" i="1" dirty="0" smtClean="0"/>
              <a:t>ossier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/>
              <a:t>РАЗДЕЛ 3.</a:t>
            </a:r>
            <a:endParaRPr lang="ru-RU" sz="1600" dirty="0"/>
          </a:p>
          <a:p>
            <a:pPr marL="0" indent="0">
              <a:buNone/>
            </a:pPr>
            <a:r>
              <a:rPr lang="en-US" sz="1600" b="1" i="1" dirty="0"/>
              <a:t>DOSSIER</a:t>
            </a:r>
            <a:r>
              <a:rPr lang="ru-RU" sz="1600" b="1" i="1" dirty="0"/>
              <a:t> (« КОПИЛКА»)</a:t>
            </a:r>
            <a:endParaRPr lang="ru-RU" sz="1600" dirty="0"/>
          </a:p>
          <a:p>
            <a:pPr marL="0" indent="0">
              <a:buNone/>
            </a:pPr>
            <a:r>
              <a:rPr lang="ru-RU" sz="1600" b="1" i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С  этим разделом ты должен работать постоянно. « Копилка» - это папка в которую ты должен складывать продукты своего труда – результаты деятельности по овладению иностранным языком, которые ты хотел бы сохранить и показать другим. Это могут быть картинки с подписями на иностранном  языке, письменные задания, письма от друзей или родственников на иностранном языке, проектные работы, тетради для контрольных работ с оценками.              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ru-RU" sz="1600" b="1" dirty="0" smtClean="0"/>
          </a:p>
          <a:p>
            <a:pPr marL="0" indent="0" algn="ctr">
              <a:buNone/>
            </a:pPr>
            <a:r>
              <a:rPr lang="ru-RU" sz="1600" b="1" dirty="0" smtClean="0"/>
              <a:t> </a:t>
            </a:r>
            <a:r>
              <a:rPr lang="ru-RU" sz="1600" b="1" dirty="0"/>
              <a:t>СТРАНИЧКА УЧИТЕЛЯ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Ученик (</a:t>
            </a:r>
            <a:r>
              <a:rPr lang="ru-RU" sz="1600" dirty="0" err="1"/>
              <a:t>ца</a:t>
            </a:r>
            <a:r>
              <a:rPr lang="ru-RU" sz="1600" dirty="0"/>
              <a:t>) </a:t>
            </a:r>
            <a:r>
              <a:rPr lang="ru-RU" sz="1600" dirty="0" smtClean="0"/>
              <a:t>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учился (ась) в моей группе с __________ по ____________ класс.</a:t>
            </a:r>
          </a:p>
          <a:p>
            <a:pPr marL="0" indent="0">
              <a:buNone/>
            </a:pPr>
            <a:r>
              <a:rPr lang="ru-RU" sz="1600" dirty="0"/>
              <a:t>Занимался (ась)  </a:t>
            </a:r>
            <a:r>
              <a:rPr lang="ru-RU" sz="1600" dirty="0" smtClean="0"/>
              <a:t>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 язык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 smtClean="0"/>
              <a:t>по 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учебники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Изучал </a:t>
            </a:r>
            <a:r>
              <a:rPr lang="ru-RU" sz="1600" dirty="0" smtClean="0"/>
              <a:t>(а)_____________________________________________________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                                                  язык (и) вне школы 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Оценка уровня владения языком ( краткая характеристика достижений учащегося):</a:t>
            </a:r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_______________________________________________________________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/>
              <a:t>Подпись </a:t>
            </a:r>
            <a:r>
              <a:rPr lang="ru-RU" sz="1600" dirty="0" smtClean="0"/>
              <a:t>                                                                                         </a:t>
            </a:r>
            <a:r>
              <a:rPr lang="ru-RU" sz="1600" dirty="0"/>
              <a:t>Печать школы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8171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/>
              <a:t>РАЗДЕЛ 3.</a:t>
            </a:r>
            <a:endParaRPr lang="ru-RU" sz="1600" dirty="0"/>
          </a:p>
          <a:p>
            <a:pPr marL="0" indent="0">
              <a:buNone/>
            </a:pPr>
            <a:r>
              <a:rPr lang="en-US" sz="1600" b="1" i="1" dirty="0"/>
              <a:t>DOSSIER</a:t>
            </a:r>
            <a:r>
              <a:rPr lang="ru-RU" sz="1600" b="1" i="1" dirty="0"/>
              <a:t> (« КОПИЛКА»)</a:t>
            </a:r>
            <a:endParaRPr lang="ru-RU" sz="1600" dirty="0"/>
          </a:p>
          <a:p>
            <a:pPr marL="0" indent="0">
              <a:buNone/>
            </a:pPr>
            <a:r>
              <a:rPr lang="ru-RU" sz="1600" b="1" i="1" dirty="0"/>
              <a:t> 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С  этим разделом ты должен работать постоянно. « Копилка» - это папка в которую ты должен складывать продукты своего труда – результаты деятельности по овладению иностранным языком, которые ты хотел бы сохранить и показать другим. Это могут быть картинки с подписями на иностранном  языке, письменные задания, письма от друзей или родственников на иностранном языке, проектные работы, тетради для контрольных работ с оценками.              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 descr="C:\Users\Валентин\Desktop\Новая папка\20)табличка.t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323528"/>
            <a:ext cx="6189099" cy="83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8171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1000" b="1" i="1" dirty="0"/>
              <a:t>РАЗДЕЛ</a:t>
            </a:r>
            <a:r>
              <a:rPr lang="en-US" sz="1000" b="1" i="1" dirty="0"/>
              <a:t> 2</a:t>
            </a:r>
            <a:endParaRPr lang="ru-RU" sz="1000" dirty="0"/>
          </a:p>
          <a:p>
            <a:pPr marL="45720" indent="0">
              <a:buNone/>
            </a:pPr>
            <a:r>
              <a:rPr lang="en-US" sz="1000" b="1" i="1" dirty="0"/>
              <a:t>LANGUAGE BIOGRAPHY</a:t>
            </a:r>
            <a:r>
              <a:rPr lang="en-US" sz="1000" i="1" dirty="0"/>
              <a:t> </a:t>
            </a:r>
            <a:r>
              <a:rPr lang="en-US" sz="1000" b="1" i="1" dirty="0"/>
              <a:t>( « </a:t>
            </a:r>
            <a:r>
              <a:rPr lang="ru-RU" sz="1000" b="1" i="1" dirty="0"/>
              <a:t>МОИ УСПЕХИ</a:t>
            </a:r>
            <a:r>
              <a:rPr lang="en-US" sz="1000" b="1" i="1" dirty="0"/>
              <a:t>»)</a:t>
            </a:r>
            <a:r>
              <a:rPr lang="en-US" sz="1000" i="1" dirty="0"/>
              <a:t>                                                                                  </a:t>
            </a:r>
            <a:endParaRPr lang="ru-RU" sz="1000" dirty="0"/>
          </a:p>
          <a:p>
            <a:pPr marL="45720" indent="0">
              <a:buNone/>
            </a:pPr>
            <a:r>
              <a:rPr lang="en-US" sz="1000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Здесь ты можешь оценить свой прогресс в овладении иностранными языками, отмечая здесь свои достижения в </a:t>
            </a:r>
            <a:r>
              <a:rPr lang="ru-RU" sz="1000" i="1" dirty="0" err="1"/>
              <a:t>аудировании</a:t>
            </a:r>
            <a:r>
              <a:rPr lang="ru-RU" sz="1000" i="1" dirty="0"/>
              <a:t>, говорении, чтении, и письме. 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 </a:t>
            </a:r>
            <a:r>
              <a:rPr lang="ru-RU" sz="1000" b="1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 </a:t>
            </a:r>
            <a:r>
              <a:rPr lang="ru-RU" sz="1000" b="1" i="1" dirty="0"/>
              <a:t>                                      </a:t>
            </a:r>
            <a:r>
              <a:rPr lang="ru-RU" sz="1000" b="1" i="1" dirty="0" smtClean="0"/>
              <a:t>                         </a:t>
            </a:r>
            <a:r>
              <a:rPr lang="en-US" sz="1000" b="1" i="1" dirty="0" smtClean="0"/>
              <a:t>NOW </a:t>
            </a:r>
            <a:r>
              <a:rPr lang="en-US" sz="1000" b="1" i="1" dirty="0"/>
              <a:t>I CAN</a:t>
            </a:r>
            <a:r>
              <a:rPr lang="ru-RU" sz="1000" b="1" i="1" dirty="0"/>
              <a:t>…!    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Ниже перечислены умения, которые ты приобретёшь на данном этапе изучения английского языка. Советую тебе время от времени проводить самооценку достигнутых результатов в изучении английского языка. Возможно, тебе придётся что-то изменять или добавлять, поэтому лучше делать это карандашом. Ты можешь использовать следующие обозначения:</a:t>
            </a:r>
            <a:endParaRPr lang="ru-RU" sz="1000" dirty="0"/>
          </a:p>
          <a:p>
            <a:pPr marL="45720" indent="0">
              <a:buNone/>
            </a:pPr>
            <a:r>
              <a:rPr lang="ru-RU" sz="1000" i="1" dirty="0"/>
              <a:t> </a:t>
            </a:r>
            <a:endParaRPr lang="ru-RU" sz="1000" dirty="0"/>
          </a:p>
          <a:p>
            <a:pPr marL="45720" indent="0">
              <a:buNone/>
            </a:pPr>
            <a:r>
              <a:rPr lang="en-US" sz="1000" b="1" dirty="0"/>
              <a:t>Very Well</a:t>
            </a:r>
            <a:r>
              <a:rPr lang="ru-RU" sz="1000" b="1" dirty="0"/>
              <a:t>: </a:t>
            </a:r>
            <a:r>
              <a:rPr lang="en-US" sz="1000" b="1" dirty="0"/>
              <a:t>xxx</a:t>
            </a:r>
            <a:r>
              <a:rPr lang="ru-RU" sz="1000" b="1" dirty="0"/>
              <a:t>                        </a:t>
            </a:r>
            <a:r>
              <a:rPr lang="en-US" sz="1000" b="1" dirty="0"/>
              <a:t>OK</a:t>
            </a:r>
            <a:r>
              <a:rPr lang="ru-RU" sz="1000" b="1" dirty="0"/>
              <a:t>: </a:t>
            </a:r>
            <a:r>
              <a:rPr lang="en-US" sz="1000" b="1" dirty="0"/>
              <a:t>xx</a:t>
            </a:r>
            <a:r>
              <a:rPr lang="ru-RU" sz="1000" b="1" dirty="0"/>
              <a:t>                         </a:t>
            </a:r>
            <a:r>
              <a:rPr lang="en-US" sz="1000" b="1" dirty="0"/>
              <a:t>Not Very Well</a:t>
            </a:r>
            <a:r>
              <a:rPr lang="ru-RU" sz="1000" b="1" dirty="0"/>
              <a:t>: </a:t>
            </a:r>
            <a:r>
              <a:rPr lang="en-US" sz="1000" b="1" dirty="0"/>
              <a:t>x</a:t>
            </a:r>
            <a:endParaRPr lang="ru-RU" sz="1000" dirty="0"/>
          </a:p>
          <a:p>
            <a:pPr marL="45720" indent="0">
              <a:buNone/>
            </a:pPr>
            <a:r>
              <a:rPr lang="ru-RU" sz="1000" b="1" dirty="0"/>
              <a:t>  </a:t>
            </a:r>
            <a:endParaRPr lang="ru-RU" sz="1000" dirty="0"/>
          </a:p>
          <a:p>
            <a:pPr marL="45720" indent="0">
              <a:buNone/>
            </a:pPr>
            <a:r>
              <a:rPr lang="en-US" sz="1000" b="1" i="1" dirty="0"/>
              <a:t>LISTENING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r>
              <a:rPr lang="ru-RU" sz="1000" dirty="0" smtClean="0"/>
              <a:t>Я </a:t>
            </a:r>
            <a:r>
              <a:rPr lang="ru-RU" sz="1000" dirty="0"/>
              <a:t>могу….</a:t>
            </a:r>
          </a:p>
          <a:p>
            <a:pPr marL="45720" indent="0">
              <a:buNone/>
            </a:pPr>
            <a:r>
              <a:rPr lang="ru-RU" sz="1000" dirty="0"/>
              <a:t>* понимать указания и инструкции и следовать им.                                      </a:t>
            </a:r>
            <a:r>
              <a:rPr lang="ru-RU" sz="1000" dirty="0" smtClean="0"/>
              <a:t>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соотносить то, что я слышу, с картинками, предметами.                          </a:t>
            </a:r>
            <a:r>
              <a:rPr lang="ru-RU" sz="1000" dirty="0" smtClean="0"/>
              <a:t>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диалоги на знакомые темы.                                       </a:t>
            </a:r>
            <a:r>
              <a:rPr lang="ru-RU" sz="1000" dirty="0" smtClean="0"/>
              <a:t>  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песни и рифмовки, сопровождать их</a:t>
            </a:r>
          </a:p>
          <a:p>
            <a:pPr marL="45720" indent="0">
              <a:buNone/>
            </a:pPr>
            <a:r>
              <a:rPr lang="ru-RU" sz="1000" dirty="0"/>
              <a:t>   соответствующей мимикой и жестами.                                                     </a:t>
            </a:r>
            <a:r>
              <a:rPr lang="ru-RU" sz="1000" dirty="0" smtClean="0"/>
              <a:t>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предложения о себе.                                                     </a:t>
            </a:r>
            <a:r>
              <a:rPr lang="ru-RU" sz="1000" dirty="0" smtClean="0"/>
              <a:t>  </a:t>
            </a:r>
            <a:r>
              <a:rPr lang="ru-RU" sz="1000" dirty="0"/>
              <a:t>…  </a:t>
            </a:r>
          </a:p>
          <a:p>
            <a:pPr marL="45720" indent="0">
              <a:buNone/>
            </a:pPr>
            <a:r>
              <a:rPr lang="ru-RU" sz="1000" dirty="0"/>
              <a:t>* понимать простые вопросы о себе и о том, что я знаю</a:t>
            </a:r>
          </a:p>
          <a:p>
            <a:pPr marL="45720" indent="0">
              <a:buNone/>
            </a:pPr>
            <a:r>
              <a:rPr lang="ru-RU" sz="1000" dirty="0"/>
              <a:t>   из собственного опыта.                                                                                </a:t>
            </a:r>
            <a:r>
              <a:rPr lang="ru-RU" sz="1000" dirty="0" smtClean="0"/>
              <a:t>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 smtClean="0"/>
              <a:t>* понимать несложные рассказы в картинках, сказки.                                     ...</a:t>
            </a:r>
          </a:p>
          <a:p>
            <a:pPr marL="45720" indent="0">
              <a:buNone/>
            </a:pPr>
            <a:r>
              <a:rPr lang="ru-RU" sz="1000" dirty="0" smtClean="0"/>
              <a:t>* </a:t>
            </a:r>
            <a:r>
              <a:rPr lang="ru-RU" sz="1000" dirty="0"/>
              <a:t>понимать других, когда они говорят чётко и внятно.                                     … </a:t>
            </a:r>
          </a:p>
          <a:p>
            <a:pPr marL="45720" indent="0">
              <a:buNone/>
            </a:pPr>
            <a:r>
              <a:rPr lang="ru-RU" sz="1000" dirty="0"/>
              <a:t>  </a:t>
            </a:r>
          </a:p>
          <a:p>
            <a:pPr marL="45720" indent="0">
              <a:buNone/>
            </a:pPr>
            <a:r>
              <a:rPr lang="en-US" sz="1000" b="1" i="1" dirty="0"/>
              <a:t>READING</a:t>
            </a:r>
            <a:endParaRPr lang="ru-RU" sz="1000" dirty="0"/>
          </a:p>
          <a:p>
            <a:pPr marL="45720" indent="0">
              <a:buNone/>
            </a:pPr>
            <a:r>
              <a:rPr lang="ru-RU" sz="1000" b="1" i="1" dirty="0"/>
              <a:t> </a:t>
            </a:r>
            <a:r>
              <a:rPr lang="ru-RU" sz="1000" dirty="0" smtClean="0"/>
              <a:t>Я </a:t>
            </a:r>
            <a:r>
              <a:rPr lang="ru-RU" sz="1000" dirty="0"/>
              <a:t>могу…</a:t>
            </a:r>
          </a:p>
          <a:p>
            <a:pPr marL="45720" indent="0">
              <a:buNone/>
            </a:pPr>
            <a:r>
              <a:rPr lang="ru-RU" sz="1000" dirty="0"/>
              <a:t>* соотносить слова с картинками.                                                                     </a:t>
            </a:r>
            <a:r>
              <a:rPr lang="ru-RU" sz="1000" dirty="0" smtClean="0"/>
              <a:t>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заполнять пропуски в текстах, выбирая слова из </a:t>
            </a:r>
          </a:p>
          <a:p>
            <a:pPr marL="45720" indent="0">
              <a:buNone/>
            </a:pPr>
            <a:r>
              <a:rPr lang="ru-RU" sz="1000" dirty="0"/>
              <a:t>  </a:t>
            </a:r>
            <a:r>
              <a:rPr lang="ru-RU" sz="1000" dirty="0" smtClean="0"/>
              <a:t>предложенного </a:t>
            </a:r>
            <a:r>
              <a:rPr lang="ru-RU" sz="1000" dirty="0"/>
              <a:t>списка.                                                                                 </a:t>
            </a:r>
            <a:r>
              <a:rPr lang="ru-RU" sz="1000" dirty="0" smtClean="0"/>
              <a:t>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понимать несложные рассказы в картинках, сказки.                                    </a:t>
            </a:r>
            <a:r>
              <a:rPr lang="ru-RU" sz="1000" dirty="0" smtClean="0"/>
              <a:t>       </a:t>
            </a:r>
            <a:r>
              <a:rPr lang="ru-RU" sz="1000" dirty="0"/>
              <a:t>…</a:t>
            </a:r>
          </a:p>
          <a:p>
            <a:pPr marL="45720" indent="0">
              <a:buNone/>
            </a:pPr>
            <a:r>
              <a:rPr lang="ru-RU" sz="1000" dirty="0"/>
              <a:t>* понимать простые инструкции и следовать им.                                             </a:t>
            </a:r>
            <a:r>
              <a:rPr lang="ru-RU" sz="1000" dirty="0" smtClean="0"/>
              <a:t>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понимать несложные тексты о культуре других стран.                                 </a:t>
            </a:r>
            <a:r>
              <a:rPr lang="ru-RU" sz="1000" dirty="0" smtClean="0"/>
              <a:t>    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* находить необходимую информацию в несложных текстах</a:t>
            </a:r>
          </a:p>
          <a:p>
            <a:pPr marL="45720" indent="0">
              <a:buNone/>
            </a:pPr>
            <a:r>
              <a:rPr lang="ru-RU" sz="1000" dirty="0"/>
              <a:t>   на знакомые темы.                                                                                            </a:t>
            </a:r>
            <a:r>
              <a:rPr lang="ru-RU" sz="1000" dirty="0" smtClean="0"/>
              <a:t>  …            </a:t>
            </a:r>
            <a:r>
              <a:rPr lang="ru-RU" sz="1000" dirty="0"/>
              <a:t>*понимать простую информацию, содержащуюся в объявлениях,</a:t>
            </a:r>
          </a:p>
          <a:p>
            <a:pPr marL="45720" indent="0">
              <a:buNone/>
            </a:pPr>
            <a:r>
              <a:rPr lang="ru-RU" sz="1000" dirty="0"/>
              <a:t>   письменных сообщениях.                                                                                   </a:t>
            </a:r>
            <a:r>
              <a:rPr lang="ru-RU" sz="1000" dirty="0" smtClean="0"/>
              <a:t>   …</a:t>
            </a:r>
            <a:endParaRPr lang="ru-RU" sz="1000" dirty="0"/>
          </a:p>
          <a:p>
            <a:pPr marL="45720" indent="0">
              <a:buNone/>
            </a:pPr>
            <a:r>
              <a:rPr lang="ru-RU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380682" y="3148171"/>
          <a:ext cx="6077585" cy="2560320"/>
        </p:xfrm>
        <a:graphic>
          <a:graphicData uri="http://schemas.openxmlformats.org/drawingml/2006/table">
            <a:tbl>
              <a:tblPr/>
              <a:tblGrid>
                <a:gridCol w="503555"/>
                <a:gridCol w="2715895"/>
                <a:gridCol w="899795"/>
                <a:gridCol w="900430"/>
                <a:gridCol w="105791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УЧУСЬ УЧИТЬСЯ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Могу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Не могу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Затрудняюсь ответить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Составлять высказывания/диалоги по образцу.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Вставлять буквы в слова и слова в текст, пользуясь обучающей компьютерной программой.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Группировать английские слова по темам используя интерактивные устройства.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Пользоваться справочным материалом  (таблицами, схемами, правилами) как в учебнике, так и Интерактивными плакатами.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8880" y="395536"/>
            <a:ext cx="4149080" cy="1524000"/>
          </a:xfrm>
        </p:spPr>
        <p:txBody>
          <a:bodyPr/>
          <a:lstStyle/>
          <a:p>
            <a:r>
              <a:rPr lang="ru-RU" dirty="0" smtClean="0"/>
              <a:t>Работа </a:t>
            </a:r>
            <a:br>
              <a:rPr lang="ru-RU" dirty="0" smtClean="0"/>
            </a:br>
            <a:r>
              <a:rPr lang="ru-RU" dirty="0" smtClean="0"/>
              <a:t>с языковым портфелем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077072" y="6588224"/>
            <a:ext cx="1560240" cy="1536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Foto\Прогимназия\Чунина\Языковой Портфель\Foto\P2260050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0054" y="3560466"/>
            <a:ext cx="3429001" cy="2571750"/>
          </a:xfrm>
          <a:prstGeom prst="rect">
            <a:avLst/>
          </a:prstGeom>
          <a:noFill/>
        </p:spPr>
      </p:pic>
      <p:pic>
        <p:nvPicPr>
          <p:cNvPr id="1027" name="Picture 3" descr="D:\Foto\Прогимназия\Чунина\Языковой Портфель\Foto\P2260054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44390" y="4568578"/>
            <a:ext cx="3429001" cy="2571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/>
              <a:t>CONTENTS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 smtClean="0"/>
              <a:t>A </a:t>
            </a:r>
            <a:r>
              <a:rPr lang="en-US" b="1" dirty="0"/>
              <a:t>Letter for you </a:t>
            </a:r>
            <a:r>
              <a:rPr lang="en-US" b="1" dirty="0" smtClean="0"/>
              <a:t>…………………………………………………………………………</a:t>
            </a:r>
            <a:r>
              <a:rPr lang="ru-RU" b="1" dirty="0" smtClean="0"/>
              <a:t>……………………</a:t>
            </a:r>
            <a:r>
              <a:rPr lang="en-US" b="1" dirty="0" smtClean="0"/>
              <a:t>.p.____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/>
              <a:t>1</a:t>
            </a:r>
            <a:r>
              <a:rPr lang="en-US" b="1" dirty="0"/>
              <a:t>.  Language Passport</a:t>
            </a:r>
            <a:r>
              <a:rPr lang="en-US" b="1" dirty="0" smtClean="0"/>
              <a:t>…………………………………………………………</a:t>
            </a:r>
            <a:r>
              <a:rPr lang="ru-RU" b="1" dirty="0" smtClean="0"/>
              <a:t>……………………</a:t>
            </a:r>
            <a:r>
              <a:rPr lang="en-US" b="1" dirty="0" smtClean="0"/>
              <a:t>…….. 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             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/>
              <a:t>All </a:t>
            </a:r>
            <a:r>
              <a:rPr lang="en-US" b="1" dirty="0"/>
              <a:t>about me</a:t>
            </a:r>
            <a:r>
              <a:rPr lang="en-US" b="1" dirty="0" smtClean="0"/>
              <a:t>…………………………………………………………………………</a:t>
            </a:r>
            <a:r>
              <a:rPr lang="ru-RU" b="1" dirty="0" smtClean="0"/>
              <a:t>…………………….</a:t>
            </a:r>
            <a:r>
              <a:rPr lang="en-US" b="1" dirty="0" smtClean="0"/>
              <a:t>…</a:t>
            </a:r>
            <a:r>
              <a:rPr lang="ru-RU" b="1" dirty="0" smtClean="0"/>
              <a:t>…</a:t>
            </a:r>
            <a:r>
              <a:rPr lang="en-US" b="1" dirty="0" smtClean="0"/>
              <a:t> 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/>
              <a:t>2</a:t>
            </a:r>
            <a:r>
              <a:rPr lang="en-US" b="1" dirty="0"/>
              <a:t>. </a:t>
            </a:r>
            <a:r>
              <a:rPr lang="en-US" b="1" dirty="0" smtClean="0"/>
              <a:t>Language </a:t>
            </a:r>
            <a:r>
              <a:rPr lang="en-US" b="1" dirty="0"/>
              <a:t>Biography</a:t>
            </a:r>
            <a:r>
              <a:rPr lang="en-US" b="1" dirty="0" smtClean="0"/>
              <a:t>…………………………………………………</a:t>
            </a:r>
            <a:r>
              <a:rPr lang="ru-RU" b="1" dirty="0" smtClean="0"/>
              <a:t>………………….</a:t>
            </a:r>
            <a:r>
              <a:rPr lang="en-US" b="1" dirty="0" smtClean="0"/>
              <a:t>…………</a:t>
            </a:r>
            <a:r>
              <a:rPr lang="ru-RU" b="1" dirty="0" smtClean="0"/>
              <a:t>..</a:t>
            </a:r>
            <a:r>
              <a:rPr lang="en-US" b="1" dirty="0" smtClean="0"/>
              <a:t>.. 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Test Results</a:t>
            </a:r>
            <a:r>
              <a:rPr lang="en-US" b="1" dirty="0" smtClean="0"/>
              <a:t>…………………………………………………………</a:t>
            </a:r>
            <a:r>
              <a:rPr lang="ru-RU" b="1" dirty="0" smtClean="0"/>
              <a:t>……………………</a:t>
            </a:r>
            <a:r>
              <a:rPr lang="en-US" b="1" dirty="0" smtClean="0"/>
              <a:t>……………………</a:t>
            </a:r>
            <a:r>
              <a:rPr lang="ru-RU" b="1" dirty="0" smtClean="0"/>
              <a:t>.</a:t>
            </a:r>
            <a:r>
              <a:rPr lang="en-US" b="1" dirty="0" smtClean="0"/>
              <a:t>. 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Анкета « Мои достижения</a:t>
            </a:r>
            <a:r>
              <a:rPr lang="ru-RU" b="1" dirty="0" smtClean="0"/>
              <a:t>»……………………………………………….……………… ……...</a:t>
            </a:r>
            <a:r>
              <a:rPr lang="en-US" b="1" dirty="0" smtClean="0"/>
              <a:t> p.____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Анкета учащегося, занимающегося проектной 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деятельностью</a:t>
            </a:r>
            <a:r>
              <a:rPr lang="ru-RU" b="1" dirty="0" smtClean="0"/>
              <a:t>…………………………………………………………………………..………………….</a:t>
            </a:r>
            <a:r>
              <a:rPr lang="en-US" b="1" dirty="0" smtClean="0"/>
              <a:t>p.__</a:t>
            </a:r>
            <a:r>
              <a:rPr lang="ru-RU" b="1" dirty="0" smtClean="0"/>
              <a:t>_</a:t>
            </a:r>
            <a:r>
              <a:rPr lang="en-US" b="1" dirty="0" smtClean="0"/>
              <a:t>__</a:t>
            </a:r>
            <a:endParaRPr lang="ru-RU" b="1" dirty="0" smtClean="0"/>
          </a:p>
          <a:p>
            <a:pPr marL="0" indent="0">
              <a:lnSpc>
                <a:spcPct val="120000"/>
              </a:lnSpc>
              <a:buNone/>
            </a:pPr>
            <a:endParaRPr lang="ru-RU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 smtClean="0"/>
              <a:t>Анкета по окончании триместра………………………………………………………………….</a:t>
            </a:r>
            <a:r>
              <a:rPr lang="ru-RU" b="1" dirty="0" err="1" smtClean="0"/>
              <a:t>р._____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Future Plans</a:t>
            </a:r>
            <a:r>
              <a:rPr lang="ru-RU" b="1" dirty="0" smtClean="0"/>
              <a:t>…………………………………………………………………………….…………..…………</a:t>
            </a:r>
            <a:r>
              <a:rPr lang="en-US" b="1" dirty="0" smtClean="0"/>
              <a:t> p.__</a:t>
            </a:r>
            <a:r>
              <a:rPr lang="ru-RU" b="1" dirty="0" smtClean="0"/>
              <a:t>_</a:t>
            </a:r>
            <a:r>
              <a:rPr lang="en-US" b="1" dirty="0" smtClean="0"/>
              <a:t>__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A)…………………………………………………………………………………………..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B)…………………………………………………………………………………………..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C)…………………………………………………………………………………………..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D)…………………………………………………………………………………………...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E)…………………………………………………………………………………………...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F)……………………………………………………………………………………………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G)…………………………………………………………………………………………...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Teacher</a:t>
            </a:r>
            <a:r>
              <a:rPr lang="ru-RU" b="1" dirty="0"/>
              <a:t>`</a:t>
            </a:r>
            <a:r>
              <a:rPr lang="en-US" b="1" dirty="0"/>
              <a:t>s page </a:t>
            </a:r>
            <a:r>
              <a:rPr lang="ru-RU" b="1" dirty="0"/>
              <a:t>( страничка учителя</a:t>
            </a:r>
            <a:r>
              <a:rPr lang="ru-RU" b="1" dirty="0" smtClean="0"/>
              <a:t>)……………………………………………………..</a:t>
            </a:r>
            <a:r>
              <a:rPr lang="en-US" b="1" dirty="0" smtClean="0"/>
              <a:t> p.__</a:t>
            </a:r>
            <a:r>
              <a:rPr lang="ru-RU" b="1" dirty="0" smtClean="0"/>
              <a:t>_</a:t>
            </a:r>
            <a:r>
              <a:rPr lang="en-US" b="1" dirty="0" smtClean="0"/>
              <a:t>__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9149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56895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/>
              <a:t> </a:t>
            </a:r>
            <a:r>
              <a:rPr lang="ru-RU" sz="5200" b="1" dirty="0"/>
              <a:t>СОДЕРЖАНИЕ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 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Введение</a:t>
            </a:r>
            <a:r>
              <a:rPr lang="ru-RU" sz="5200" b="1" dirty="0" smtClean="0"/>
              <a:t>…………….……………………………………………………………….……………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Письмо к учащимся</a:t>
            </a:r>
            <a:r>
              <a:rPr lang="ru-RU" sz="5200" b="1" dirty="0" smtClean="0"/>
              <a:t>………………………………………………………………………..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1.Языки,которые я знаю</a:t>
            </a:r>
            <a:r>
              <a:rPr lang="ru-RU" sz="5200" b="1" dirty="0" smtClean="0"/>
              <a:t>…………………………………….…………….……………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Сведения о тебе   </a:t>
            </a:r>
            <a:r>
              <a:rPr lang="ru-RU" sz="5200" b="1" dirty="0" smtClean="0"/>
              <a:t>…………………………………………….………………….…………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2.Мои успехи</a:t>
            </a:r>
            <a:r>
              <a:rPr lang="ru-RU" sz="5200" b="1" dirty="0" smtClean="0"/>
              <a:t>……………………………………………………………………….……………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Результаты тестов</a:t>
            </a:r>
            <a:r>
              <a:rPr lang="ru-RU" sz="5200" b="1" dirty="0" smtClean="0"/>
              <a:t>……………………….…………………………………….……………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«Мои достижения</a:t>
            </a:r>
            <a:r>
              <a:rPr lang="ru-RU" sz="5200" b="1" dirty="0" smtClean="0"/>
              <a:t>»…………….…………………………………….…………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учащегося, занимающегося проектной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деятельностью……………………………………………………………………..………… стр. ____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Анкета по окончании триместра………………………………………………….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Анкета учащегося по ЯП</a:t>
            </a:r>
            <a:r>
              <a:rPr lang="ru-RU" sz="5200" b="1" dirty="0" smtClean="0"/>
              <a:t>………………………………………………………..………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Будущие планы</a:t>
            </a:r>
            <a:r>
              <a:rPr lang="ru-RU" sz="5200" b="1" dirty="0" smtClean="0"/>
              <a:t>……………………………………………………………………….…….…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3.Копилка</a:t>
            </a:r>
            <a:r>
              <a:rPr lang="ru-RU" sz="5200" b="1" dirty="0" smtClean="0"/>
              <a:t>…………………………………..……………………………………….…………… стр. ____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А</a:t>
            </a:r>
            <a:r>
              <a:rPr lang="ru-RU" sz="5200" b="1" dirty="0" smtClean="0"/>
              <a:t>)…………………………………………………………………………………………………………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Б</a:t>
            </a:r>
            <a:r>
              <a:rPr lang="ru-RU" sz="5200" b="1" dirty="0" smtClean="0"/>
              <a:t>)……………………………………………………………………………………………………..…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В</a:t>
            </a:r>
            <a:r>
              <a:rPr lang="ru-RU" sz="5200" b="1" dirty="0" smtClean="0"/>
              <a:t>)………………………………………………………………………………………………………...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Г</a:t>
            </a:r>
            <a:r>
              <a:rPr lang="ru-RU" sz="5200" b="1" dirty="0" smtClean="0"/>
              <a:t>)………………………………………………………………………………………………………….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Д)………………………………………………………………………………………………………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 smtClean="0"/>
              <a:t>Е)……………………………………………………………………………………………………….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Ё</a:t>
            </a:r>
            <a:r>
              <a:rPr lang="ru-RU" sz="5200" b="1" dirty="0" smtClean="0"/>
              <a:t>)…………………………………………………………………………………………………………</a:t>
            </a:r>
            <a:endParaRPr lang="ru-RU" sz="5200" b="1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5200" b="1" dirty="0"/>
              <a:t>Страничка учителя</a:t>
            </a:r>
            <a:r>
              <a:rPr lang="ru-RU" sz="5200" b="1" dirty="0" smtClean="0"/>
              <a:t>……………………………………………………………………………… стр. ____</a:t>
            </a:r>
            <a:endParaRPr lang="ru-RU" sz="52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4400" i="1" dirty="0"/>
              <a:t> Уважаемые коллеги!</a:t>
            </a:r>
            <a:endParaRPr lang="ru-RU" sz="44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 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         В данном введении хотелось бы рассмотреть одну из наиболее важных технологий, развивающую способности младших школьников к межкультурному общению и к учебной деятельности, свойственной детям  данного возраста. Развитие способности к межкультурному общению требует, чтобы маленький ученик осознавал как важность и ценность такого общения, так и прагматическую значимость изучаемых языков. Для этого он должен иметь реальную возможность участвовать в межкультурном общении. И в этом контексте представляется важным помочь младшему школьнику осознать приобретаемый опыт общения и вместе с тем не только осознать, но и оценить свои успехи в овладении новым языком. Умение самооценки является одним из важнейших аспектов учебной деятельности, формируемых в начальной школе. Поэтому одна из важных технологий, которая связана с оценкой и самооценкой деятельности младших школьников при изучении ИЯ- это инновационная технология- « Языковой Портфель». ( ЯП)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      ЯП для начальной школы представляет собой пособие, которое содержит  задания понятные и интересные детям. В этом пособии ученик фиксирует свои достижения и опыт в овладении иностранным языком.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i="1" dirty="0" smtClean="0"/>
              <a:t>Работа </a:t>
            </a:r>
            <a:r>
              <a:rPr lang="ru-RU" sz="4400" i="1" dirty="0"/>
              <a:t>с Языковым Портфелем важна для детей, </a:t>
            </a:r>
            <a:r>
              <a:rPr lang="ru-RU" sz="4400" i="1" dirty="0" smtClean="0"/>
              <a:t>поскольку:</a:t>
            </a:r>
            <a:endParaRPr lang="ru-RU" sz="4400" dirty="0"/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sz="4400" dirty="0" smtClean="0"/>
              <a:t>- Маленькому </a:t>
            </a:r>
            <a:r>
              <a:rPr lang="ru-RU" sz="4400" dirty="0"/>
              <a:t>ученику важно осознание успеха- причём такого успеха, который можно подержать в руках;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sz="4400" dirty="0" smtClean="0"/>
              <a:t>- ЯП </a:t>
            </a:r>
            <a:r>
              <a:rPr lang="ru-RU" sz="4400" dirty="0"/>
              <a:t>представляет возможность взаимодействия ребёнка со взрослыми ( учителем, родителями) в оценке своих результатов;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sz="4400" dirty="0" smtClean="0"/>
              <a:t>- Помогает </a:t>
            </a:r>
            <a:r>
              <a:rPr lang="ru-RU" sz="4400" dirty="0"/>
              <a:t>ученику увидеть смысл в том, что он делает, и развивать свою ответственность;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sz="4400" dirty="0" smtClean="0"/>
              <a:t>- Работа </a:t>
            </a:r>
            <a:r>
              <a:rPr lang="ru-RU" sz="4400" dirty="0"/>
              <a:t>с ним развивает все психические процессы детей – восприятие, внимание, память и воображение.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i="1" dirty="0"/>
              <a:t>Работа с Языковым Портфелем позволяет ученику:</a:t>
            </a:r>
            <a:endParaRPr lang="ru-RU" sz="44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повысить свою мотивацию в изучении иностранного языка и осознать ценность межкультурного общения в своей стране и за её пределами;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правильно организовать самостоятельную работу по овладению иностранными языками;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определить ( вместе с учителем) наиболее </a:t>
            </a:r>
            <a:r>
              <a:rPr lang="ru-RU" sz="4400" dirty="0" err="1"/>
              <a:t>рациоанальные</a:t>
            </a:r>
            <a:r>
              <a:rPr lang="ru-RU" sz="4400" dirty="0"/>
              <a:t> способы совершенствования своих знаний и умений.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i="1" dirty="0"/>
              <a:t>Работа с Языковым Портфелем помогает учителю:</a:t>
            </a:r>
            <a:endParaRPr lang="ru-RU" sz="44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повысить мотивацию в преподавании иностранного языка;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планировать свою деятельность, ориентируясь на конкретные коммуникативные умения, отражённые в ЯП как цели освоения </a:t>
            </a:r>
            <a:r>
              <a:rPr lang="ru-RU" sz="4400" dirty="0" err="1"/>
              <a:t>иновационной</a:t>
            </a:r>
            <a:r>
              <a:rPr lang="ru-RU" sz="4400" dirty="0"/>
              <a:t> технологии 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помочь каждому ученику осознать свой индивидуальный путь овладения языком и тем самым формировать автономность обучающегося;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400" dirty="0"/>
              <a:t>- повысить своё профессионально-методическое мастерство.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100" b="1" i="1" dirty="0"/>
              <a:t> Письмо-памятка для родителей.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 </a:t>
            </a: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                             </a:t>
            </a:r>
            <a:r>
              <a:rPr lang="ru-RU" sz="1100" i="1" dirty="0" smtClean="0"/>
              <a:t>	Уважаемые </a:t>
            </a:r>
            <a:r>
              <a:rPr lang="ru-RU" sz="1100" i="1" dirty="0"/>
              <a:t>родители!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 Ваш ребёнок получил в школе свой первый </a:t>
            </a:r>
            <a:r>
              <a:rPr lang="ru-RU" sz="1100" b="1" i="1" dirty="0"/>
              <a:t>«Языковой Портфель»,</a:t>
            </a:r>
            <a:r>
              <a:rPr lang="ru-RU" sz="1100" i="1" dirty="0"/>
              <a:t> в котором он будет отмечать свои успехи в овладении иностранным языком.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</a:t>
            </a:r>
            <a:r>
              <a:rPr lang="ru-RU" sz="1100" b="1" i="1" dirty="0"/>
              <a:t>« Языковой портфель»</a:t>
            </a:r>
            <a:r>
              <a:rPr lang="ru-RU" sz="1100" i="1" dirty="0"/>
              <a:t>- это индивидуальный документ ученика, предложенный Советом Европы.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  Совет Европы</a:t>
            </a:r>
            <a:r>
              <a:rPr lang="ru-RU" sz="1100" i="1" dirty="0"/>
              <a:t> – интернациональная организация, представляющая интересы 44 стран    Европы. Её цель- способствовать культурному и общеобразовательному развитию граждан Европы, давая им возможность учиться в течение всей жизни. Тридцатилетний опыт работы Совета показал, что изучение языков может внести большой вклад в этот процесс.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В </a:t>
            </a:r>
            <a:r>
              <a:rPr lang="ru-RU" sz="1100" b="1" i="1" dirty="0"/>
              <a:t>Портфель </a:t>
            </a:r>
            <a:r>
              <a:rPr lang="ru-RU" sz="1100" i="1" dirty="0"/>
              <a:t>заносятся сведения об уровне владения учениками языком на каждой ступени обучения. Эти сведения сохраняются при переходе на следующую ступень, благодаря чему учителя имеют полное представление об уровне подготовленности ученика и перспективе дальнейшей работы над языком.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Этот документ - не школьный дневник, и в нём не будет оценок. Он призван повысить интерес учащихся к процессу и результатам изучения иностранного языка. Это собственный Портфель Вашего ребёнка, с помощью которого он будет путешествовать в мир других языков и культур.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Вашему ребёнку будет необходимо заполнить</a:t>
            </a:r>
            <a:r>
              <a:rPr lang="ru-RU" sz="1100" b="1" i="1" dirty="0"/>
              <a:t> три раздела Портфеля:</a:t>
            </a:r>
            <a:endParaRPr lang="ru-RU" sz="1100" dirty="0"/>
          </a:p>
          <a:p>
            <a:pPr marL="0" indent="0">
              <a:buNone/>
            </a:pPr>
            <a:r>
              <a:rPr lang="ru-RU" sz="1100" b="1" i="1" dirty="0"/>
              <a:t> 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«Языки, которые я знаю»</a:t>
            </a:r>
            <a:r>
              <a:rPr lang="ru-RU" sz="1100" i="1" dirty="0"/>
              <a:t> - сведения о языке общения в семье, о пребывании заграницей и т.д.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 Мои успехи».</a:t>
            </a:r>
            <a:r>
              <a:rPr lang="ru-RU" sz="1100" i="1" dirty="0"/>
              <a:t> Здесь детям предлагается отметить то, что они умеют делать, когда слушают, разговаривают, читают и пишут на иностранном языке.</a:t>
            </a:r>
            <a:endParaRPr lang="ru-RU" sz="1100" dirty="0"/>
          </a:p>
          <a:p>
            <a:pPr marL="0" lvl="0" indent="0">
              <a:buNone/>
            </a:pPr>
            <a:r>
              <a:rPr lang="ru-RU" sz="1100" b="1" i="1" dirty="0"/>
              <a:t>« Моя копилка»</a:t>
            </a:r>
            <a:r>
              <a:rPr lang="ru-RU" sz="1100" i="1" dirty="0"/>
              <a:t>. Это специальная папка, куда дети складывают свои письменные задания, контрольные, проектные работы на иностранном языке и т.д.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 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Работа с </a:t>
            </a:r>
            <a:r>
              <a:rPr lang="ru-RU" sz="1100" b="1" i="1" dirty="0"/>
              <a:t>«Языковым Портфелем»</a:t>
            </a:r>
            <a:r>
              <a:rPr lang="ru-RU" sz="1100" i="1" dirty="0"/>
              <a:t> может быть успешной только с Вашей помощью. От Вас требуется давать своему ребёнку определённый объём информации, чтобы помочь ему заполнить автобиографическую страничку и выполнить задания раздела </a:t>
            </a:r>
            <a:r>
              <a:rPr lang="ru-RU" sz="1100" b="1" i="1" dirty="0"/>
              <a:t>«Языки, которые я знаю». </a:t>
            </a:r>
            <a:r>
              <a:rPr lang="ru-RU" sz="1100" i="1" dirty="0"/>
              <a:t>Вы также можете обогатить </a:t>
            </a:r>
            <a:r>
              <a:rPr lang="ru-RU" sz="1100" b="1" i="1" dirty="0"/>
              <a:t>«Копилку»</a:t>
            </a:r>
            <a:r>
              <a:rPr lang="ru-RU" sz="1100" i="1" dirty="0"/>
              <a:t> материалами, свидетельствующими об открытиях Вашим ребёнком европейских и других языков. Если в Вашей семье есть родственники, которые говорят на языке какой-либо республики России, СНГ или другой страны, постарайтесь помочь ему оценить это богатство.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 Этот </a:t>
            </a:r>
            <a:r>
              <a:rPr lang="ru-RU" sz="1100" b="1" i="1" dirty="0"/>
              <a:t>« Языковой Портфель» </a:t>
            </a:r>
            <a:r>
              <a:rPr lang="ru-RU" sz="1100" i="1" dirty="0"/>
              <a:t>рекомендован ( ещё в 2002 году) Министерством образования России для использования в начальной школе и используется в настоящее время более чем в 22 территориях России.</a:t>
            </a:r>
            <a:endParaRPr lang="ru-RU" sz="1100" dirty="0"/>
          </a:p>
          <a:p>
            <a:pPr marL="0" indent="0">
              <a:buNone/>
            </a:pPr>
            <a:r>
              <a:rPr lang="ru-RU" sz="1100" i="1" dirty="0"/>
              <a:t>  Когда Ваш ребёнок перейдёт в 5-ый класс, он будет пользоваться другим </a:t>
            </a:r>
            <a:r>
              <a:rPr lang="ru-RU" sz="1100" b="1" i="1" dirty="0"/>
              <a:t>«Языковым</a:t>
            </a:r>
            <a:r>
              <a:rPr lang="ru-RU" sz="1100" i="1" dirty="0"/>
              <a:t> </a:t>
            </a:r>
            <a:r>
              <a:rPr lang="ru-RU" sz="1100" b="1" i="1" dirty="0"/>
              <a:t>Портфелем»,</a:t>
            </a:r>
            <a:r>
              <a:rPr lang="ru-RU" sz="1100" i="1" dirty="0"/>
              <a:t> соответствующим его возрасту. В дальнейшем это поможет ему заводить друзей во всём мире, а когда он станет взрослым- найти хорошую работу, поскольку сегодня знание многих иностранных языков является важным профессиональным приобретением.       </a:t>
            </a:r>
            <a:r>
              <a:rPr lang="ru-RU" sz="1100" b="1" dirty="0" smtClean="0"/>
              <a:t> </a:t>
            </a:r>
            <a:endParaRPr lang="ru-RU" sz="1100" dirty="0"/>
          </a:p>
          <a:p>
            <a:pPr marL="0" indent="0">
              <a:buNone/>
            </a:pP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/>
              <a:t>A LETTER FOR YOU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ДОРОГОЙ ДРУГ!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Этот языковой Портфель нужен тебе для того,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чтобы: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помочь тебе в изучении английского языка, он будет твоим спутником в </a:t>
            </a:r>
            <a:r>
              <a:rPr lang="ru-RU" i="1" dirty="0" smtClean="0"/>
              <a:t>школьной жизни</a:t>
            </a:r>
            <a:r>
              <a:rPr lang="ru-RU" i="1" dirty="0"/>
              <a:t>, и ты сможешь записывать в нём свои достижения в изучении иностранного языка,  как в школе, так и за её пределами;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показать, как ты уже умеешь говорить, </a:t>
            </a:r>
            <a:r>
              <a:rPr lang="ru-RU" i="1" dirty="0" smtClean="0"/>
              <a:t>читать и </a:t>
            </a:r>
            <a:r>
              <a:rPr lang="ru-RU" i="1" dirty="0"/>
              <a:t>писать на иностранном  языке;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отмечать в нём всё, чем ты занимаешься</a:t>
            </a:r>
            <a:r>
              <a:rPr lang="ru-RU" i="1" dirty="0" smtClean="0"/>
              <a:t>, изучая </a:t>
            </a:r>
            <a:r>
              <a:rPr lang="ru-RU" i="1" dirty="0"/>
              <a:t>язык;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складывать в него свои творческие работы, </a:t>
            </a:r>
            <a:r>
              <a:rPr lang="ru-RU" i="1" dirty="0" smtClean="0"/>
              <a:t>письменные задания</a:t>
            </a:r>
            <a:r>
              <a:rPr lang="ru-RU" i="1" dirty="0"/>
              <a:t>, выполненные тобою на иностранном языке</a:t>
            </a:r>
            <a:r>
              <a:rPr lang="ru-RU" i="1" dirty="0" smtClean="0"/>
              <a:t>, грамоты</a:t>
            </a:r>
            <a:r>
              <a:rPr lang="ru-RU" i="1" dirty="0"/>
              <a:t>, дипломы …;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показать его учителю иностранного языка, если ты </a:t>
            </a:r>
            <a:r>
              <a:rPr lang="ru-RU" i="1" dirty="0" smtClean="0"/>
              <a:t>перейдёшь             </a:t>
            </a:r>
            <a:r>
              <a:rPr lang="ru-RU" i="1" dirty="0"/>
              <a:t>в другой класс или школу.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Языковой портфель </a:t>
            </a:r>
            <a:r>
              <a:rPr lang="ru-RU" b="1" dirty="0"/>
              <a:t>состоит из следующих разделов: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1.  Языки</a:t>
            </a:r>
            <a:r>
              <a:rPr lang="ru-RU" b="1" dirty="0"/>
              <a:t>, которые я знаю  ( </a:t>
            </a:r>
            <a:r>
              <a:rPr lang="en-US" b="1" dirty="0"/>
              <a:t>Language Passport</a:t>
            </a:r>
            <a:r>
              <a:rPr lang="ru-RU" b="1" dirty="0"/>
              <a:t>)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2.  </a:t>
            </a:r>
            <a:r>
              <a:rPr lang="ru-RU" b="1" dirty="0"/>
              <a:t>Мои успехи</a:t>
            </a:r>
            <a:r>
              <a:rPr lang="en-US" b="1" dirty="0"/>
              <a:t> (   Language Biography)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3.   </a:t>
            </a:r>
            <a:r>
              <a:rPr lang="ru-RU" b="1" dirty="0"/>
              <a:t>Копилка </a:t>
            </a:r>
            <a:r>
              <a:rPr lang="en-US" b="1" dirty="0"/>
              <a:t>( Dossier)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74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0" dirty="0" smtClean="0">
                <a:solidFill>
                  <a:srgbClr val="FF0000"/>
                </a:solidFill>
                <a:latin typeface="Monotype Corsiva" pitchFamily="66" charset="0"/>
              </a:rPr>
              <a:t>L</a:t>
            </a:r>
            <a:r>
              <a:rPr lang="en-US" sz="3600" i="1" dirty="0" smtClean="0"/>
              <a:t>anguage</a:t>
            </a:r>
            <a:endParaRPr lang="ru-RU" sz="3600" dirty="0"/>
          </a:p>
          <a:p>
            <a:pPr marL="0" indent="0">
              <a:buNone/>
            </a:pPr>
            <a:r>
              <a:rPr lang="en-US" i="1" dirty="0"/>
              <a:t>  </a:t>
            </a:r>
            <a:r>
              <a:rPr lang="en-US" dirty="0" smtClean="0"/>
              <a:t>  </a:t>
            </a:r>
            <a:r>
              <a:rPr lang="ru-RU" dirty="0" smtClean="0"/>
              <a:t>		</a:t>
            </a:r>
            <a:r>
              <a:rPr lang="en-US" sz="25000" dirty="0" smtClean="0">
                <a:solidFill>
                  <a:srgbClr val="FF0000"/>
                </a:solidFill>
                <a:latin typeface="Monotype Corsiva" pitchFamily="66" charset="0"/>
              </a:rPr>
              <a:t>P</a:t>
            </a:r>
            <a:r>
              <a:rPr lang="en-US" sz="3600" i="1" dirty="0" smtClean="0"/>
              <a:t>assport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2656" y="323528"/>
            <a:ext cx="6172200" cy="82089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i="1" dirty="0"/>
              <a:t>A LETTER FOR YOU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ДОРОГОЙ ДРУГ!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Этот языковой Портфель нужен тебе для того,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чтобы: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помочь тебе в изучении английского языка, он будет твоим спутником в </a:t>
            </a:r>
            <a:r>
              <a:rPr lang="ru-RU" i="1" dirty="0" smtClean="0"/>
              <a:t>школьной жизни</a:t>
            </a:r>
            <a:r>
              <a:rPr lang="ru-RU" i="1" dirty="0"/>
              <a:t>, и ты сможешь записывать в нём свои достижения в изучении иностранного языка,  как в школе, так и за её пределами;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показать, как ты уже умеешь говорить, </a:t>
            </a:r>
            <a:r>
              <a:rPr lang="ru-RU" i="1" dirty="0" smtClean="0"/>
              <a:t>читать и </a:t>
            </a:r>
            <a:r>
              <a:rPr lang="ru-RU" i="1" dirty="0"/>
              <a:t>писать на иностранном  языке;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отмечать в нём всё, чем ты занимаешься</a:t>
            </a:r>
            <a:r>
              <a:rPr lang="ru-RU" i="1" dirty="0" smtClean="0"/>
              <a:t>, изучая </a:t>
            </a:r>
            <a:r>
              <a:rPr lang="ru-RU" i="1" dirty="0"/>
              <a:t>язык;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*    складывать в него свои творческие работы, </a:t>
            </a:r>
            <a:r>
              <a:rPr lang="ru-RU" i="1" dirty="0" smtClean="0"/>
              <a:t>письменные задания</a:t>
            </a:r>
            <a:r>
              <a:rPr lang="ru-RU" i="1" dirty="0"/>
              <a:t>, выполненные тобою на иностранном языке</a:t>
            </a:r>
            <a:r>
              <a:rPr lang="ru-RU" i="1" dirty="0" smtClean="0"/>
              <a:t>, грамоты</a:t>
            </a:r>
            <a:r>
              <a:rPr lang="ru-RU" i="1" dirty="0"/>
              <a:t>, дипломы …;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*    </a:t>
            </a:r>
            <a:r>
              <a:rPr lang="ru-RU" i="1" dirty="0"/>
              <a:t>показать его учителю иностранного языка, если ты </a:t>
            </a:r>
            <a:r>
              <a:rPr lang="ru-RU" i="1" dirty="0" smtClean="0"/>
              <a:t>перейдёшь             </a:t>
            </a:r>
            <a:r>
              <a:rPr lang="ru-RU" i="1" dirty="0"/>
              <a:t>в другой класс или школу.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Языковой портфель </a:t>
            </a:r>
            <a:r>
              <a:rPr lang="ru-RU" b="1" dirty="0"/>
              <a:t>состоит из следующих разделов: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1.  Языки</a:t>
            </a:r>
            <a:r>
              <a:rPr lang="ru-RU" b="1" dirty="0"/>
              <a:t>, которые я знаю  ( </a:t>
            </a:r>
            <a:r>
              <a:rPr lang="en-US" b="1" dirty="0"/>
              <a:t>Language Passport</a:t>
            </a:r>
            <a:r>
              <a:rPr lang="ru-RU" b="1" dirty="0"/>
              <a:t>)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2.  </a:t>
            </a:r>
            <a:r>
              <a:rPr lang="ru-RU" b="1" dirty="0"/>
              <a:t>Мои успехи</a:t>
            </a:r>
            <a:r>
              <a:rPr lang="en-US" b="1" dirty="0"/>
              <a:t> (   Language Biography)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3.   </a:t>
            </a:r>
            <a:r>
              <a:rPr lang="ru-RU" b="1" dirty="0"/>
              <a:t>Копилка </a:t>
            </a:r>
            <a:r>
              <a:rPr lang="en-US" b="1" dirty="0"/>
              <a:t>( Dossier)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Валентин\Desktop\Новая папка\8)Таблич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251520"/>
            <a:ext cx="6375373" cy="867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202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219</TotalTime>
  <Words>304</Words>
  <Application>Microsoft Office PowerPoint</Application>
  <PresentationFormat>Экран (4:3)</PresentationFormat>
  <Paragraphs>542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Прогимназия №1749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 с языковым портфелем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Прогимназия №1749</dc:title>
  <dc:creator>Валентин</dc:creator>
  <cp:lastModifiedBy>Ленусик</cp:lastModifiedBy>
  <cp:revision>26</cp:revision>
  <dcterms:created xsi:type="dcterms:W3CDTF">2011-01-10T11:43:42Z</dcterms:created>
  <dcterms:modified xsi:type="dcterms:W3CDTF">2013-09-28T16:06:17Z</dcterms:modified>
</cp:coreProperties>
</file>