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85" r:id="rId3"/>
    <p:sldId id="282" r:id="rId4"/>
    <p:sldId id="283" r:id="rId5"/>
    <p:sldId id="256" r:id="rId6"/>
    <p:sldId id="257" r:id="rId7"/>
    <p:sldId id="258" r:id="rId8"/>
    <p:sldId id="259" r:id="rId9"/>
    <p:sldId id="260" r:id="rId10"/>
    <p:sldId id="261" r:id="rId11"/>
    <p:sldId id="262" r:id="rId12"/>
    <p:sldId id="264" r:id="rId13"/>
    <p:sldId id="265" r:id="rId14"/>
    <p:sldId id="266" r:id="rId15"/>
    <p:sldId id="269" r:id="rId16"/>
    <p:sldId id="270" r:id="rId17"/>
    <p:sldId id="273" r:id="rId18"/>
    <p:sldId id="274" r:id="rId19"/>
    <p:sldId id="275" r:id="rId20"/>
    <p:sldId id="280" r:id="rId21"/>
    <p:sldId id="281" r:id="rId22"/>
    <p:sldId id="28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5604" autoAdjust="0"/>
  </p:normalViewPr>
  <p:slideViewPr>
    <p:cSldViewPr>
      <p:cViewPr>
        <p:scale>
          <a:sx n="100" d="100"/>
          <a:sy n="100" d="100"/>
        </p:scale>
        <p:origin x="-306" y="-1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85E15DD-CB51-47E2-99E5-A22BA3E8F4D1}" type="datetimeFigureOut">
              <a:rPr lang="ru-RU" smtClean="0"/>
              <a:t>28.09.2013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443538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85E15DD-CB51-47E2-99E5-A22BA3E8F4D1}" type="datetimeFigureOut">
              <a:rPr lang="ru-RU" smtClean="0"/>
              <a:t>28.09.2013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903211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85E15DD-CB51-47E2-99E5-A22BA3E8F4D1}" type="datetimeFigureOut">
              <a:rPr lang="ru-RU" smtClean="0"/>
              <a:t>28.09.2013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285480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85E15DD-CB51-47E2-99E5-A22BA3E8F4D1}" type="datetimeFigureOut">
              <a:rPr lang="ru-RU" smtClean="0"/>
              <a:t>28.09.2013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2119669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85E15DD-CB51-47E2-99E5-A22BA3E8F4D1}" type="datetimeFigureOut">
              <a:rPr lang="ru-RU" smtClean="0"/>
              <a:t>28.09.2013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1990678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85E15DD-CB51-47E2-99E5-A22BA3E8F4D1}" type="datetimeFigureOut">
              <a:rPr lang="ru-RU" smtClean="0"/>
              <a:t>28.09.2013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1235135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85E15DD-CB51-47E2-99E5-A22BA3E8F4D1}" type="datetimeFigureOut">
              <a:rPr lang="ru-RU" smtClean="0"/>
              <a:t>28.09.2013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407997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85E15DD-CB51-47E2-99E5-A22BA3E8F4D1}" type="datetimeFigureOut">
              <a:rPr lang="ru-RU" smtClean="0"/>
              <a:t>28.09.2013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771150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85E15DD-CB51-47E2-99E5-A22BA3E8F4D1}" type="datetimeFigureOut">
              <a:rPr lang="ru-RU" smtClean="0"/>
              <a:t>28.09.2013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1501898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85E15DD-CB51-47E2-99E5-A22BA3E8F4D1}" type="datetimeFigureOut">
              <a:rPr lang="ru-RU" smtClean="0"/>
              <a:t>28.09.2013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3975242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85E15DD-CB51-47E2-99E5-A22BA3E8F4D1}" type="datetimeFigureOut">
              <a:rPr lang="ru-RU" smtClean="0"/>
              <a:t>28.09.2013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3655FC5-5911-4316-B401-A44F28408D93}" type="slidenum">
              <a:rPr lang="ru-RU" smtClean="0"/>
              <a:t>‹#›</a:t>
            </a:fld>
            <a:endParaRPr lang="ru-RU"/>
          </a:p>
        </p:txBody>
      </p:sp>
    </p:spTree>
    <p:extLst>
      <p:ext uri="{BB962C8B-B14F-4D97-AF65-F5344CB8AC3E}">
        <p14:creationId xmlns:p14="http://schemas.microsoft.com/office/powerpoint/2010/main" val="2202997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5E15DD-CB51-47E2-99E5-A22BA3E8F4D1}" type="datetimeFigureOut">
              <a:rPr lang="ru-RU" smtClean="0"/>
              <a:t>28.09.2013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655FC5-5911-4316-B401-A44F28408D93}" type="slidenum">
              <a:rPr lang="ru-RU" smtClean="0"/>
              <a:t>‹#›</a:t>
            </a:fld>
            <a:endParaRPr lang="ru-RU"/>
          </a:p>
        </p:txBody>
      </p:sp>
    </p:spTree>
    <p:extLst>
      <p:ext uri="{BB962C8B-B14F-4D97-AF65-F5344CB8AC3E}">
        <p14:creationId xmlns:p14="http://schemas.microsoft.com/office/powerpoint/2010/main" val="1248776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smtClean="0"/>
              <a:t>«Мой любимый модельер»</a:t>
            </a:r>
            <a:endParaRPr lang="ru-RU" sz="1800" dirty="0"/>
          </a:p>
        </p:txBody>
      </p:sp>
      <p:sp>
        <p:nvSpPr>
          <p:cNvPr id="3" name="Объект 2"/>
          <p:cNvSpPr>
            <a:spLocks noGrp="1"/>
          </p:cNvSpPr>
          <p:nvPr>
            <p:ph idx="1"/>
          </p:nvPr>
        </p:nvSpPr>
        <p:spPr>
          <a:xfrm>
            <a:off x="457200" y="1052736"/>
            <a:ext cx="8686800" cy="5256584"/>
          </a:xfrm>
        </p:spPr>
        <p:txBody>
          <a:bodyPr>
            <a:normAutofit/>
          </a:bodyPr>
          <a:lstStyle/>
          <a:p>
            <a:pPr marL="0" indent="0">
              <a:lnSpc>
                <a:spcPct val="115000"/>
              </a:lnSpc>
              <a:spcAft>
                <a:spcPts val="1000"/>
              </a:spcAft>
              <a:buNone/>
              <a:tabLst>
                <a:tab pos="3638550" algn="l"/>
              </a:tabLst>
            </a:pPr>
            <a:r>
              <a:rPr lang="ru-RU" sz="1400" dirty="0" smtClean="0"/>
              <a:t>                                                                        </a:t>
            </a:r>
            <a:r>
              <a:rPr lang="ru-RU" sz="2000" dirty="0" smtClean="0"/>
              <a:t>«Королева русского меха»</a:t>
            </a:r>
            <a:r>
              <a:rPr lang="ru-RU" sz="1400" dirty="0" smtClean="0"/>
              <a:t>                                  Выполнила:                                                                                                                                                           </a:t>
            </a:r>
            <a:endParaRPr lang="ru-RU" sz="1050" dirty="0" smtClean="0">
              <a:ea typeface="Calibri"/>
              <a:cs typeface="Times New Roman"/>
            </a:endParaRPr>
          </a:p>
          <a:p>
            <a:pPr marL="0" indent="0">
              <a:lnSpc>
                <a:spcPct val="115000"/>
              </a:lnSpc>
              <a:spcAft>
                <a:spcPts val="1000"/>
              </a:spcAft>
              <a:buNone/>
              <a:tabLst>
                <a:tab pos="3638550" algn="l"/>
              </a:tabLst>
            </a:pPr>
            <a:r>
              <a:rPr lang="ru-RU" sz="1400" dirty="0" smtClean="0">
                <a:ea typeface="Calibri"/>
                <a:cs typeface="Times New Roman"/>
              </a:rPr>
              <a:t>	                                                                                   Ученица 7А класса </a:t>
            </a:r>
            <a:endParaRPr lang="ru-RU" sz="1050" dirty="0" smtClean="0">
              <a:ea typeface="Calibri"/>
              <a:cs typeface="Times New Roman"/>
            </a:endParaRPr>
          </a:p>
          <a:p>
            <a:pPr marL="0" indent="0">
              <a:lnSpc>
                <a:spcPct val="115000"/>
              </a:lnSpc>
              <a:spcAft>
                <a:spcPts val="1000"/>
              </a:spcAft>
              <a:buNone/>
              <a:tabLst>
                <a:tab pos="3638550" algn="l"/>
              </a:tabLst>
            </a:pPr>
            <a:r>
              <a:rPr lang="ru-RU" sz="1400" dirty="0">
                <a:ea typeface="Calibri"/>
                <a:cs typeface="Times New Roman"/>
              </a:rPr>
              <a:t>	</a:t>
            </a:r>
            <a:r>
              <a:rPr lang="ru-RU" sz="1400" dirty="0" smtClean="0">
                <a:ea typeface="Calibri"/>
                <a:cs typeface="Times New Roman"/>
              </a:rPr>
              <a:t>                                                                              БОУ </a:t>
            </a:r>
            <a:r>
              <a:rPr lang="ru-RU" sz="1400" dirty="0">
                <a:ea typeface="Calibri"/>
                <a:cs typeface="Times New Roman"/>
              </a:rPr>
              <a:t>«Гимназии №159»</a:t>
            </a:r>
            <a:endParaRPr lang="ru-RU" sz="1050" dirty="0">
              <a:ea typeface="Calibri"/>
              <a:cs typeface="Times New Roman"/>
            </a:endParaRPr>
          </a:p>
          <a:p>
            <a:pPr marL="0" indent="0">
              <a:lnSpc>
                <a:spcPct val="115000"/>
              </a:lnSpc>
              <a:spcAft>
                <a:spcPts val="1000"/>
              </a:spcAft>
              <a:buNone/>
              <a:tabLst>
                <a:tab pos="4181475" algn="l"/>
              </a:tabLst>
            </a:pPr>
            <a:r>
              <a:rPr lang="ru-RU" sz="1400" dirty="0">
                <a:ea typeface="Calibri"/>
                <a:cs typeface="Times New Roman"/>
              </a:rPr>
              <a:t>	</a:t>
            </a:r>
            <a:r>
              <a:rPr lang="ru-RU" sz="1400" dirty="0" smtClean="0">
                <a:ea typeface="Calibri"/>
                <a:cs typeface="Times New Roman"/>
              </a:rPr>
              <a:t>                                                                                   Г</a:t>
            </a:r>
            <a:r>
              <a:rPr lang="en-US" sz="1400" dirty="0">
                <a:ea typeface="Calibri"/>
                <a:cs typeface="Times New Roman"/>
              </a:rPr>
              <a:t>.</a:t>
            </a:r>
            <a:r>
              <a:rPr lang="ru-RU" sz="1400" dirty="0">
                <a:ea typeface="Calibri"/>
                <a:cs typeface="Times New Roman"/>
              </a:rPr>
              <a:t>Омска</a:t>
            </a:r>
            <a:endParaRPr lang="ru-RU" sz="1050" dirty="0">
              <a:ea typeface="Calibri"/>
              <a:cs typeface="Times New Roman"/>
            </a:endParaRPr>
          </a:p>
          <a:p>
            <a:pPr marL="0" indent="0">
              <a:lnSpc>
                <a:spcPct val="115000"/>
              </a:lnSpc>
              <a:spcAft>
                <a:spcPts val="1000"/>
              </a:spcAft>
              <a:buNone/>
              <a:tabLst>
                <a:tab pos="3657600" algn="l"/>
              </a:tabLst>
            </a:pPr>
            <a:r>
              <a:rPr lang="ru-RU" sz="1400" dirty="0">
                <a:ea typeface="Calibri"/>
                <a:cs typeface="Times New Roman"/>
              </a:rPr>
              <a:t>	</a:t>
            </a:r>
            <a:r>
              <a:rPr lang="ru-RU" sz="1400" dirty="0" smtClean="0">
                <a:ea typeface="Calibri"/>
                <a:cs typeface="Times New Roman"/>
              </a:rPr>
              <a:t>                                                                            Позднякова </a:t>
            </a:r>
            <a:r>
              <a:rPr lang="ru-RU" sz="1400" dirty="0">
                <a:ea typeface="Calibri"/>
                <a:cs typeface="Times New Roman"/>
              </a:rPr>
              <a:t>Елизавета</a:t>
            </a:r>
            <a:endParaRPr lang="ru-RU" sz="1050" dirty="0">
              <a:ea typeface="Calibri"/>
              <a:cs typeface="Times New Roman"/>
            </a:endParaRPr>
          </a:p>
          <a:p>
            <a:pPr marL="0" indent="0">
              <a:lnSpc>
                <a:spcPct val="115000"/>
              </a:lnSpc>
              <a:spcAft>
                <a:spcPts val="1000"/>
              </a:spcAft>
              <a:buNone/>
              <a:tabLst>
                <a:tab pos="3933825" algn="l"/>
              </a:tabLst>
            </a:pPr>
            <a:r>
              <a:rPr lang="ru-RU" sz="1400" dirty="0">
                <a:ea typeface="Calibri"/>
                <a:cs typeface="Times New Roman"/>
              </a:rPr>
              <a:t>	</a:t>
            </a:r>
            <a:r>
              <a:rPr lang="ru-RU" sz="1400" dirty="0" smtClean="0">
                <a:ea typeface="Calibri"/>
                <a:cs typeface="Times New Roman"/>
              </a:rPr>
              <a:t>                                                                                         Проверила</a:t>
            </a:r>
            <a:r>
              <a:rPr lang="ru-RU" sz="1400" dirty="0">
                <a:ea typeface="Calibri"/>
                <a:cs typeface="Times New Roman"/>
              </a:rPr>
              <a:t>:</a:t>
            </a:r>
            <a:endParaRPr lang="ru-RU" sz="1050" dirty="0">
              <a:ea typeface="Calibri"/>
              <a:cs typeface="Times New Roman"/>
            </a:endParaRPr>
          </a:p>
          <a:p>
            <a:pPr marL="0" indent="0">
              <a:lnSpc>
                <a:spcPct val="115000"/>
              </a:lnSpc>
              <a:spcAft>
                <a:spcPts val="1000"/>
              </a:spcAft>
              <a:buNone/>
              <a:tabLst>
                <a:tab pos="3571875" algn="l"/>
              </a:tabLst>
            </a:pPr>
            <a:r>
              <a:rPr lang="ru-RU" sz="1400" dirty="0">
                <a:ea typeface="Calibri"/>
                <a:cs typeface="Times New Roman"/>
              </a:rPr>
              <a:t>	  </a:t>
            </a:r>
            <a:r>
              <a:rPr lang="ru-RU" sz="1400" dirty="0" smtClean="0">
                <a:ea typeface="Calibri"/>
                <a:cs typeface="Times New Roman"/>
              </a:rPr>
              <a:t>                                                                                  Учитель </a:t>
            </a:r>
            <a:r>
              <a:rPr lang="ru-RU" sz="1400" dirty="0">
                <a:ea typeface="Calibri"/>
                <a:cs typeface="Times New Roman"/>
              </a:rPr>
              <a:t>технологии </a:t>
            </a:r>
            <a:endParaRPr lang="ru-RU" sz="1050" dirty="0">
              <a:ea typeface="Calibri"/>
              <a:cs typeface="Times New Roman"/>
            </a:endParaRPr>
          </a:p>
          <a:p>
            <a:pPr marL="0" indent="0">
              <a:lnSpc>
                <a:spcPct val="115000"/>
              </a:lnSpc>
              <a:spcAft>
                <a:spcPts val="1000"/>
              </a:spcAft>
              <a:buNone/>
              <a:tabLst>
                <a:tab pos="3571875" algn="l"/>
              </a:tabLst>
            </a:pPr>
            <a:r>
              <a:rPr lang="ru-RU" sz="1400" dirty="0">
                <a:ea typeface="Calibri"/>
                <a:cs typeface="Times New Roman"/>
              </a:rPr>
              <a:t>	</a:t>
            </a:r>
            <a:r>
              <a:rPr lang="ru-RU" sz="1400" dirty="0" smtClean="0">
                <a:ea typeface="Calibri"/>
                <a:cs typeface="Times New Roman"/>
              </a:rPr>
              <a:t>                                                                               БОУ </a:t>
            </a:r>
            <a:r>
              <a:rPr lang="ru-RU" sz="1400" dirty="0">
                <a:ea typeface="Calibri"/>
                <a:cs typeface="Times New Roman"/>
              </a:rPr>
              <a:t>«Гимназии №159»</a:t>
            </a:r>
            <a:endParaRPr lang="ru-RU" sz="1050" dirty="0">
              <a:ea typeface="Calibri"/>
              <a:cs typeface="Times New Roman"/>
            </a:endParaRPr>
          </a:p>
          <a:p>
            <a:pPr marL="0" indent="0">
              <a:lnSpc>
                <a:spcPct val="115000"/>
              </a:lnSpc>
              <a:spcAft>
                <a:spcPts val="1000"/>
              </a:spcAft>
              <a:buNone/>
              <a:tabLst>
                <a:tab pos="3200400" algn="l"/>
                <a:tab pos="3571875" algn="l"/>
              </a:tabLst>
            </a:pPr>
            <a:r>
              <a:rPr lang="ru-RU" sz="1400" dirty="0">
                <a:ea typeface="Calibri"/>
                <a:cs typeface="Times New Roman"/>
              </a:rPr>
              <a:t>	</a:t>
            </a:r>
            <a:r>
              <a:rPr lang="ru-RU" sz="1400" dirty="0" smtClean="0">
                <a:ea typeface="Calibri"/>
                <a:cs typeface="Times New Roman"/>
              </a:rPr>
              <a:t>                                                                             Проценко </a:t>
            </a:r>
            <a:r>
              <a:rPr lang="ru-RU" sz="1400" dirty="0">
                <a:ea typeface="Calibri"/>
                <a:cs typeface="Times New Roman"/>
              </a:rPr>
              <a:t>Елена Николаевна	 </a:t>
            </a:r>
            <a:r>
              <a:rPr lang="ru-RU" sz="1400" dirty="0" smtClean="0">
                <a:ea typeface="Calibri"/>
                <a:cs typeface="Times New Roman"/>
              </a:rPr>
              <a:t>Омск-2012</a:t>
            </a:r>
            <a:r>
              <a:rPr lang="ru-RU" sz="1400" dirty="0" smtClean="0"/>
              <a:t>                                                                                                                                                                                                                                                                                                                                                                                                                                                                                                                          </a:t>
            </a:r>
            <a:endParaRPr lang="ru-RU" sz="1400" dirty="0"/>
          </a:p>
        </p:txBody>
      </p:sp>
    </p:spTree>
    <p:extLst>
      <p:ext uri="{BB962C8B-B14F-4D97-AF65-F5344CB8AC3E}">
        <p14:creationId xmlns:p14="http://schemas.microsoft.com/office/powerpoint/2010/main" val="34060547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sz="1400" dirty="0" smtClean="0"/>
              <a:t>И все-таки она Королева. Королева Русского Меха. Именно так — все три слова с большой буквы. Вот уже на протяжении нескольких десятков лет Ирина Крутикова безраздельно царствует на вершине мехового дизайнерского Олимпа. Ирина Владимировна — лауреат Государственной премии России в области литературы и искусства, обладатель “Золотого манекена” - гран-при Недели Высокой моды в Москве и еще целого ряда призов и наград. Ее часто упрекают в спекуляции "русским" стилем, в ориентализме и полной непрактичности</a:t>
            </a:r>
            <a:r>
              <a:rPr lang="en-US" sz="1400" dirty="0"/>
              <a:t>.</a:t>
            </a:r>
            <a:r>
              <a:rPr lang="ru-RU" sz="1400" dirty="0" smtClean="0"/>
              <a:t>Да, ориентализм присутствует: в коллекции этого года есть несколько шуб, сделанных наподобие узбекского халата из узеньких полосок разноцветного меха. Ирина Крутикова - помимо высокого профессионализма - это имя. И в ее салон приходят затем, чтобы купить "шубу от Крутиковой". Цены на ее изделия очень высоки даже по меркам самого модельера, но они стоят того. Так что же сейчас модно? </a:t>
            </a:r>
          </a:p>
          <a:p>
            <a:r>
              <a:rPr lang="ru-RU" sz="1400" dirty="0" smtClean="0"/>
              <a:t>- Сейчас нет моды. Каждый художник делает то, что он считает нужным. Другое дело, купит ли кто-либо у него или не купит. На сегодняшний день все уже придумано и сделано настолько, что очень сложно сказать новое слово. Некоторые идут по более простому пути, отшивая немыслимые модели, авангардного характера, выдавая это за дизайн, которые в жизни никто не сможет одеть, даже звезды эстрады для своих отдельных номеров. </a:t>
            </a:r>
          </a:p>
          <a:p>
            <a:r>
              <a:rPr lang="ru-RU" sz="1400" dirty="0" smtClean="0"/>
              <a:t>Ну а если говорить о моде, то ее период в меховой промышленности 10 лет. Обновление происходит всего лишь на 10%. Резкой смены не приходит никогда. С чего все начинается? – Появляются новые силуэты. В начале – это «чистая» форма и объем. Затем меняются карманы, рукава, воротник. Когда детали переполняют форму через край, происходит смена формы. Это наблюдается всюду: в швейной, обувной и меховой промышленности. Только в работе с мехом все происходит не так быстро. </a:t>
            </a:r>
          </a:p>
          <a:p>
            <a:r>
              <a:rPr lang="ru-RU" sz="1400" dirty="0" smtClean="0"/>
              <a:t>Что сегодня в моде? </a:t>
            </a:r>
            <a:endParaRPr lang="ru-RU" sz="1400" dirty="0"/>
          </a:p>
        </p:txBody>
      </p:sp>
    </p:spTree>
    <p:extLst>
      <p:ext uri="{BB962C8B-B14F-4D97-AF65-F5344CB8AC3E}">
        <p14:creationId xmlns:p14="http://schemas.microsoft.com/office/powerpoint/2010/main" val="36936640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sz="1400" dirty="0" smtClean="0"/>
              <a:t>Динамизм непринужденность, энергия. </a:t>
            </a:r>
          </a:p>
          <a:p>
            <a:r>
              <a:rPr lang="ru-RU" sz="1400" dirty="0" smtClean="0"/>
              <a:t>Очень живая палитра красок. Фисташковый встречается с индиго или красным, лимонным или белым…. А порой это и вовсе многоцветный восточный «халат». </a:t>
            </a:r>
          </a:p>
          <a:p>
            <a:r>
              <a:rPr lang="ru-RU" sz="1400" dirty="0" smtClean="0"/>
              <a:t>Солируют также лиса-огневка, серебристая нерпа, двусторонняя «муаровая» каракульча, нежные драгоценные горностай и колонок…. </a:t>
            </a:r>
          </a:p>
          <a:p>
            <a:r>
              <a:rPr lang="ru-RU" sz="1400" dirty="0" smtClean="0"/>
              <a:t>Выделка мягкая, хорошо драпирующаяся, такая, что мех похож на ткань. Пушистые и легкие полотна «летят» при движении, словно шелковые. </a:t>
            </a:r>
          </a:p>
          <a:p>
            <a:r>
              <a:rPr lang="ru-RU" sz="1400" dirty="0" smtClean="0"/>
              <a:t>Если акцент, то – на воротники, интересные, большие, часто «кружевные», напоминающие «ришелье». </a:t>
            </a:r>
          </a:p>
          <a:p>
            <a:r>
              <a:rPr lang="ru-RU" sz="1400" dirty="0" smtClean="0"/>
              <a:t>Изящные меховые куртки, жакеты, безрукавки, полупальто… </a:t>
            </a:r>
          </a:p>
          <a:p>
            <a:r>
              <a:rPr lang="ru-RU" sz="1400" dirty="0" smtClean="0"/>
              <a:t>Не только для зимы и не только для улицы. </a:t>
            </a:r>
          </a:p>
          <a:p>
            <a:endParaRPr lang="ru-RU" sz="1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869160"/>
            <a:ext cx="7667625" cy="1857375"/>
          </a:xfrm>
          <a:prstGeom prst="rect">
            <a:avLst/>
          </a:prstGeom>
        </p:spPr>
      </p:pic>
    </p:spTree>
    <p:extLst>
      <p:ext uri="{BB962C8B-B14F-4D97-AF65-F5344CB8AC3E}">
        <p14:creationId xmlns:p14="http://schemas.microsoft.com/office/powerpoint/2010/main" val="4080630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1600200"/>
            <a:ext cx="8229600" cy="5213176"/>
          </a:xfrm>
        </p:spPr>
        <p:txBody>
          <a:bodyPr>
            <a:normAutofit lnSpcReduction="10000"/>
          </a:bodyPr>
          <a:lstStyle/>
          <a:p>
            <a:r>
              <a:rPr lang="ru-RU" sz="1400" dirty="0" smtClean="0"/>
              <a:t>Ирина Крутикова стала известной в начале 1990-х годов, когда вышла в свет ее знаменитая коллекция «Птицы». За эту коллекцию Ирина получила Государственную премию России в области литературы и искусства. Еще одной сенсацией стала ее следующая коллекция пелерин «бабочки». А в 1995-1996 гг. появилась детская коллекция разноцветных шубок из овчины, которая запомнилась всем, для их создания Ирина разработала особый метод соединения разноцветных кусочков меха. Все юные модницы хотели обладать шубкой из этой коллекции. Поразительным результатом долголетних экспериментов ученых и практиков стало то, что сейчас мех буквально всех разновидностей обладает легкостью, мягкостью и податливостью и почти не сдерживает фантазию дизайнера. Крутикова сполна использует эту свободу, лепит из меха подвижные живые формы – куб, цилиндр, баллон и прочие. Особенно увлекает ее драпировка, новый раскрой воротников, деталей переда, спинки и рукавов. По дизайнерскому решению модельера в зависимости от ситуации шубку можно трансформировать в легкий, теплый и мягкий плед, при этом большой воротник прикроет и плечи, и руки, когда отпадет необходимость в рукавах. Выступая как конструктор, Крутикова затягивает талию, при этом клеш годится к свободному </a:t>
            </a:r>
            <a:r>
              <a:rPr lang="ru-RU" sz="1400" dirty="0" err="1" smtClean="0"/>
              <a:t>вальсированию</a:t>
            </a:r>
            <a:r>
              <a:rPr lang="ru-RU" sz="1400" dirty="0" smtClean="0"/>
              <a:t>. Рукава вставлены высоко, от этого модель выглядит несколько высокомерно. Или как вариант – рукава скроены целиком со спинкой и полочками. Наряд может быть вообще лишен воротника, а в другом фасоне он закрывает шею, плечи и почти всю голову, превращаясь в обрамление лица.</a:t>
            </a:r>
          </a:p>
          <a:p>
            <a:r>
              <a:rPr lang="ru-RU" sz="1400" dirty="0" smtClean="0"/>
              <a:t> </a:t>
            </a:r>
          </a:p>
          <a:p>
            <a:r>
              <a:rPr lang="ru-RU" sz="1400" dirty="0" smtClean="0"/>
              <a:t>Применяя свой талант графика, Крутикова сначала делает вертикаль, потом чертит диагонали, выводит прямые или изгибающиеся линии, вырезает треугольники и квадраты, прикладывая их в разных местах. Все это она собирает в изящные и кокетливые или строгие, даже суровые модели пальто, курток, платьев, жакетов или чего-нибудь еще, что пока даже названия не имеет. Потом наступает время украшения моделей – кружевами, бантами, рюшами, шелком, оригинальными пуговицами. Одни меха она украшает другими, или теми же самыми, но поменяв фактуру обработки. В итоге выходит коллекция меховых изделий, наполненная красотой и эмоциями творческой личности автора.</a:t>
            </a:r>
            <a:endParaRPr lang="ru-RU" sz="1400" dirty="0"/>
          </a:p>
        </p:txBody>
      </p:sp>
    </p:spTree>
    <p:extLst>
      <p:ext uri="{BB962C8B-B14F-4D97-AF65-F5344CB8AC3E}">
        <p14:creationId xmlns:p14="http://schemas.microsoft.com/office/powerpoint/2010/main" val="2502980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sz="1400" dirty="0" smtClean="0"/>
              <a:t>Всё, чего я достигла в жизни, стало возможным благодаря поддержке моего мужа. Без его помощи, я не смогла бы достичь высот Мастерства в своей любимой профессии. Благодарю судьбу за встречу с этим удивительным человеком. Сейчас я могу с уверенностью сказать, что счастливая женщина та, которая реализует свои замыслы в окружении близких людей – любящей семьёй</a:t>
            </a:r>
            <a:r>
              <a:rPr lang="en-US" sz="1400" dirty="0"/>
              <a:t>.</a:t>
            </a:r>
            <a:r>
              <a:rPr lang="ru-RU" sz="1400" dirty="0" smtClean="0"/>
              <a:t> </a:t>
            </a:r>
            <a:endParaRPr lang="ru-RU" sz="1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3212976"/>
            <a:ext cx="7496175" cy="3324225"/>
          </a:xfrm>
          <a:prstGeom prst="rect">
            <a:avLst/>
          </a:prstGeom>
        </p:spPr>
      </p:pic>
    </p:spTree>
    <p:extLst>
      <p:ext uri="{BB962C8B-B14F-4D97-AF65-F5344CB8AC3E}">
        <p14:creationId xmlns:p14="http://schemas.microsoft.com/office/powerpoint/2010/main" val="1362190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sz="1400" dirty="0" smtClean="0"/>
              <a:t>Каждая Коллекция Ирины Крутиковой поражает разнообразием мехов, </a:t>
            </a:r>
            <a:r>
              <a:rPr lang="ru-RU" sz="1400" dirty="0" err="1" smtClean="0"/>
              <a:t>изыскаными</a:t>
            </a:r>
            <a:r>
              <a:rPr lang="ru-RU" sz="1400" dirty="0" smtClean="0"/>
              <a:t>, тончайшими оттенками, праздничным сочетанием различных видов меха. В жизни, вопреки всему должно быть место празднику, должна быть красота и радость, которую приносит просто прикосновение к меху. </a:t>
            </a:r>
            <a:endParaRPr lang="ru-RU" sz="14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838" y="2636912"/>
            <a:ext cx="7486650" cy="3667125"/>
          </a:xfrm>
          <a:prstGeom prst="rect">
            <a:avLst/>
          </a:prstGeom>
        </p:spPr>
      </p:pic>
    </p:spTree>
    <p:extLst>
      <p:ext uri="{BB962C8B-B14F-4D97-AF65-F5344CB8AC3E}">
        <p14:creationId xmlns:p14="http://schemas.microsoft.com/office/powerpoint/2010/main" val="16939517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pPr marL="0" indent="0">
              <a:buNone/>
            </a:pPr>
            <a:r>
              <a:rPr lang="ru-RU" sz="1400" dirty="0" smtClean="0"/>
              <a:t>1992 год — лауреат Государственной премии Российской Федерации;</a:t>
            </a:r>
          </a:p>
          <a:p>
            <a:pPr marL="0" indent="0">
              <a:buNone/>
            </a:pPr>
            <a:r>
              <a:rPr lang="ru-RU" sz="1400" dirty="0" smtClean="0"/>
              <a:t>1996 год — присуждение гран-при Недели Высокой моды в Москве «Золотой манекен»;</a:t>
            </a:r>
          </a:p>
          <a:p>
            <a:pPr marL="0" indent="0">
              <a:buNone/>
            </a:pPr>
            <a:r>
              <a:rPr lang="ru-RU" sz="1400" dirty="0" smtClean="0"/>
              <a:t>2000 год — присуждение звания «Заслуженный работник лёгкой промышленности Татарстана», (Казань);</a:t>
            </a:r>
          </a:p>
          <a:p>
            <a:pPr marL="0" indent="0">
              <a:buNone/>
            </a:pPr>
            <a:r>
              <a:rPr lang="ru-RU" sz="1400" dirty="0" smtClean="0"/>
              <a:t>2001 год — присуждение звания Почётного члена Российской Академии Художеств на выставке «Искусство ХХ века» (Москва).</a:t>
            </a:r>
          </a:p>
          <a:p>
            <a:pPr marL="0" indent="0">
              <a:buNone/>
            </a:pPr>
            <a:r>
              <a:rPr lang="ru-RU" sz="1400" dirty="0" smtClean="0"/>
              <a:t>2005 год — награждение «Золотой медалью за вклад в отечественную культуру» Творческим Союзом Художников России;</a:t>
            </a:r>
          </a:p>
          <a:p>
            <a:pPr marL="0" indent="0">
              <a:buNone/>
            </a:pPr>
            <a:r>
              <a:rPr lang="ru-RU" sz="1400" dirty="0" smtClean="0"/>
              <a:t>2006 год — награждена медалью за вклад в космическое производство;</a:t>
            </a:r>
          </a:p>
          <a:p>
            <a:pPr marL="0" indent="0">
              <a:buNone/>
            </a:pPr>
            <a:r>
              <a:rPr lang="ru-RU" sz="1400" dirty="0" smtClean="0"/>
              <a:t>2009 год — награждена почётным орденом общественного признания «Магистр красоты» за сохранение и приумножение исторического, духовного и культурного наследия России.</a:t>
            </a:r>
          </a:p>
          <a:p>
            <a:endParaRPr lang="ru-RU" sz="1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4022551"/>
            <a:ext cx="7543800" cy="2790825"/>
          </a:xfrm>
          <a:prstGeom prst="rect">
            <a:avLst/>
          </a:prstGeom>
        </p:spPr>
      </p:pic>
    </p:spTree>
    <p:extLst>
      <p:ext uri="{BB962C8B-B14F-4D97-AF65-F5344CB8AC3E}">
        <p14:creationId xmlns:p14="http://schemas.microsoft.com/office/powerpoint/2010/main" val="38938375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Заключение</a:t>
            </a:r>
            <a:endParaRPr lang="ru-RU" sz="2000" dirty="0"/>
          </a:p>
        </p:txBody>
      </p:sp>
      <p:sp>
        <p:nvSpPr>
          <p:cNvPr id="3" name="Объект 2"/>
          <p:cNvSpPr>
            <a:spLocks noGrp="1"/>
          </p:cNvSpPr>
          <p:nvPr>
            <p:ph idx="1"/>
          </p:nvPr>
        </p:nvSpPr>
        <p:spPr/>
        <p:txBody>
          <a:bodyPr>
            <a:normAutofit/>
          </a:bodyPr>
          <a:lstStyle/>
          <a:p>
            <a:r>
              <a:rPr lang="ru-RU" sz="1600" dirty="0" smtClean="0"/>
              <a:t>Познакомившись с творчеством великого русского модельера Ирины Крутиковой  я узнала как она достигла всего этого </a:t>
            </a:r>
            <a:r>
              <a:rPr lang="en-US" sz="1600" dirty="0" smtClean="0"/>
              <a:t>,</a:t>
            </a:r>
            <a:r>
              <a:rPr lang="ru-RU" sz="1600" dirty="0" smtClean="0"/>
              <a:t>какой она трудолюбивый</a:t>
            </a:r>
            <a:r>
              <a:rPr lang="en-US" sz="1600" dirty="0" smtClean="0"/>
              <a:t>,</a:t>
            </a:r>
            <a:r>
              <a:rPr lang="ru-RU" sz="1600" dirty="0" smtClean="0"/>
              <a:t> талантливый и великий человек</a:t>
            </a:r>
            <a:r>
              <a:rPr lang="en-US" sz="1600" dirty="0" smtClean="0"/>
              <a:t>.</a:t>
            </a:r>
            <a:r>
              <a:rPr lang="ru-RU" sz="1600" dirty="0" smtClean="0"/>
              <a:t> Как нелегко всё это ей доставалось </a:t>
            </a:r>
            <a:r>
              <a:rPr lang="en-US" sz="1600" dirty="0" smtClean="0"/>
              <a:t>,</a:t>
            </a:r>
            <a:r>
              <a:rPr lang="ru-RU" sz="1600" dirty="0" smtClean="0"/>
              <a:t> но талант и желание превзойти саму себя сделали своё дело</a:t>
            </a:r>
            <a:r>
              <a:rPr lang="en-US" sz="1600" dirty="0" smtClean="0"/>
              <a:t>.</a:t>
            </a:r>
            <a:r>
              <a:rPr lang="ru-RU" sz="1600" dirty="0" smtClean="0"/>
              <a:t> Я была очень удивлена </a:t>
            </a:r>
            <a:r>
              <a:rPr lang="en-US" sz="1600" dirty="0" smtClean="0"/>
              <a:t>,</a:t>
            </a:r>
            <a:r>
              <a:rPr lang="ru-RU" sz="1600" dirty="0" smtClean="0"/>
              <a:t> когда узнала</a:t>
            </a:r>
            <a:r>
              <a:rPr lang="en-US" sz="1600" dirty="0" smtClean="0"/>
              <a:t>, </a:t>
            </a:r>
            <a:r>
              <a:rPr lang="ru-RU" sz="1600" dirty="0" smtClean="0"/>
              <a:t>что она  ещё  в эпоху «Железного занавеса» обучалась за границей</a:t>
            </a:r>
            <a:r>
              <a:rPr lang="en-US" sz="1600" dirty="0" smtClean="0"/>
              <a:t>,</a:t>
            </a:r>
            <a:r>
              <a:rPr lang="ru-RU" sz="1600" dirty="0" smtClean="0"/>
              <a:t> пусть это было ГДР </a:t>
            </a:r>
            <a:r>
              <a:rPr lang="en-US" sz="1600" dirty="0" smtClean="0"/>
              <a:t>,</a:t>
            </a:r>
            <a:r>
              <a:rPr lang="ru-RU" sz="1600" dirty="0" smtClean="0"/>
              <a:t> но даже в социалистические республики на обучение посылали только самых талантл</a:t>
            </a:r>
            <a:r>
              <a:rPr lang="ru-RU" sz="1600" dirty="0"/>
              <a:t>и</a:t>
            </a:r>
            <a:r>
              <a:rPr lang="ru-RU" sz="1600" dirty="0" smtClean="0"/>
              <a:t>вых </a:t>
            </a:r>
            <a:r>
              <a:rPr lang="en-US" sz="1600" dirty="0" smtClean="0"/>
              <a:t>.</a:t>
            </a:r>
            <a:r>
              <a:rPr lang="ru-RU" sz="1600" dirty="0" smtClean="0"/>
              <a:t>И в зените её дизайнерской славы  у неё за плечами было много  пройдено международных школ</a:t>
            </a:r>
            <a:r>
              <a:rPr lang="en-US" sz="1600" dirty="0" smtClean="0"/>
              <a:t>.</a:t>
            </a:r>
            <a:r>
              <a:rPr lang="ru-RU" sz="1600" dirty="0" smtClean="0"/>
              <a:t>И сейчас Ирина Крутикова активно сотрудничает с креативными молодыми дизайнерами </a:t>
            </a:r>
            <a:r>
              <a:rPr lang="en-US" sz="1600" dirty="0" smtClean="0"/>
              <a:t>.</a:t>
            </a:r>
            <a:r>
              <a:rPr lang="ru-RU" sz="1600" dirty="0" smtClean="0"/>
              <a:t>в частности создаёт совместные коллекции  изделия из меха с </a:t>
            </a:r>
            <a:r>
              <a:rPr lang="ru-RU" sz="1600" dirty="0" err="1" smtClean="0"/>
              <a:t>Изетой</a:t>
            </a:r>
            <a:r>
              <a:rPr lang="ru-RU" sz="1600" dirty="0" smtClean="0"/>
              <a:t> Гаджиевой</a:t>
            </a:r>
            <a:r>
              <a:rPr lang="en-US" sz="1600" dirty="0" smtClean="0"/>
              <a:t>.</a:t>
            </a:r>
            <a:r>
              <a:rPr lang="ru-RU" sz="1600" dirty="0" smtClean="0"/>
              <a:t> Она поддерживает их и передаёт им свой накопленный огромнейший опыт</a:t>
            </a:r>
            <a:r>
              <a:rPr lang="en-US" sz="1600" dirty="0" smtClean="0"/>
              <a:t>.</a:t>
            </a:r>
            <a:r>
              <a:rPr lang="ru-RU" sz="1600" dirty="0" smtClean="0"/>
              <a:t>И вот теперь</a:t>
            </a:r>
            <a:r>
              <a:rPr lang="en-US" sz="1600" dirty="0" smtClean="0"/>
              <a:t>,</a:t>
            </a:r>
            <a:r>
              <a:rPr lang="ru-RU" sz="1600" dirty="0" smtClean="0"/>
              <a:t> когда я узнала так много об Ирине Крутиковой и  она вдохновила меня своим творчеством на то</a:t>
            </a:r>
            <a:r>
              <a:rPr lang="en-US" sz="1600" dirty="0" smtClean="0"/>
              <a:t>,</a:t>
            </a:r>
            <a:r>
              <a:rPr lang="ru-RU" sz="1600" dirty="0" smtClean="0"/>
              <a:t> что когда я вырасту буду заниматься изделиями из меха</a:t>
            </a:r>
            <a:r>
              <a:rPr lang="en-US" sz="1600" dirty="0" smtClean="0"/>
              <a:t>.</a:t>
            </a:r>
            <a:r>
              <a:rPr lang="ru-RU" sz="1600" dirty="0" smtClean="0"/>
              <a:t>И сошью своей маленькой дочке шубку уже из натурального меха</a:t>
            </a:r>
            <a:r>
              <a:rPr lang="en-US" sz="1600" dirty="0" smtClean="0"/>
              <a:t>.</a:t>
            </a:r>
            <a:endParaRPr lang="ru-RU" sz="1600" dirty="0"/>
          </a:p>
        </p:txBody>
      </p:sp>
    </p:spTree>
    <p:extLst>
      <p:ext uri="{BB962C8B-B14F-4D97-AF65-F5344CB8AC3E}">
        <p14:creationId xmlns:p14="http://schemas.microsoft.com/office/powerpoint/2010/main" val="1388666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895350"/>
            <a:ext cx="7620000" cy="5067300"/>
          </a:xfrm>
        </p:spPr>
      </p:pic>
    </p:spTree>
    <p:extLst>
      <p:ext uri="{BB962C8B-B14F-4D97-AF65-F5344CB8AC3E}">
        <p14:creationId xmlns:p14="http://schemas.microsoft.com/office/powerpoint/2010/main" val="37054080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837406"/>
            <a:ext cx="7620000" cy="5067300"/>
          </a:xfrm>
        </p:spPr>
      </p:pic>
    </p:spTree>
    <p:extLst>
      <p:ext uri="{BB962C8B-B14F-4D97-AF65-F5344CB8AC3E}">
        <p14:creationId xmlns:p14="http://schemas.microsoft.com/office/powerpoint/2010/main" val="38690612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60648"/>
            <a:ext cx="3810000" cy="5715000"/>
          </a:xfrm>
          <a:prstGeom prst="rect">
            <a:avLst/>
          </a:prstGeom>
        </p:spPr>
      </p:pic>
      <p:pic>
        <p:nvPicPr>
          <p:cNvPr id="6" name="Объект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44008" y="289992"/>
            <a:ext cx="3790436" cy="5685656"/>
          </a:xfrm>
        </p:spPr>
      </p:pic>
    </p:spTree>
    <p:extLst>
      <p:ext uri="{BB962C8B-B14F-4D97-AF65-F5344CB8AC3E}">
        <p14:creationId xmlns:p14="http://schemas.microsoft.com/office/powerpoint/2010/main" val="4192263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2800" dirty="0" smtClean="0"/>
              <a:t>Содержание</a:t>
            </a:r>
            <a:endParaRPr lang="ru-RU" sz="2800" dirty="0"/>
          </a:p>
        </p:txBody>
      </p:sp>
      <p:sp>
        <p:nvSpPr>
          <p:cNvPr id="3" name="Объект 2"/>
          <p:cNvSpPr>
            <a:spLocks noGrp="1"/>
          </p:cNvSpPr>
          <p:nvPr>
            <p:ph idx="1"/>
          </p:nvPr>
        </p:nvSpPr>
        <p:spPr>
          <a:xfrm>
            <a:off x="457200" y="908720"/>
            <a:ext cx="8229600" cy="5217443"/>
          </a:xfrm>
        </p:spPr>
        <p:txBody>
          <a:bodyPr>
            <a:normAutofit/>
          </a:bodyPr>
          <a:lstStyle/>
          <a:p>
            <a:r>
              <a:rPr lang="ru-RU" sz="2000" dirty="0"/>
              <a:t>1)Цели и задачи	</a:t>
            </a:r>
          </a:p>
          <a:p>
            <a:r>
              <a:rPr lang="ru-RU" sz="2000" dirty="0"/>
              <a:t>2)Обоснование возникшей проблемы</a:t>
            </a:r>
          </a:p>
          <a:p>
            <a:r>
              <a:rPr lang="ru-RU" sz="2000" dirty="0"/>
              <a:t>3)Истоки творчества Ирины Крутиковой</a:t>
            </a:r>
          </a:p>
          <a:p>
            <a:r>
              <a:rPr lang="ru-RU" sz="2000" dirty="0"/>
              <a:t>4)Коллекция Ирины Крутиковой</a:t>
            </a:r>
          </a:p>
          <a:p>
            <a:r>
              <a:rPr lang="ru-RU" sz="2000" dirty="0"/>
              <a:t>5)Награды присуждённые Ирины Крутиковой</a:t>
            </a:r>
          </a:p>
          <a:p>
            <a:r>
              <a:rPr lang="ru-RU" sz="2000" dirty="0"/>
              <a:t>6)Приложение(фотоматериалы):</a:t>
            </a:r>
          </a:p>
          <a:p>
            <a:r>
              <a:rPr lang="ru-RU" sz="2000" dirty="0"/>
              <a:t>1.Коллекция разноцветных цветов</a:t>
            </a:r>
          </a:p>
          <a:p>
            <a:r>
              <a:rPr lang="ru-RU" sz="2000" dirty="0"/>
              <a:t>2. Коллекция « Птица » </a:t>
            </a:r>
          </a:p>
          <a:p>
            <a:r>
              <a:rPr lang="ru-RU" sz="2000" dirty="0"/>
              <a:t>7)Заключение</a:t>
            </a:r>
          </a:p>
          <a:p>
            <a:r>
              <a:rPr lang="ru-RU" sz="2000" dirty="0"/>
              <a:t>8)Список литературы</a:t>
            </a:r>
          </a:p>
          <a:p>
            <a:endParaRPr lang="ru-RU" sz="1400" dirty="0"/>
          </a:p>
        </p:txBody>
      </p:sp>
    </p:spTree>
    <p:extLst>
      <p:ext uri="{BB962C8B-B14F-4D97-AF65-F5344CB8AC3E}">
        <p14:creationId xmlns:p14="http://schemas.microsoft.com/office/powerpoint/2010/main" val="2987319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895350"/>
            <a:ext cx="7620000" cy="5067300"/>
          </a:xfrm>
        </p:spPr>
      </p:pic>
    </p:spTree>
    <p:extLst>
      <p:ext uri="{BB962C8B-B14F-4D97-AF65-F5344CB8AC3E}">
        <p14:creationId xmlns:p14="http://schemas.microsoft.com/office/powerpoint/2010/main" val="37805130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9691" y="245066"/>
            <a:ext cx="4838700" cy="285750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3212976"/>
            <a:ext cx="4953000" cy="3286125"/>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954410"/>
            <a:ext cx="3286125" cy="4953000"/>
          </a:xfrm>
          <a:prstGeom prst="rect">
            <a:avLst/>
          </a:prstGeom>
        </p:spPr>
      </p:pic>
    </p:spTree>
    <p:extLst>
      <p:ext uri="{BB962C8B-B14F-4D97-AF65-F5344CB8AC3E}">
        <p14:creationId xmlns:p14="http://schemas.microsoft.com/office/powerpoint/2010/main" val="24925349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Список литературы</a:t>
            </a:r>
            <a:endParaRPr lang="ru-RU" sz="2400" dirty="0"/>
          </a:p>
        </p:txBody>
      </p:sp>
      <p:sp>
        <p:nvSpPr>
          <p:cNvPr id="3" name="Объект 2"/>
          <p:cNvSpPr>
            <a:spLocks noGrp="1"/>
          </p:cNvSpPr>
          <p:nvPr>
            <p:ph idx="1"/>
          </p:nvPr>
        </p:nvSpPr>
        <p:spPr/>
        <p:txBody>
          <a:bodyPr>
            <a:normAutofit/>
          </a:bodyPr>
          <a:lstStyle/>
          <a:p>
            <a:r>
              <a:rPr lang="en-US" sz="1800" dirty="0"/>
              <a:t>wikipedia.org/wiki/</a:t>
            </a:r>
            <a:r>
              <a:rPr lang="ru-RU" sz="1800" dirty="0" err="1"/>
              <a:t>Крутикова,_</a:t>
            </a:r>
            <a:r>
              <a:rPr lang="ru-RU" sz="1800" dirty="0" err="1" smtClean="0"/>
              <a:t>Ирина</a:t>
            </a:r>
            <a:r>
              <a:rPr lang="ru-RU" sz="1800" dirty="0" smtClean="0"/>
              <a:t> _</a:t>
            </a:r>
            <a:r>
              <a:rPr lang="ru-RU" sz="1800" dirty="0"/>
              <a:t>Владимировна</a:t>
            </a:r>
          </a:p>
          <a:p>
            <a:r>
              <a:rPr lang="en-US" sz="1800" dirty="0"/>
              <a:t>http://models-photo.ru/modelnyj_biznes/art875.html</a:t>
            </a:r>
          </a:p>
          <a:p>
            <a:r>
              <a:rPr lang="en-US" sz="1800" dirty="0"/>
              <a:t>http://www.irina-krutikova.ru/</a:t>
            </a:r>
          </a:p>
          <a:p>
            <a:r>
              <a:rPr lang="en-US" sz="1800" dirty="0"/>
              <a:t>http://sovet.blocknote.info/expert/171/irina-krutikova-salon-dizaina-i-krutikovoi</a:t>
            </a:r>
          </a:p>
          <a:p>
            <a:endParaRPr lang="ru-RU" sz="1800" dirty="0"/>
          </a:p>
        </p:txBody>
      </p:sp>
    </p:spTree>
    <p:extLst>
      <p:ext uri="{BB962C8B-B14F-4D97-AF65-F5344CB8AC3E}">
        <p14:creationId xmlns:p14="http://schemas.microsoft.com/office/powerpoint/2010/main" val="4290435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136904" cy="1143000"/>
          </a:xfrm>
        </p:spPr>
        <p:txBody>
          <a:bodyPr/>
          <a:lstStyle/>
          <a:p>
            <a:r>
              <a:rPr lang="ru-RU" dirty="0" smtClean="0"/>
              <a:t>  «Королева меха»</a:t>
            </a:r>
            <a:endParaRPr lang="ru-RU" dirty="0"/>
          </a:p>
        </p:txBody>
      </p:sp>
      <p:sp>
        <p:nvSpPr>
          <p:cNvPr id="3" name="Объект 2"/>
          <p:cNvSpPr>
            <a:spLocks noGrp="1"/>
          </p:cNvSpPr>
          <p:nvPr>
            <p:ph idx="1"/>
          </p:nvPr>
        </p:nvSpPr>
        <p:spPr>
          <a:xfrm>
            <a:off x="251520" y="1600200"/>
            <a:ext cx="8712968" cy="5069160"/>
          </a:xfrm>
        </p:spPr>
        <p:txBody>
          <a:bodyPr>
            <a:normAutofit/>
          </a:bodyPr>
          <a:lstStyle/>
          <a:p>
            <a:pPr algn="just"/>
            <a:r>
              <a:rPr lang="ru-RU" sz="1800" dirty="0"/>
              <a:t>1.Цель: Исследовать развитие творческих идей русского модельера Ирины Крутиковой</a:t>
            </a:r>
          </a:p>
          <a:p>
            <a:pPr algn="just"/>
            <a:r>
              <a:rPr lang="ru-RU" sz="1800" dirty="0"/>
              <a:t>2. Задачи: </a:t>
            </a:r>
          </a:p>
          <a:p>
            <a:pPr algn="just"/>
            <a:r>
              <a:rPr lang="ru-RU" sz="1800" dirty="0"/>
              <a:t>1) Узнать об истоках творчества (с чего начинала)</a:t>
            </a:r>
          </a:p>
          <a:p>
            <a:pPr algn="just"/>
            <a:r>
              <a:rPr lang="ru-RU" sz="1800" dirty="0"/>
              <a:t>2)Какие коллекции создавала Ирина Крутикова</a:t>
            </a:r>
          </a:p>
          <a:p>
            <a:pPr algn="just"/>
            <a:r>
              <a:rPr lang="ru-RU" sz="1800" dirty="0"/>
              <a:t>3) Награды за творчество присуждённые Ирине Крутиковой.</a:t>
            </a:r>
          </a:p>
          <a:p>
            <a:pPr algn="just"/>
            <a:endParaRPr lang="ru-RU" sz="1800" dirty="0"/>
          </a:p>
        </p:txBody>
      </p:sp>
    </p:spTree>
    <p:extLst>
      <p:ext uri="{BB962C8B-B14F-4D97-AF65-F5344CB8AC3E}">
        <p14:creationId xmlns:p14="http://schemas.microsoft.com/office/powerpoint/2010/main" val="1600001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179512" y="1412776"/>
            <a:ext cx="8856984" cy="5256584"/>
          </a:xfrm>
        </p:spPr>
        <p:txBody>
          <a:bodyPr>
            <a:normAutofit/>
          </a:bodyPr>
          <a:lstStyle/>
          <a:p>
            <a:r>
              <a:rPr lang="ru-RU" sz="1600" dirty="0" smtClean="0"/>
              <a:t>В детстве </a:t>
            </a:r>
            <a:r>
              <a:rPr lang="ru-RU" sz="1600" dirty="0"/>
              <a:t> </a:t>
            </a:r>
            <a:r>
              <a:rPr lang="ru-RU" sz="1600" dirty="0" smtClean="0"/>
              <a:t>мне мама сшила белую искусственную шубку</a:t>
            </a:r>
            <a:r>
              <a:rPr lang="en-US" sz="1600" dirty="0" smtClean="0"/>
              <a:t>,</a:t>
            </a:r>
            <a:r>
              <a:rPr lang="ru-RU" sz="1600" dirty="0" smtClean="0"/>
              <a:t> которая настолько подходила мне </a:t>
            </a:r>
            <a:r>
              <a:rPr lang="en-US" sz="1600" dirty="0" smtClean="0"/>
              <a:t>,</a:t>
            </a:r>
            <a:r>
              <a:rPr lang="ru-RU" sz="1600" dirty="0" smtClean="0"/>
              <a:t> что все  обворачивались в след </a:t>
            </a:r>
            <a:r>
              <a:rPr lang="en-US" sz="1600" dirty="0" smtClean="0"/>
              <a:t>.</a:t>
            </a:r>
            <a:r>
              <a:rPr lang="ru-RU" sz="1600" dirty="0" smtClean="0"/>
              <a:t>Эта шубка была из белого искусственного меха </a:t>
            </a:r>
            <a:r>
              <a:rPr lang="en-US" sz="1600" dirty="0" smtClean="0"/>
              <a:t>,</a:t>
            </a:r>
            <a:r>
              <a:rPr lang="ru-RU" sz="1600" dirty="0" smtClean="0"/>
              <a:t> не очень пушистая и не совсем гладкая </a:t>
            </a:r>
            <a:r>
              <a:rPr lang="en-US" sz="1600" dirty="0" smtClean="0"/>
              <a:t>,</a:t>
            </a:r>
            <a:r>
              <a:rPr lang="ru-RU" sz="1600" dirty="0" smtClean="0"/>
              <a:t> а вся в завитках </a:t>
            </a:r>
            <a:r>
              <a:rPr lang="en-US" sz="1600" dirty="0" smtClean="0"/>
              <a:t>,</a:t>
            </a:r>
            <a:r>
              <a:rPr lang="ru-RU" sz="1600" dirty="0" smtClean="0"/>
              <a:t> они напоминали завитки каракуля</a:t>
            </a:r>
            <a:r>
              <a:rPr lang="en-US" sz="1600" dirty="0" smtClean="0"/>
              <a:t>.</a:t>
            </a:r>
            <a:r>
              <a:rPr lang="ru-RU" sz="1600" dirty="0" smtClean="0"/>
              <a:t>Мне очень нравилась её носить</a:t>
            </a:r>
            <a:r>
              <a:rPr lang="en-US" sz="1600" dirty="0" smtClean="0"/>
              <a:t>.</a:t>
            </a:r>
            <a:r>
              <a:rPr lang="ru-RU" sz="1600" dirty="0" smtClean="0"/>
              <a:t>И когда я стала старше и начала заниматься сама шитьём</a:t>
            </a:r>
            <a:r>
              <a:rPr lang="en-US" sz="1600" dirty="0" smtClean="0"/>
              <a:t>,</a:t>
            </a:r>
            <a:r>
              <a:rPr lang="ru-RU" sz="1600" dirty="0" smtClean="0"/>
              <a:t> стала разглядывать журналы и в некоторых из них я увидела меховые изделия </a:t>
            </a:r>
            <a:r>
              <a:rPr lang="en-US" sz="1600" dirty="0" smtClean="0"/>
              <a:t>,</a:t>
            </a:r>
            <a:r>
              <a:rPr lang="ru-RU" sz="1600" dirty="0" smtClean="0"/>
              <a:t>мех которых был как напоминанием из детства</a:t>
            </a:r>
            <a:r>
              <a:rPr lang="en-US" sz="1600" dirty="0" smtClean="0"/>
              <a:t>.</a:t>
            </a:r>
            <a:r>
              <a:rPr lang="ru-RU" sz="1600" dirty="0" smtClean="0"/>
              <a:t>Меня </a:t>
            </a:r>
            <a:r>
              <a:rPr lang="ru-RU" sz="1600" dirty="0"/>
              <a:t>это  заинтересовало</a:t>
            </a:r>
            <a:r>
              <a:rPr lang="en-US" sz="1600" dirty="0" smtClean="0"/>
              <a:t>,</a:t>
            </a:r>
            <a:r>
              <a:rPr lang="ru-RU" sz="1600" dirty="0" smtClean="0"/>
              <a:t> я стала рассматривать в журналах изделия из меха</a:t>
            </a:r>
            <a:r>
              <a:rPr lang="en-US" sz="1600" dirty="0" smtClean="0"/>
              <a:t>.</a:t>
            </a:r>
            <a:r>
              <a:rPr lang="ru-RU" sz="1600" dirty="0" smtClean="0"/>
              <a:t> Такое разнообразие! Тут был и мех кролика и рыжей яркой лисы</a:t>
            </a:r>
            <a:r>
              <a:rPr lang="en-US" sz="1600" dirty="0" smtClean="0"/>
              <a:t>.</a:t>
            </a:r>
            <a:r>
              <a:rPr lang="ru-RU" sz="1600" dirty="0" smtClean="0"/>
              <a:t> Мне так же нравятся различные цвета меха</a:t>
            </a:r>
            <a:r>
              <a:rPr lang="en-US" sz="1600" dirty="0" smtClean="0"/>
              <a:t>.</a:t>
            </a:r>
            <a:r>
              <a:rPr lang="ru-RU" sz="1600" dirty="0" smtClean="0"/>
              <a:t> Так же цвета могут  быть разных оттенков</a:t>
            </a:r>
            <a:r>
              <a:rPr lang="en-US" sz="1600" dirty="0" smtClean="0"/>
              <a:t>,</a:t>
            </a:r>
            <a:r>
              <a:rPr lang="ru-RU" sz="1600" dirty="0" smtClean="0"/>
              <a:t> например как у ракушки цвета переливаются </a:t>
            </a:r>
            <a:r>
              <a:rPr lang="en-US" sz="1600" dirty="0" smtClean="0"/>
              <a:t>,</a:t>
            </a:r>
            <a:r>
              <a:rPr lang="ru-RU" sz="1600" dirty="0" smtClean="0"/>
              <a:t> или даже как перья жар птицы </a:t>
            </a:r>
            <a:r>
              <a:rPr lang="en-US" sz="1600" dirty="0" smtClean="0"/>
              <a:t>.</a:t>
            </a:r>
            <a:r>
              <a:rPr lang="ru-RU" sz="1600" dirty="0" smtClean="0"/>
              <a:t> Когда я рассматривала журналы я увидела красивые шубы </a:t>
            </a:r>
            <a:r>
              <a:rPr lang="en-US" sz="1600" dirty="0" smtClean="0"/>
              <a:t>.</a:t>
            </a:r>
            <a:r>
              <a:rPr lang="ru-RU" sz="1600" dirty="0" smtClean="0"/>
              <a:t> Они были очень интересные и не обычные по сочетанию разного меха</a:t>
            </a:r>
            <a:r>
              <a:rPr lang="en-US" sz="1600" dirty="0" smtClean="0"/>
              <a:t>.</a:t>
            </a:r>
            <a:r>
              <a:rPr lang="ru-RU" sz="1600" dirty="0" smtClean="0"/>
              <a:t>И вот когда я увидела в журналах эти шубы</a:t>
            </a:r>
            <a:r>
              <a:rPr lang="en-US" sz="1600" dirty="0" smtClean="0"/>
              <a:t>,</a:t>
            </a:r>
            <a:r>
              <a:rPr lang="ru-RU" sz="1600" dirty="0" smtClean="0"/>
              <a:t>жилеты и даже платья</a:t>
            </a:r>
            <a:r>
              <a:rPr lang="en-US" sz="1600" dirty="0" smtClean="0"/>
              <a:t>,</a:t>
            </a:r>
            <a:r>
              <a:rPr lang="ru-RU" sz="1600" dirty="0" smtClean="0"/>
              <a:t>  </a:t>
            </a:r>
            <a:r>
              <a:rPr lang="ru-RU" sz="1600" dirty="0"/>
              <a:t>м</a:t>
            </a:r>
            <a:r>
              <a:rPr lang="ru-RU" sz="1600" dirty="0" smtClean="0"/>
              <a:t>не сразу же захотелось узнать кто это делает такие красивые изделия из меха</a:t>
            </a:r>
            <a:r>
              <a:rPr lang="en-US" sz="1600" dirty="0" smtClean="0"/>
              <a:t>.</a:t>
            </a:r>
            <a:r>
              <a:rPr lang="ru-RU" sz="1600" dirty="0" smtClean="0"/>
              <a:t> Оказалось это Ирина Крутикова</a:t>
            </a:r>
            <a:r>
              <a:rPr lang="en-US" sz="1600" dirty="0" smtClean="0"/>
              <a:t>.</a:t>
            </a:r>
            <a:r>
              <a:rPr lang="ru-RU" sz="1600" dirty="0" smtClean="0"/>
              <a:t> </a:t>
            </a:r>
            <a:r>
              <a:rPr lang="ru-RU" sz="1600" dirty="0"/>
              <a:t>И</a:t>
            </a:r>
            <a:r>
              <a:rPr lang="ru-RU" sz="1600" dirty="0" smtClean="0"/>
              <a:t>з русских модельеров </a:t>
            </a:r>
            <a:r>
              <a:rPr lang="en-US" sz="1600" dirty="0" smtClean="0"/>
              <a:t>,</a:t>
            </a:r>
            <a:r>
              <a:rPr lang="ru-RU" sz="1600" dirty="0" smtClean="0"/>
              <a:t>которые  занимаются мехом</a:t>
            </a:r>
            <a:r>
              <a:rPr lang="en-US" sz="1600" dirty="0" smtClean="0"/>
              <a:t>,</a:t>
            </a:r>
            <a:r>
              <a:rPr lang="ru-RU" sz="1600" dirty="0" smtClean="0"/>
              <a:t> мне интереснее всего следить за творчеством Ирины Крутиковой </a:t>
            </a:r>
            <a:r>
              <a:rPr lang="en-US" sz="1600" dirty="0" smtClean="0"/>
              <a:t>,</a:t>
            </a:r>
            <a:r>
              <a:rPr lang="ru-RU" sz="1600" dirty="0" smtClean="0"/>
              <a:t> так как предлагаемые её изделия очень красивые и она правильно и необычно подбирает различные меха</a:t>
            </a:r>
            <a:r>
              <a:rPr lang="en-US" sz="1600" dirty="0" smtClean="0"/>
              <a:t>.</a:t>
            </a:r>
            <a:r>
              <a:rPr lang="ru-RU" sz="1600" dirty="0" smtClean="0"/>
              <a:t> Она смело экспериментирует и даже сшивает между собой мех</a:t>
            </a:r>
            <a:r>
              <a:rPr lang="en-US" sz="1600" dirty="0" smtClean="0"/>
              <a:t> </a:t>
            </a:r>
            <a:r>
              <a:rPr lang="ru-RU" sz="1600" dirty="0" smtClean="0"/>
              <a:t>и кожу </a:t>
            </a:r>
            <a:r>
              <a:rPr lang="en-US" sz="1600" dirty="0" smtClean="0"/>
              <a:t>.</a:t>
            </a:r>
            <a:r>
              <a:rPr lang="ru-RU" sz="1600" dirty="0" smtClean="0"/>
              <a:t> И  у неё это получается красиво и аккуратно</a:t>
            </a:r>
            <a:r>
              <a:rPr lang="en-US" sz="1600" dirty="0" smtClean="0"/>
              <a:t>.</a:t>
            </a:r>
            <a:endParaRPr lang="ru-RU" sz="1600" dirty="0"/>
          </a:p>
        </p:txBody>
      </p:sp>
    </p:spTree>
    <p:extLst>
      <p:ext uri="{BB962C8B-B14F-4D97-AF65-F5344CB8AC3E}">
        <p14:creationId xmlns:p14="http://schemas.microsoft.com/office/powerpoint/2010/main" val="35696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6633"/>
            <a:ext cx="7772400" cy="1944215"/>
          </a:xfrm>
        </p:spPr>
        <p:txBody>
          <a:bodyPr/>
          <a:lstStyle/>
          <a:p>
            <a:r>
              <a:rPr lang="ru-RU" dirty="0" smtClean="0"/>
              <a:t>Ирина </a:t>
            </a:r>
            <a:r>
              <a:rPr lang="ru-RU" dirty="0"/>
              <a:t>К</a:t>
            </a:r>
            <a:r>
              <a:rPr lang="ru-RU" dirty="0" smtClean="0"/>
              <a:t>рутикова</a:t>
            </a:r>
            <a:endParaRPr lang="ru-RU" dirty="0"/>
          </a:p>
        </p:txBody>
      </p:sp>
      <p:sp>
        <p:nvSpPr>
          <p:cNvPr id="3" name="Подзаголовок 2"/>
          <p:cNvSpPr>
            <a:spLocks noGrp="1"/>
          </p:cNvSpPr>
          <p:nvPr>
            <p:ph type="subTitle" idx="1"/>
          </p:nvPr>
        </p:nvSpPr>
        <p:spPr>
          <a:xfrm>
            <a:off x="1371600" y="1484784"/>
            <a:ext cx="6400800" cy="5040560"/>
          </a:xfrm>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0361" y="1484784"/>
            <a:ext cx="3305175" cy="4953000"/>
          </a:xfrm>
          <a:prstGeom prst="rect">
            <a:avLst/>
          </a:prstGeom>
        </p:spPr>
      </p:pic>
    </p:spTree>
    <p:extLst>
      <p:ext uri="{BB962C8B-B14F-4D97-AF65-F5344CB8AC3E}">
        <p14:creationId xmlns:p14="http://schemas.microsoft.com/office/powerpoint/2010/main" val="267350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1600200"/>
            <a:ext cx="8229600" cy="5141168"/>
          </a:xfrm>
        </p:spPr>
        <p:txBody>
          <a:bodyPr>
            <a:normAutofit/>
          </a:bodyPr>
          <a:lstStyle/>
          <a:p>
            <a:r>
              <a:rPr lang="ru-RU" sz="1400" dirty="0" err="1" smtClean="0"/>
              <a:t>Кру́тикова</a:t>
            </a:r>
            <a:r>
              <a:rPr lang="ru-RU" sz="1400" dirty="0" smtClean="0"/>
              <a:t> </a:t>
            </a:r>
            <a:r>
              <a:rPr lang="ru-RU" sz="1400" dirty="0"/>
              <a:t> </a:t>
            </a:r>
            <a:r>
              <a:rPr lang="ru-RU" sz="1400" dirty="0" err="1" smtClean="0"/>
              <a:t>Ири́на</a:t>
            </a:r>
            <a:r>
              <a:rPr lang="ru-RU" sz="1400" dirty="0" smtClean="0"/>
              <a:t>  </a:t>
            </a:r>
            <a:r>
              <a:rPr lang="ru-RU" sz="1400" dirty="0" err="1" smtClean="0"/>
              <a:t>Влади́мировна</a:t>
            </a:r>
            <a:r>
              <a:rPr lang="ru-RU" sz="1400" dirty="0" smtClean="0"/>
              <a:t> (16 октября 1936, Москва, СССР) — советский (российский) модельер, дизайнер, художник , лауреат Государственной премии Российской Федерации, член-корреспондент Российской Академии Художеств, член Союза дизайнеров России, действительный член Ассоциации Высокой Моды и прет-а-порте, лауреат Недели Высокой Моды в Москве — обладатель гран-при «Золотой манекен», обладатель гран-при «SWAKARA» за вклад в развитие мировой моды. Родилась в Москве 16 октября 1936 года, отец — Крутиков Владимир Константинович, мать — Крутикова Софья Исааковна. В1954 году поступила в Московский текстильный институт на факультет прикладного искусства, после второго курса направлена на обучение в Германию на факультет «мода» Института изобразительного и прикладного искусства (Берлин, ГДР), который окончила с отличием в 1961 году. В 1965 году приняла участие в показе коллекции моделей в Софии, (Болгария). На Международном фестивале мод в Москве в 1967 году коллекция моделей получила медаль и диплом фестиваля. В 1967—2000 годах прошли показы новых коллекций моделей меховых изделий на выставках и фестивалях моды во Франкфурте, Нью-Йорке, Вашингтоне ,  Монреале, Лугано, Цюрихе, Алма-Ате, Далласе, Париже, Лондоне. В 1992 году присуждена Государственной премии России в области литературы и искусства</a:t>
            </a:r>
            <a:r>
              <a:rPr lang="en-US" sz="1400" dirty="0" smtClean="0"/>
              <a:t>.</a:t>
            </a:r>
            <a:endParaRPr lang="ru-RU" sz="14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5013176"/>
            <a:ext cx="7048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5013176"/>
            <a:ext cx="7143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4" y="5013176"/>
            <a:ext cx="923925"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3968" y="4939356"/>
            <a:ext cx="95250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112" y="5059213"/>
            <a:ext cx="854075"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60232" y="5059213"/>
            <a:ext cx="781050"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68344" y="5160813"/>
            <a:ext cx="908050"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120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a:bodyPr>
          <a:lstStyle/>
          <a:p>
            <a:r>
              <a:rPr lang="ru-RU" sz="1400" dirty="0" smtClean="0"/>
              <a:t>С 1995 по 2000 годы принимала участие в Неделях высокой Моды (Москва, Россия). В 2000 году присуждено звание «Заслуженный работник легкой промышленности Татарстана» (Казань). В 2002 году принимала участие в создании и организации ежегодных конкурсов дизайнеров одежды «Ассамблея моды», «Кутюрье года» среди выпускников и учащихся ВУЗов, колледжей и лицеев. В2004 году участвовала в рамках 15-го кинофестиваля «</a:t>
            </a:r>
            <a:r>
              <a:rPr lang="ru-RU" sz="1400" dirty="0" err="1" smtClean="0"/>
              <a:t>Кинотавр</a:t>
            </a:r>
            <a:r>
              <a:rPr lang="ru-RU" sz="1400" dirty="0" smtClean="0"/>
              <a:t>» с показом авторской коллекции. В 2008 году на показе коллекции моделей «Проба 985» с использованием обработки меха по </a:t>
            </a:r>
            <a:r>
              <a:rPr lang="ru-RU" sz="1400" dirty="0" err="1" smtClean="0"/>
              <a:t>нанотехнологии</a:t>
            </a:r>
            <a:r>
              <a:rPr lang="ru-RU" sz="1400" dirty="0" smtClean="0"/>
              <a:t> на юбилейной Франкфуртской международной ярмарке, коллекция Ирины Крутиковой признана лучшей. Ирина Владимировна — обладательница более 50 высших наград на международных выставках, конкурсах в России, Германии, Франции, США, Канаде, Болгарии, Венгрии, Словакии. Основная специализация — дизайн и конструирование изделий из меха. Общепризнанный эксперт в меховой промышленности. Неофициальный титул — Королева Меха России. Кредо Ирины Крутиковой — промышленный дизайнер — любую эксклюзивную модель из её коллекции можно разложить по операциям и внедрить в массовое производство, (если модель изначально не задумана в единственном экземпляре). Обладает многолетним практическим опытом воплощения уникальных творческих идей Высокой моды и поэтапным контролем за качеством производства моделей. Коллекция «Птицы», принесшая Крутиковой мировую известность и звание Лауреата Государственной премии в 1992 году, навсегда вписало её имя в мировую историю моды. Основные работы: коллекция «Птицы» (начало 1990-х.,коллекция пелерин «Бабочки», детская коллекция разноцветных шуб из овчины (1995—1996). Обладатель около 50 патентов в области меховой индустрии. Наиболее известно меховое пальто «Птица» из меха белки. В своих коллекциях Ирина Крутикова использует разнообразные меха, использует их неожиданные сочетания и цветовые решения. Основные виды меха, с которыми работает дизайнер: белка, горностай, каракульча , каракуль, колонок, кролик, крот, лиса, нерпа[уточнить], овчина, ондатра, песец, соболь.</a:t>
            </a:r>
            <a:endParaRPr lang="ru-RU" sz="1400" dirty="0"/>
          </a:p>
        </p:txBody>
      </p:sp>
    </p:spTree>
    <p:extLst>
      <p:ext uri="{BB962C8B-B14F-4D97-AF65-F5344CB8AC3E}">
        <p14:creationId xmlns:p14="http://schemas.microsoft.com/office/powerpoint/2010/main" val="2930362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r>
              <a:rPr lang="ru-RU" sz="1400" dirty="0" smtClean="0"/>
              <a:t>В 2006 году совместно с «Центром Келдыша», всемирно известным НИИ в области ракетно-космической энергетики, ведущим исследовательским центром Федерального космического агентства России, создала уникальную коллекцию из меха, основанную на технологии </a:t>
            </a:r>
            <a:r>
              <a:rPr lang="ru-RU" sz="1400" dirty="0" err="1" smtClean="0"/>
              <a:t>нанопокрытий</a:t>
            </a:r>
            <a:r>
              <a:rPr lang="ru-RU" sz="1400" dirty="0" smtClean="0"/>
              <a:t> из драгоценных металлов меха и кожи. Научной разработкой технологии руководили академики РАН Анатолий </a:t>
            </a:r>
            <a:r>
              <a:rPr lang="ru-RU" sz="1400" dirty="0" err="1" smtClean="0"/>
              <a:t>Сазонович</a:t>
            </a:r>
            <a:r>
              <a:rPr lang="ru-RU" sz="1400" dirty="0" smtClean="0"/>
              <a:t>  </a:t>
            </a:r>
            <a:r>
              <a:rPr lang="ru-RU" sz="1400" dirty="0" err="1" smtClean="0"/>
              <a:t>Коротеев</a:t>
            </a:r>
            <a:r>
              <a:rPr lang="ru-RU" sz="1400" dirty="0" smtClean="0"/>
              <a:t> и Николай Николаевич </a:t>
            </a:r>
            <a:r>
              <a:rPr lang="ru-RU" sz="1400" dirty="0" err="1" smtClean="0"/>
              <a:t>Пономарёв</a:t>
            </a:r>
            <a:r>
              <a:rPr lang="ru-RU" sz="1400" dirty="0" smtClean="0"/>
              <a:t>-Степной. Ирина Владимировна основала «Салон дизайна Ирины Крутиковой». </a:t>
            </a:r>
            <a:endParaRPr lang="ru-RU" sz="1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978274"/>
            <a:ext cx="7162800" cy="3848100"/>
          </a:xfrm>
          <a:prstGeom prst="rect">
            <a:avLst/>
          </a:prstGeom>
        </p:spPr>
      </p:pic>
    </p:spTree>
    <p:extLst>
      <p:ext uri="{BB962C8B-B14F-4D97-AF65-F5344CB8AC3E}">
        <p14:creationId xmlns:p14="http://schemas.microsoft.com/office/powerpoint/2010/main" val="23488163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sz="1400" dirty="0" smtClean="0"/>
              <a:t>Ирины Крутиковой – визитная карточка российской меховой моды. Ее имя – легенда мирового дизайна. Она неустанно находит уникальные решения для своих изделий. Не забывая при этом об изысканности силуэта и комфорте потребителя. Шаль из горностая, свитер из кролика… Она придумывает вещи, которых в жанре мехового искусства раньше не существовало. Само ее имя – легенда мирового дизайна. Всю жизнь она делает то, что до нее не создавал никто. Многое, что делала эта целенаправленная женщина, определяется словом, пришедшим из Запада – «прецедент». Ирина Крутикова создала прецедент впервые в Советском Союзе на Московском международным фестивале мод в 1967 г., показав авторскую коллекцию, а не коллекцию какой либо фабрики. Она первая в Советском Союзе стала продавать эскизы моделей для иностранных компаний. Она стала первым дизайнером, получившим Государственную премию, а теперь в числе первых – звание Почетного Академика. Эта женщина обладатель нескольких десятков патентов (около 50-ти) в области меховой индустрии. Её коллекции ежегодно показываются на «Неделе Высокой моды в Москве». Ну, кто еще более точно может ответить, что будет модно в наступающем меховом сезоне. К сожалению, Ирина Владимировна не сможет проиллюстрировать свой ответ показом своей новой коллекции. По правилам организаторов «Недели Высокой моды», новая коллекция не должна показываться ранее проведения мероприятия, собственно этим-то и привлекает настоящее событие.</a:t>
            </a:r>
            <a:endParaRPr lang="ru-RU" sz="1400" dirty="0"/>
          </a:p>
        </p:txBody>
      </p:sp>
    </p:spTree>
    <p:extLst>
      <p:ext uri="{BB962C8B-B14F-4D97-AF65-F5344CB8AC3E}">
        <p14:creationId xmlns:p14="http://schemas.microsoft.com/office/powerpoint/2010/main" val="3910453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2384</Words>
  <Application>Microsoft Office PowerPoint</Application>
  <PresentationFormat>Экран (4:3)</PresentationFormat>
  <Paragraphs>63</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«Мой любимый модельер»</vt:lpstr>
      <vt:lpstr>Содержание</vt:lpstr>
      <vt:lpstr>  «Королева меха»</vt:lpstr>
      <vt:lpstr>Презентация PowerPoint</vt:lpstr>
      <vt:lpstr>Ирина Крутикова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Заключение</vt:lpstr>
      <vt:lpstr>Презентация PowerPoint</vt:lpstr>
      <vt:lpstr>Презентация PowerPoint</vt:lpstr>
      <vt:lpstr>Презентация PowerPoint</vt:lpstr>
      <vt:lpstr>Презентация PowerPoint</vt:lpstr>
      <vt:lpstr>Презентация PowerPoint</vt:lpstr>
      <vt:lpstr>Список литературы</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Ирина Крутикова</dc:title>
  <dc:creator>Алексей</dc:creator>
  <cp:lastModifiedBy>Артем</cp:lastModifiedBy>
  <cp:revision>44</cp:revision>
  <dcterms:created xsi:type="dcterms:W3CDTF">2012-03-13T09:51:39Z</dcterms:created>
  <dcterms:modified xsi:type="dcterms:W3CDTF">2013-09-28T09:37:32Z</dcterms:modified>
</cp:coreProperties>
</file>