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78" r:id="rId5"/>
    <p:sldId id="280" r:id="rId6"/>
    <p:sldId id="279" r:id="rId7"/>
    <p:sldId id="268" r:id="rId8"/>
    <p:sldId id="277" r:id="rId9"/>
    <p:sldId id="286" r:id="rId10"/>
    <p:sldId id="269" r:id="rId11"/>
    <p:sldId id="285" r:id="rId12"/>
    <p:sldId id="284" r:id="rId13"/>
    <p:sldId id="281" r:id="rId14"/>
    <p:sldId id="27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D59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4706" autoAdjust="0"/>
    <p:restoredTop sz="94660"/>
  </p:normalViewPr>
  <p:slideViewPr>
    <p:cSldViewPr>
      <p:cViewPr varScale="1">
        <p:scale>
          <a:sx n="86" d="100"/>
          <a:sy n="86" d="100"/>
        </p:scale>
        <p:origin x="-8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38D7E3-C1D3-4C79-AA9A-DED8643F46DE}" type="datetimeFigureOut">
              <a:rPr lang="en-US" smtClean="0"/>
              <a:pPr/>
              <a:t>9/28/2013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28B535-D21E-4A60-B942-E6A4B1291E73}" type="slidenum">
              <a:rPr lang="en-US" smtClean="0"/>
              <a:pPr/>
              <a:t>‹#›</a:t>
            </a:fld>
            <a:endParaRPr lang="en-US"/>
          </a:p>
        </p:txBody>
      </p:sp>
    </p:spTree>
    <p:extLst>
      <p:ext uri="{BB962C8B-B14F-4D97-AF65-F5344CB8AC3E}">
        <p14:creationId xmlns:p14="http://schemas.microsoft.com/office/powerpoint/2010/main" xmlns="" val="2690052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28B535-D21E-4A60-B942-E6A4B1291E73}"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7C70E1-C33A-45B2-8DD7-8082DB7BBDE3}" type="datetimeFigureOut">
              <a:rPr lang="en-US" smtClean="0"/>
              <a:pPr/>
              <a:t>9/28/2013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4E1FE2-161A-498F-B6A6-81709EEE39E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7C70E1-C33A-45B2-8DD7-8082DB7BBDE3}" type="datetimeFigureOut">
              <a:rPr lang="en-US" smtClean="0"/>
              <a:pPr/>
              <a:t>9/28/2013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4E1FE2-161A-498F-B6A6-81709EEE39E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7C70E1-C33A-45B2-8DD7-8082DB7BBDE3}" type="datetimeFigureOut">
              <a:rPr lang="en-US" smtClean="0"/>
              <a:pPr/>
              <a:t>9/28/2013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4E1FE2-161A-498F-B6A6-81709EEE39E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7C70E1-C33A-45B2-8DD7-8082DB7BBDE3}" type="datetimeFigureOut">
              <a:rPr lang="en-US" smtClean="0"/>
              <a:pPr/>
              <a:t>9/28/2013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4E1FE2-161A-498F-B6A6-81709EEE39E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7C70E1-C33A-45B2-8DD7-8082DB7BBDE3}" type="datetimeFigureOut">
              <a:rPr lang="en-US" smtClean="0"/>
              <a:pPr/>
              <a:t>9/28/2013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4E1FE2-161A-498F-B6A6-81709EEE39E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7C70E1-C33A-45B2-8DD7-8082DB7BBDE3}" type="datetimeFigureOut">
              <a:rPr lang="en-US" smtClean="0"/>
              <a:pPr/>
              <a:t>9/28/2013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4E1FE2-161A-498F-B6A6-81709EEE39E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7C70E1-C33A-45B2-8DD7-8082DB7BBDE3}" type="datetimeFigureOut">
              <a:rPr lang="en-US" smtClean="0"/>
              <a:pPr/>
              <a:t>9/28/2013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4E1FE2-161A-498F-B6A6-81709EEE39E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7C70E1-C33A-45B2-8DD7-8082DB7BBDE3}" type="datetimeFigureOut">
              <a:rPr lang="en-US" smtClean="0"/>
              <a:pPr/>
              <a:t>9/28/2013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4E1FE2-161A-498F-B6A6-81709EEE39E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7C70E1-C33A-45B2-8DD7-8082DB7BBDE3}" type="datetimeFigureOut">
              <a:rPr lang="en-US" smtClean="0"/>
              <a:pPr/>
              <a:t>9/28/2013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4E1FE2-161A-498F-B6A6-81709EEE39E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7C70E1-C33A-45B2-8DD7-8082DB7BBDE3}" type="datetimeFigureOut">
              <a:rPr lang="en-US" smtClean="0"/>
              <a:pPr/>
              <a:t>9/28/2013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4E1FE2-161A-498F-B6A6-81709EEE39E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7C70E1-C33A-45B2-8DD7-8082DB7BBDE3}" type="datetimeFigureOut">
              <a:rPr lang="en-US" smtClean="0"/>
              <a:pPr/>
              <a:t>9/28/2013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4E1FE2-161A-498F-B6A6-81709EEE39E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1D59B">
                <a:alpha val="71000"/>
              </a:srgbClr>
            </a:gs>
            <a:gs pos="12000">
              <a:srgbClr val="E6D78A"/>
            </a:gs>
            <a:gs pos="30000">
              <a:srgbClr val="C7AC4C"/>
            </a:gs>
            <a:gs pos="45000">
              <a:srgbClr val="E6D78A"/>
            </a:gs>
            <a:gs pos="77000">
              <a:srgbClr val="C7AC4C"/>
            </a:gs>
            <a:gs pos="100000">
              <a:srgbClr val="E6DCAC"/>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7C70E1-C33A-45B2-8DD7-8082DB7BBDE3}" type="datetimeFigureOut">
              <a:rPr lang="en-US" smtClean="0"/>
              <a:pPr/>
              <a:t>9/28/2013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4E1FE2-161A-498F-B6A6-81709EEE39E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214291"/>
            <a:ext cx="7772400" cy="1285883"/>
          </a:xfrm>
        </p:spPr>
        <p:txBody>
          <a:bodyPr>
            <a:noAutofit/>
          </a:bodyPr>
          <a:lstStyle/>
          <a:p>
            <a:r>
              <a:rPr lang="ru-RU" sz="3600" b="1" dirty="0" smtClean="0"/>
              <a:t>Обучение технике рисования карандашом детей дошкольного возраста</a:t>
            </a:r>
            <a:endParaRPr lang="en-US" sz="3600" b="1" dirty="0"/>
          </a:p>
        </p:txBody>
      </p:sp>
      <p:sp>
        <p:nvSpPr>
          <p:cNvPr id="3" name="Subtitle 2"/>
          <p:cNvSpPr>
            <a:spLocks noGrp="1"/>
          </p:cNvSpPr>
          <p:nvPr>
            <p:ph type="subTitle" idx="1"/>
          </p:nvPr>
        </p:nvSpPr>
        <p:spPr>
          <a:xfrm>
            <a:off x="4572000" y="2000240"/>
            <a:ext cx="4399396" cy="4643470"/>
          </a:xfrm>
        </p:spPr>
        <p:txBody>
          <a:bodyPr>
            <a:normAutofit fontScale="25000" lnSpcReduction="20000"/>
          </a:bodyPr>
          <a:lstStyle/>
          <a:p>
            <a:endParaRPr lang="ru-RU" sz="8000" b="1" dirty="0" smtClean="0">
              <a:solidFill>
                <a:srgbClr val="600000"/>
              </a:solidFill>
              <a:latin typeface="Times New Roman" pitchFamily="18" charset="0"/>
              <a:cs typeface="Times New Roman" pitchFamily="18" charset="0"/>
            </a:endParaRPr>
          </a:p>
          <a:p>
            <a:endParaRPr lang="ru-RU" sz="8000" b="1" dirty="0" smtClean="0">
              <a:solidFill>
                <a:srgbClr val="600000"/>
              </a:solidFill>
              <a:latin typeface="Times New Roman" pitchFamily="18" charset="0"/>
              <a:cs typeface="Times New Roman" pitchFamily="18" charset="0"/>
            </a:endParaRPr>
          </a:p>
          <a:p>
            <a:r>
              <a:rPr lang="ru-RU" sz="8000" b="1" dirty="0" smtClean="0">
                <a:solidFill>
                  <a:srgbClr val="C00000"/>
                </a:solidFill>
                <a:latin typeface="Times New Roman" pitchFamily="18" charset="0"/>
                <a:cs typeface="Times New Roman" pitchFamily="18" charset="0"/>
              </a:rPr>
              <a:t>Здравствуй, здравствуй, карандаш!</a:t>
            </a:r>
          </a:p>
          <a:p>
            <a:r>
              <a:rPr lang="ru-RU" sz="8000" b="1" dirty="0" smtClean="0">
                <a:solidFill>
                  <a:srgbClr val="C00000"/>
                </a:solidFill>
                <a:latin typeface="Times New Roman" pitchFamily="18" charset="0"/>
                <a:cs typeface="Times New Roman" pitchFamily="18" charset="0"/>
              </a:rPr>
              <a:t>Карандаш любимый наш!</a:t>
            </a:r>
          </a:p>
          <a:p>
            <a:r>
              <a:rPr lang="ru-RU" sz="8000" b="1" dirty="0" smtClean="0">
                <a:solidFill>
                  <a:srgbClr val="C00000"/>
                </a:solidFill>
                <a:latin typeface="Times New Roman" pitchFamily="18" charset="0"/>
                <a:cs typeface="Times New Roman" pitchFamily="18" charset="0"/>
              </a:rPr>
              <a:t>Мы взяли тебя в руки – и не стало </a:t>
            </a:r>
            <a:r>
              <a:rPr lang="ru-RU" sz="8000" b="1" dirty="0" smtClean="0">
                <a:solidFill>
                  <a:srgbClr val="C00000"/>
                </a:solidFill>
                <a:latin typeface="Times New Roman" pitchFamily="18" charset="0"/>
                <a:cs typeface="Times New Roman" pitchFamily="18" charset="0"/>
              </a:rPr>
              <a:t>больше скуки!</a:t>
            </a:r>
          </a:p>
          <a:p>
            <a:r>
              <a:rPr lang="ru-RU" sz="8000" b="1" dirty="0" smtClean="0">
                <a:solidFill>
                  <a:srgbClr val="C00000"/>
                </a:solidFill>
                <a:latin typeface="Times New Roman" pitchFamily="18" charset="0"/>
                <a:cs typeface="Times New Roman" pitchFamily="18" charset="0"/>
              </a:rPr>
              <a:t>В гости мы к тебе идём,</a:t>
            </a:r>
          </a:p>
          <a:p>
            <a:r>
              <a:rPr lang="ru-RU" sz="8000" b="1" dirty="0" smtClean="0">
                <a:solidFill>
                  <a:srgbClr val="C00000"/>
                </a:solidFill>
                <a:latin typeface="Times New Roman" pitchFamily="18" charset="0"/>
                <a:cs typeface="Times New Roman" pitchFamily="18" charset="0"/>
              </a:rPr>
              <a:t>Расскажи нам обо всём!</a:t>
            </a:r>
            <a:endParaRPr lang="ru-RU" sz="8000" b="1" dirty="0" smtClean="0">
              <a:solidFill>
                <a:srgbClr val="C00000"/>
              </a:solidFill>
              <a:latin typeface="Times New Roman" pitchFamily="18" charset="0"/>
              <a:cs typeface="Times New Roman" pitchFamily="18" charset="0"/>
            </a:endParaRPr>
          </a:p>
          <a:p>
            <a:endParaRPr lang="ru-RU" sz="4100" b="1" dirty="0" smtClean="0">
              <a:solidFill>
                <a:srgbClr val="600000"/>
              </a:solidFill>
              <a:latin typeface="Times New Roman" pitchFamily="18" charset="0"/>
              <a:cs typeface="Times New Roman" pitchFamily="18" charset="0"/>
            </a:endParaRPr>
          </a:p>
          <a:p>
            <a:endParaRPr lang="ru-RU" sz="4100" b="1" dirty="0" smtClean="0">
              <a:solidFill>
                <a:srgbClr val="600000"/>
              </a:solidFill>
              <a:latin typeface="Times New Roman" pitchFamily="18" charset="0"/>
              <a:cs typeface="Times New Roman" pitchFamily="18" charset="0"/>
            </a:endParaRPr>
          </a:p>
          <a:p>
            <a:endParaRPr lang="ru-RU" sz="4100" b="1" dirty="0" smtClean="0">
              <a:solidFill>
                <a:srgbClr val="600000"/>
              </a:solidFill>
              <a:latin typeface="Times New Roman" pitchFamily="18" charset="0"/>
              <a:cs typeface="Times New Roman" pitchFamily="18" charset="0"/>
            </a:endParaRPr>
          </a:p>
          <a:p>
            <a:endParaRPr lang="ru-RU" sz="4100" b="1" dirty="0" smtClean="0">
              <a:solidFill>
                <a:srgbClr val="600000"/>
              </a:solidFill>
              <a:latin typeface="Times New Roman" pitchFamily="18" charset="0"/>
              <a:cs typeface="Times New Roman" pitchFamily="18" charset="0"/>
            </a:endParaRPr>
          </a:p>
          <a:p>
            <a:endParaRPr lang="ru-RU" sz="4100" b="1" dirty="0" smtClean="0">
              <a:solidFill>
                <a:srgbClr val="600000"/>
              </a:solidFill>
              <a:latin typeface="Times New Roman" pitchFamily="18" charset="0"/>
              <a:cs typeface="Times New Roman" pitchFamily="18" charset="0"/>
            </a:endParaRPr>
          </a:p>
          <a:p>
            <a:endParaRPr lang="ru-RU" sz="4100" b="1" dirty="0" smtClean="0">
              <a:solidFill>
                <a:srgbClr val="600000"/>
              </a:solidFill>
              <a:latin typeface="Times New Roman" pitchFamily="18" charset="0"/>
              <a:cs typeface="Times New Roman" pitchFamily="18" charset="0"/>
            </a:endParaRPr>
          </a:p>
          <a:p>
            <a:endParaRPr lang="ru-RU" sz="4100" b="1" dirty="0" smtClean="0">
              <a:solidFill>
                <a:srgbClr val="600000"/>
              </a:solidFill>
              <a:latin typeface="Times New Roman" pitchFamily="18" charset="0"/>
              <a:cs typeface="Times New Roman" pitchFamily="18" charset="0"/>
            </a:endParaRPr>
          </a:p>
          <a:p>
            <a:r>
              <a:rPr lang="ru-RU" sz="8600" b="1" dirty="0" smtClean="0">
                <a:solidFill>
                  <a:srgbClr val="600000"/>
                </a:solidFill>
                <a:latin typeface="Times New Roman" pitchFamily="18" charset="0"/>
                <a:cs typeface="Times New Roman" pitchFamily="18" charset="0"/>
              </a:rPr>
              <a:t>Воспитатель </a:t>
            </a:r>
            <a:r>
              <a:rPr lang="ru-RU" sz="8600" b="1" dirty="0" smtClean="0">
                <a:solidFill>
                  <a:srgbClr val="600000"/>
                </a:solidFill>
                <a:latin typeface="Times New Roman" pitchFamily="18" charset="0"/>
                <a:cs typeface="Times New Roman" pitchFamily="18" charset="0"/>
              </a:rPr>
              <a:t>МБДОУ детского сада №15 «Светлячок»</a:t>
            </a:r>
          </a:p>
          <a:p>
            <a:r>
              <a:rPr lang="ru-RU" sz="8600" b="1" dirty="0" err="1" smtClean="0">
                <a:solidFill>
                  <a:srgbClr val="600000"/>
                </a:solidFill>
                <a:latin typeface="Times New Roman" pitchFamily="18" charset="0"/>
                <a:cs typeface="Times New Roman" pitchFamily="18" charset="0"/>
              </a:rPr>
              <a:t>Лысякова</a:t>
            </a:r>
            <a:r>
              <a:rPr lang="ru-RU" sz="8600" b="1" dirty="0" smtClean="0">
                <a:solidFill>
                  <a:srgbClr val="600000"/>
                </a:solidFill>
                <a:latin typeface="Times New Roman" pitchFamily="18" charset="0"/>
                <a:cs typeface="Times New Roman" pitchFamily="18" charset="0"/>
              </a:rPr>
              <a:t> Мария Сергеевна</a:t>
            </a:r>
          </a:p>
          <a:p>
            <a:endParaRPr lang="ru-RU" sz="8600" dirty="0" smtClean="0"/>
          </a:p>
        </p:txBody>
      </p:sp>
      <p:pic>
        <p:nvPicPr>
          <p:cNvPr id="3074" name="Picture 2" descr="C:\Users\Андрюшка\Desktop\nf845d35da1cd.jpg"/>
          <p:cNvPicPr>
            <a:picLocks noChangeAspect="1" noChangeArrowheads="1"/>
          </p:cNvPicPr>
          <p:nvPr/>
        </p:nvPicPr>
        <p:blipFill>
          <a:blip r:embed="rId3"/>
          <a:srcRect/>
          <a:stretch>
            <a:fillRect/>
          </a:stretch>
        </p:blipFill>
        <p:spPr bwMode="auto">
          <a:xfrm>
            <a:off x="214282" y="1785926"/>
            <a:ext cx="4238625" cy="479107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725470"/>
          </a:xfrm>
        </p:spPr>
        <p:txBody>
          <a:bodyPr>
            <a:noAutofit/>
          </a:bodyPr>
          <a:lstStyle/>
          <a:p>
            <a:r>
              <a:rPr lang="ru-RU" sz="2400" b="1" dirty="0" smtClean="0"/>
              <a:t>Правила работы карандашом:</a:t>
            </a:r>
            <a:r>
              <a:rPr lang="ru-RU" sz="2400" dirty="0" smtClean="0"/>
              <a:t> </a:t>
            </a:r>
            <a:br>
              <a:rPr lang="ru-RU" sz="2400" dirty="0" smtClean="0"/>
            </a:br>
            <a:endParaRPr lang="ru-RU" sz="2400" dirty="0"/>
          </a:p>
        </p:txBody>
      </p:sp>
      <p:sp>
        <p:nvSpPr>
          <p:cNvPr id="5" name="Rectangle 3"/>
          <p:cNvSpPr txBox="1">
            <a:spLocks noChangeArrowheads="1"/>
          </p:cNvSpPr>
          <p:nvPr/>
        </p:nvSpPr>
        <p:spPr>
          <a:xfrm>
            <a:off x="4648200" y="1600200"/>
            <a:ext cx="4038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ru-RU" sz="2800" b="0" i="0" u="none" strike="noStrike" kern="1200" cap="none" spc="0" normalizeH="0" baseline="0" noProof="0" dirty="0" smtClean="0">
                <a:ln>
                  <a:noFill/>
                </a:ln>
                <a:solidFill>
                  <a:schemeClr val="tx1"/>
                </a:solidFill>
                <a:effectLst/>
                <a:uLnTx/>
                <a:uFillTx/>
                <a:latin typeface="+mn-lt"/>
                <a:ea typeface="+mn-ea"/>
                <a:cs typeface="+mn-cs"/>
              </a:rPr>
              <a:t>     </a:t>
            </a:r>
            <a:endParaRPr kumimoji="0" lang="ru-RU"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7169" name="Rectangle 1"/>
          <p:cNvSpPr>
            <a:spLocks noChangeArrowheads="1"/>
          </p:cNvSpPr>
          <p:nvPr/>
        </p:nvSpPr>
        <p:spPr bwMode="auto">
          <a:xfrm>
            <a:off x="214282" y="714356"/>
            <a:ext cx="857256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Карандаш нужно держать тремя пальцами (между большим и средним, придерживая сверху указательным).</a:t>
            </a:r>
            <a:r>
              <a:rPr kumimoji="0" lang="ru-RU" sz="2000" b="0" i="0" u="none" strike="noStrike" cap="none" normalizeH="0" dirty="0" smtClean="0">
                <a:ln>
                  <a:noFill/>
                </a:ln>
                <a:solidFill>
                  <a:schemeClr val="tx1"/>
                </a:solidFill>
                <a:effectLst/>
                <a:ea typeface="Calibri" pitchFamily="34" charset="0"/>
                <a:cs typeface="Times New Roman" pitchFamily="18" charset="0"/>
              </a:rPr>
              <a:t> Держать </a:t>
            </a:r>
            <a:r>
              <a:rPr kumimoji="0" lang="ru-RU" sz="2000" b="0" i="0" u="none" strike="noStrike" cap="none" normalizeH="0" baseline="0" dirty="0" smtClean="0">
                <a:ln>
                  <a:noFill/>
                </a:ln>
                <a:solidFill>
                  <a:schemeClr val="tx1"/>
                </a:solidFill>
                <a:effectLst/>
                <a:ea typeface="Calibri" pitchFamily="34" charset="0"/>
                <a:cs typeface="Times New Roman" pitchFamily="18" charset="0"/>
              </a:rPr>
              <a:t>не очень близко к отточенному концу.</a:t>
            </a:r>
          </a:p>
          <a:p>
            <a:pPr marL="0" marR="0" lvl="0" indent="0" defTabSz="914400" rtl="0" eaLnBrk="1" fontAlgn="base" latinLnBrk="0" hangingPunct="1">
              <a:lnSpc>
                <a:spcPct val="100000"/>
              </a:lnSpc>
              <a:spcBef>
                <a:spcPct val="0"/>
              </a:spcBef>
              <a:spcAft>
                <a:spcPct val="0"/>
              </a:spcAft>
              <a:buClrTx/>
              <a:buSzTx/>
              <a:buFont typeface="Wingdings" pitchFamily="2" charset="2"/>
              <a:buChar char="v"/>
              <a:tabLst/>
            </a:pPr>
            <a:r>
              <a:rPr lang="ru-RU" sz="2000" dirty="0" smtClean="0">
                <a:ea typeface="Calibri" pitchFamily="34" charset="0"/>
                <a:cs typeface="Times New Roman" pitchFamily="18" charset="0"/>
              </a:rPr>
              <a:t>При рисовании линии слева направо рука идёт внизу линии, чтобы её было видно.</a:t>
            </a:r>
          </a:p>
          <a:p>
            <a:pPr fontAlgn="base">
              <a:spcBef>
                <a:spcPct val="0"/>
              </a:spcBef>
              <a:spcAft>
                <a:spcPct val="0"/>
              </a:spcAft>
              <a:buFont typeface="Wingdings" pitchFamily="2" charset="2"/>
              <a:buChar char="v"/>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Когда рисуешь линию сверху вниз, рука с карандашом </a:t>
            </a:r>
            <a:r>
              <a:rPr lang="ru-RU" sz="2000" dirty="0" smtClean="0">
                <a:ea typeface="Calibri" pitchFamily="34" charset="0"/>
                <a:cs typeface="Times New Roman" pitchFamily="18" charset="0"/>
              </a:rPr>
              <a:t>должна идти</a:t>
            </a:r>
            <a:r>
              <a:rPr kumimoji="0" lang="ru-RU" sz="2000" b="0" i="0" u="none" strike="noStrike" cap="none" normalizeH="0" baseline="0" dirty="0" smtClean="0">
                <a:ln>
                  <a:noFill/>
                </a:ln>
                <a:solidFill>
                  <a:schemeClr val="tx1"/>
                </a:solidFill>
                <a:effectLst/>
                <a:ea typeface="Calibri" pitchFamily="34" charset="0"/>
                <a:cs typeface="Times New Roman" pitchFamily="18" charset="0"/>
              </a:rPr>
              <a:t> сбоку </a:t>
            </a:r>
            <a:r>
              <a:rPr lang="ru-RU" sz="2000" dirty="0" smtClean="0">
                <a:ea typeface="Calibri" pitchFamily="34" charset="0"/>
                <a:cs typeface="Times New Roman" pitchFamily="18" charset="0"/>
              </a:rPr>
              <a:t>линии, </a:t>
            </a:r>
            <a:r>
              <a:rPr kumimoji="0" lang="ru-RU" sz="2000" b="0" i="0" u="none" strike="noStrike" cap="none" normalizeH="0" baseline="0" dirty="0" smtClean="0">
                <a:ln>
                  <a:noFill/>
                </a:ln>
                <a:solidFill>
                  <a:schemeClr val="tx1"/>
                </a:solidFill>
                <a:effectLst/>
                <a:ea typeface="Calibri" pitchFamily="34" charset="0"/>
                <a:cs typeface="Times New Roman" pitchFamily="18" charset="0"/>
              </a:rPr>
              <a:t>а когда рисуешь линию слева направо, рука — внизу линии. Так вести руку нужно для того, чтобы видеть, как рисуешь, тогда получится прямая линия. </a:t>
            </a:r>
            <a:endParaRPr lang="ru-RU" sz="2000" dirty="0" smtClean="0">
              <a:ea typeface="Calibri" pitchFamily="34"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Линию нужно рисовать сразу, не останавливаясь, не отрывая карандаша от бумаги, иначе она может получиться неровной. Нельзя</a:t>
            </a:r>
            <a:r>
              <a:rPr kumimoji="0" lang="ru-RU" sz="2000" b="0" i="0" u="none" strike="noStrike" cap="none" normalizeH="0" dirty="0" smtClean="0">
                <a:ln>
                  <a:noFill/>
                </a:ln>
                <a:solidFill>
                  <a:schemeClr val="tx1"/>
                </a:solidFill>
                <a:effectLst/>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ea typeface="Calibri" pitchFamily="34" charset="0"/>
                <a:cs typeface="Times New Roman" pitchFamily="18" charset="0"/>
              </a:rPr>
              <a:t>проводить одну линию несколько раз. </a:t>
            </a:r>
            <a:endParaRPr lang="ru-RU" sz="2000" dirty="0" smtClean="0">
              <a:ea typeface="Calibri" pitchFamily="34"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Предметы прямоугольной и квадратной формы нужно рисовать с остановками на углах, чтобы можно было подумать, как рисовать дальше. </a:t>
            </a:r>
            <a:endParaRPr lang="ru-RU" sz="2000" dirty="0" smtClean="0">
              <a:ea typeface="Calibri" pitchFamily="34"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Предметы округлой формы надо рисовать одним движением, без остановки.</a:t>
            </a:r>
          </a:p>
          <a:p>
            <a:pPr marL="0" marR="0" lvl="0" indent="0" defTabSz="914400" rtl="0" eaLnBrk="1" fontAlgn="base" latinLnBrk="0" hangingPunct="1">
              <a:lnSpc>
                <a:spcPct val="100000"/>
              </a:lnSpc>
              <a:spcBef>
                <a:spcPct val="0"/>
              </a:spcBef>
              <a:spcAft>
                <a:spcPct val="0"/>
              </a:spcAft>
              <a:buClrTx/>
              <a:buSzTx/>
              <a:tabLst/>
            </a:pPr>
            <a:endParaRPr lang="ru-RU" sz="2000" dirty="0" smtClean="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215106"/>
          </a:xfrm>
        </p:spPr>
        <p:txBody>
          <a:bodyPr>
            <a:normAutofit fontScale="25000" lnSpcReduction="20000"/>
          </a:bodyPr>
          <a:lstStyle/>
          <a:p>
            <a:pPr algn="ctr">
              <a:buNone/>
            </a:pPr>
            <a:r>
              <a:rPr lang="ru-RU" sz="11200" b="1" dirty="0" smtClean="0"/>
              <a:t>Виды штриховки:</a:t>
            </a:r>
          </a:p>
          <a:p>
            <a:pPr algn="ctr">
              <a:buNone/>
            </a:pPr>
            <a:endParaRPr lang="ru-RU" sz="7400" b="1" dirty="0" smtClean="0"/>
          </a:p>
          <a:p>
            <a:pPr algn="ctr">
              <a:buNone/>
            </a:pPr>
            <a:endParaRPr lang="ru-RU" sz="3400" b="1" dirty="0" smtClean="0"/>
          </a:p>
          <a:p>
            <a:pPr algn="just">
              <a:buNone/>
            </a:pPr>
            <a:r>
              <a:rPr lang="ru-RU" sz="7600" b="1" dirty="0" smtClean="0"/>
              <a:t>Штриховка </a:t>
            </a:r>
            <a:r>
              <a:rPr lang="ru-RU" sz="7600" dirty="0" smtClean="0"/>
              <a:t>– это приём нанесения тона штрихами, остриём карандаша, удерживаемого тремя пальцами, быстро наносят близко друг от друга раздельные или соединенные в зигзаг тонкими волосяными линиями  штрихи. Их наносят движениями руки справа – сверху, влево – вниз, следя за параллельностью штрихов.  Таким образом можно выполнить  </a:t>
            </a:r>
            <a:r>
              <a:rPr lang="ru-RU" sz="7600" b="1" i="1" dirty="0" smtClean="0"/>
              <a:t>параллельную</a:t>
            </a:r>
            <a:r>
              <a:rPr lang="ru-RU" sz="7600" dirty="0" smtClean="0"/>
              <a:t>  штриховку.</a:t>
            </a:r>
          </a:p>
          <a:p>
            <a:pPr>
              <a:buNone/>
            </a:pPr>
            <a:r>
              <a:rPr lang="ru-RU" sz="7600" dirty="0" smtClean="0"/>
              <a:t> </a:t>
            </a:r>
          </a:p>
          <a:p>
            <a:pPr algn="just">
              <a:buNone/>
            </a:pPr>
            <a:r>
              <a:rPr lang="ru-RU" sz="7600" b="1" i="1" dirty="0" smtClean="0"/>
              <a:t>Перекрестную</a:t>
            </a:r>
            <a:r>
              <a:rPr lang="ru-RU" sz="7600" dirty="0" smtClean="0"/>
              <a:t>  штриховку получают нанесением нескольких слоев параллельной штриховки. Направление штрихов каждого слоя слегка меняется, чтобы в результате получилась сетка</a:t>
            </a:r>
          </a:p>
          <a:p>
            <a:pPr>
              <a:buNone/>
            </a:pPr>
            <a:endParaRPr lang="ru-RU" sz="7600" dirty="0" smtClean="0"/>
          </a:p>
          <a:p>
            <a:pPr algn="just">
              <a:buNone/>
            </a:pPr>
            <a:r>
              <a:rPr lang="ru-RU" sz="7600" b="1" dirty="0" smtClean="0"/>
              <a:t>Тушевка – это</a:t>
            </a:r>
            <a:r>
              <a:rPr lang="ru-RU" sz="7600" dirty="0" smtClean="0"/>
              <a:t> прием  нанесения тона слитными штрихами. Обычно тушевку делают боковой  поверхностью графита карандаша, удерживаемого всеми пальцами руки.</a:t>
            </a:r>
          </a:p>
          <a:p>
            <a:endParaRPr lang="ru-RU" sz="7600" dirty="0" smtClean="0"/>
          </a:p>
          <a:p>
            <a:pPr algn="just">
              <a:buNone/>
            </a:pPr>
            <a:r>
              <a:rPr lang="ru-RU" sz="7600" dirty="0" smtClean="0"/>
              <a:t>Различными по величине и форме штрихами можно передавать особенности фактуры таких предметов как птичка – короткими штрихами рыбка – дугами особенности чешуи, избушка – кирпичиками или бревнышками</a:t>
            </a:r>
          </a:p>
          <a:p>
            <a:pPr algn="just">
              <a:buNone/>
            </a:pPr>
            <a:r>
              <a:rPr lang="ru-RU" sz="7600" dirty="0" smtClean="0"/>
              <a:t> </a:t>
            </a:r>
          </a:p>
          <a:p>
            <a:pPr>
              <a:buNone/>
            </a:pPr>
            <a:r>
              <a:rPr lang="ru-RU" sz="7600" dirty="0" smtClean="0"/>
              <a:t> </a:t>
            </a:r>
          </a:p>
          <a:p>
            <a:pPr algn="just">
              <a:buNone/>
            </a:pPr>
            <a:endParaRPr lang="ru-RU"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285728"/>
            <a:ext cx="8229600" cy="6143668"/>
          </a:xfrm>
        </p:spPr>
        <p:txBody>
          <a:bodyPr>
            <a:normAutofit fontScale="92500" lnSpcReduction="20000"/>
          </a:bodyPr>
          <a:lstStyle/>
          <a:p>
            <a:pPr>
              <a:buNone/>
            </a:pPr>
            <a:endParaRPr lang="ru-RU" sz="2800" b="1" dirty="0" smtClean="0"/>
          </a:p>
          <a:p>
            <a:pPr algn="ctr">
              <a:buNone/>
            </a:pPr>
            <a:r>
              <a:rPr lang="ru-RU" sz="2600" b="1" dirty="0" smtClean="0"/>
              <a:t>Правила закрашивания карандашом:</a:t>
            </a:r>
          </a:p>
          <a:p>
            <a:pPr algn="ctr">
              <a:buNone/>
            </a:pPr>
            <a:endParaRPr lang="ru-RU" sz="2600" b="1" dirty="0" smtClean="0"/>
          </a:p>
          <a:p>
            <a:pPr marL="0" lvl="0" indent="0" fontAlgn="base">
              <a:spcBef>
                <a:spcPct val="0"/>
              </a:spcBef>
              <a:spcAft>
                <a:spcPct val="0"/>
              </a:spcAft>
              <a:buFont typeface="Wingdings" pitchFamily="2" charset="2"/>
              <a:buChar char="v"/>
            </a:pPr>
            <a:r>
              <a:rPr lang="ru-RU" sz="2000" dirty="0" smtClean="0">
                <a:ea typeface="Calibri" pitchFamily="34" charset="0"/>
                <a:cs typeface="Times New Roman" pitchFamily="18" charset="0"/>
              </a:rPr>
              <a:t>Закрашивать рисунок карандашом нужно неотрывным движением руки туда – обратно. Карандаш при этом держать свободно – это обеспечивает равномерную штриховку.</a:t>
            </a:r>
          </a:p>
          <a:p>
            <a:pPr marL="0" lvl="0" indent="0" fontAlgn="base">
              <a:spcBef>
                <a:spcPct val="0"/>
              </a:spcBef>
              <a:spcAft>
                <a:spcPct val="0"/>
              </a:spcAft>
              <a:buFont typeface="Wingdings" pitchFamily="2" charset="2"/>
              <a:buChar char="v"/>
            </a:pPr>
            <a:r>
              <a:rPr lang="ru-RU" sz="2000" dirty="0" smtClean="0">
                <a:ea typeface="Calibri" pitchFamily="34" charset="0"/>
                <a:cs typeface="Times New Roman" pitchFamily="18" charset="0"/>
              </a:rPr>
              <a:t>При закрашивании рисунка штрихи надо накладывать в одном направлении: сверху вниз, слева направо, по диагонали или наискосок.</a:t>
            </a:r>
          </a:p>
          <a:p>
            <a:pPr marL="0" lvl="0" indent="0" fontAlgn="base">
              <a:spcBef>
                <a:spcPct val="0"/>
              </a:spcBef>
              <a:spcAft>
                <a:spcPct val="0"/>
              </a:spcAft>
              <a:buFont typeface="Wingdings" pitchFamily="2" charset="2"/>
              <a:buChar char="v"/>
            </a:pPr>
            <a:r>
              <a:rPr lang="ru-RU" sz="2000" dirty="0" smtClean="0"/>
              <a:t>При закрашивании   больших  площадей не следует делать сильного  размаха руки, надо закрашивать предмет по частям: у контура ‑ медленно и аккуратно, стараясь не выйти за его пределы. Середину формы закрашивать быстрыми и смелыми движениями.</a:t>
            </a:r>
          </a:p>
          <a:p>
            <a:pPr marL="0" lvl="0" indent="0" fontAlgn="base">
              <a:spcBef>
                <a:spcPct val="0"/>
              </a:spcBef>
              <a:spcAft>
                <a:spcPct val="0"/>
              </a:spcAft>
              <a:buFont typeface="Wingdings" pitchFamily="2" charset="2"/>
              <a:buChar char="v"/>
            </a:pPr>
            <a:r>
              <a:rPr lang="ru-RU" sz="2000" dirty="0" smtClean="0">
                <a:ea typeface="Calibri" pitchFamily="34" charset="0"/>
                <a:cs typeface="Times New Roman" pitchFamily="18" charset="0"/>
              </a:rPr>
              <a:t>При закрашивании рисунка нельзя заходить за контур нарисованного предмета.</a:t>
            </a:r>
          </a:p>
          <a:p>
            <a:pPr marL="0" lvl="0" indent="0" fontAlgn="base">
              <a:spcBef>
                <a:spcPct val="0"/>
              </a:spcBef>
              <a:spcAft>
                <a:spcPct val="0"/>
              </a:spcAft>
              <a:buFont typeface="Wingdings" pitchFamily="2" charset="2"/>
              <a:buChar char="v"/>
            </a:pPr>
            <a:r>
              <a:rPr lang="ru-RU" sz="2000" dirty="0" smtClean="0"/>
              <a:t>Чтобы получить интенсивный (яркий) цвет, не следует сильно нажимать на карандаш, а закрашивать нужно легко, меняя направление штрихов при  накладывании  каждого следующего слоя. Поверхность предмета должна быть закрашена ровно, без пробелов и белых пятен.</a:t>
            </a:r>
          </a:p>
          <a:p>
            <a:pPr marL="0" lvl="0" indent="0" fontAlgn="base">
              <a:spcBef>
                <a:spcPct val="0"/>
              </a:spcBef>
              <a:spcAft>
                <a:spcPct val="0"/>
              </a:spcAft>
              <a:buFont typeface="Wingdings" pitchFamily="2" charset="2"/>
              <a:buChar char="v"/>
            </a:pPr>
            <a:endParaRPr lang="ru-RU" sz="2000" dirty="0" smtClean="0">
              <a:ea typeface="Calibri" pitchFamily="34" charset="0"/>
              <a:cs typeface="Times New Roman" pitchFamily="18" charset="0"/>
            </a:endParaRPr>
          </a:p>
          <a:p>
            <a:pPr marL="0" lvl="0" indent="0" fontAlgn="base">
              <a:spcBef>
                <a:spcPct val="0"/>
              </a:spcBef>
              <a:spcAft>
                <a:spcPct val="0"/>
              </a:spcAft>
              <a:buFont typeface="Wingdings" pitchFamily="2" charset="2"/>
              <a:buChar char="v"/>
            </a:pPr>
            <a:r>
              <a:rPr lang="ru-RU" sz="2000" dirty="0" smtClean="0">
                <a:ea typeface="Calibri" pitchFamily="34" charset="0"/>
                <a:cs typeface="Times New Roman" pitchFamily="18" charset="0"/>
              </a:rPr>
              <a:t>Закрашивая рисунок, нужно равномерно нажимать на карандаш: посильнее нажимать, если хочешь закрасить поярче, и слабо — если нужно закрасить посветлее</a:t>
            </a:r>
            <a:endParaRPr lang="ru-RU" sz="20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357166"/>
            <a:ext cx="8229600" cy="5768997"/>
          </a:xfrm>
        </p:spPr>
        <p:txBody>
          <a:bodyPr>
            <a:normAutofit fontScale="62500" lnSpcReduction="20000"/>
          </a:bodyPr>
          <a:lstStyle/>
          <a:p>
            <a:pPr algn="just">
              <a:buNone/>
            </a:pPr>
            <a:r>
              <a:rPr lang="ru-RU" b="1" i="1" dirty="0" smtClean="0"/>
              <a:t>      </a:t>
            </a:r>
            <a:r>
              <a:rPr lang="ru-RU" sz="3400" b="1" i="1" dirty="0" smtClean="0"/>
              <a:t>Рисование </a:t>
            </a:r>
            <a:r>
              <a:rPr lang="ru-RU" sz="3400" dirty="0" smtClean="0"/>
              <a:t> – одно из самых интересных  для детей дошкольного возраста  видов изобразительного творчества. Как  правило, дети любят рисовать. Тем самым они получают возможность  передавать то, что их волнует,  что им нравится, что вызывает  у них интерес. А это, в  свою очередь, создает условия  для всестороннего воспитания  и развития детей. </a:t>
            </a:r>
          </a:p>
          <a:p>
            <a:pPr algn="just">
              <a:buNone/>
            </a:pPr>
            <a:r>
              <a:rPr lang="ru-RU" sz="3400" dirty="0" smtClean="0"/>
              <a:t>      Занимаясь  </a:t>
            </a:r>
            <a:r>
              <a:rPr lang="ru-RU" sz="3400" b="1" i="1" dirty="0" smtClean="0"/>
              <a:t>рисованием</a:t>
            </a:r>
            <a:r>
              <a:rPr lang="ru-RU" sz="3400" dirty="0" smtClean="0"/>
              <a:t>, дети знакомятся не только с карандашами, но и с другими материалами, с их свойствами, выразительными возможностями, приобретают навыки работы. Овладение этими навыками способствует их умственному развитию. </a:t>
            </a:r>
          </a:p>
          <a:p>
            <a:pPr algn="just">
              <a:buNone/>
            </a:pPr>
            <a:r>
              <a:rPr lang="ru-RU" sz="3400" dirty="0" smtClean="0"/>
              <a:t>      На  занятиях </a:t>
            </a:r>
            <a:r>
              <a:rPr lang="ru-RU" sz="3400" b="1" i="1" dirty="0" smtClean="0"/>
              <a:t>по рисованию </a:t>
            </a:r>
            <a:r>
              <a:rPr lang="ru-RU" sz="3400" dirty="0" smtClean="0"/>
              <a:t>развивается  речь детей: усвоение названий, форм, цветов и их оттенков, пространственных  обозначений способствует обогащению  словаря.  У детей развивается мелкая мускулатура рук, пальцев; дети приобретают опыт использования простейших орудий: карандаша, кисти, усваивают их специфику; узнают свойства различных материалов: краски, гуаши и др.; возможности и особенности работы с ними. </a:t>
            </a:r>
            <a:r>
              <a:rPr lang="ru-RU" sz="3400" b="1" i="1" dirty="0" smtClean="0"/>
              <a:t>Рисование  </a:t>
            </a:r>
            <a:r>
              <a:rPr lang="ru-RU" sz="3400" dirty="0" smtClean="0"/>
              <a:t>должно быть использовано для  воспитания у детей доброты,  справедливости, для углубления  благородных чувств, которые возникают  у них. </a:t>
            </a:r>
          </a:p>
          <a:p>
            <a:pPr algn="just">
              <a:buNone/>
            </a:pPr>
            <a:endParaRPr lang="ru-RU" sz="3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p:nvPr/>
        </p:nvPicPr>
        <p:blipFill>
          <a:blip r:embed="rId2" cstate="screen"/>
          <a:srcRect/>
          <a:stretch>
            <a:fillRect/>
          </a:stretch>
        </p:blipFill>
        <p:spPr bwMode="auto">
          <a:xfrm>
            <a:off x="714348" y="1428736"/>
            <a:ext cx="7643866" cy="4929222"/>
          </a:xfrm>
          <a:prstGeom prst="rect">
            <a:avLst/>
          </a:prstGeom>
          <a:noFill/>
          <a:ln w="9525">
            <a:noFill/>
            <a:miter lim="800000"/>
            <a:headEnd/>
            <a:tailEnd/>
          </a:ln>
        </p:spPr>
      </p:pic>
      <p:sp>
        <p:nvSpPr>
          <p:cNvPr id="3" name="Заголовок 2"/>
          <p:cNvSpPr>
            <a:spLocks noGrp="1"/>
          </p:cNvSpPr>
          <p:nvPr>
            <p:ph type="title"/>
          </p:nvPr>
        </p:nvSpPr>
        <p:spPr/>
        <p:txBody>
          <a:bodyPr/>
          <a:lstStyle/>
          <a:p>
            <a:r>
              <a:rPr lang="ru-RU" b="1" i="1" dirty="0" smtClean="0">
                <a:solidFill>
                  <a:srgbClr val="C00000"/>
                </a:solidFill>
              </a:rPr>
              <a:t>Благодарю за внимание!</a:t>
            </a:r>
            <a:endParaRPr lang="ru-RU" b="1" i="1" dirty="0">
              <a:solidFill>
                <a:srgbClr val="C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500042"/>
            <a:ext cx="8229600" cy="5715040"/>
          </a:xfrm>
        </p:spPr>
        <p:txBody>
          <a:bodyPr>
            <a:normAutofit fontScale="92500" lnSpcReduction="10000"/>
          </a:bodyPr>
          <a:lstStyle/>
          <a:p>
            <a:pPr algn="just">
              <a:buNone/>
            </a:pPr>
            <a:r>
              <a:rPr lang="ru-RU" dirty="0" smtClean="0"/>
              <a:t>    	Техника любого вида изобразительного искусства не существует сама по себе — она подчинена задаче изображения. Выбор того или иного материала для создания рисунка определяется его выразительными возможностями. И обучение технике рисования - </a:t>
            </a:r>
            <a:r>
              <a:rPr lang="ru-RU" b="1" dirty="0" smtClean="0"/>
              <a:t>не самоцель</a:t>
            </a:r>
            <a:r>
              <a:rPr lang="ru-RU" dirty="0" smtClean="0"/>
              <a:t>. </a:t>
            </a:r>
          </a:p>
          <a:p>
            <a:pPr algn="just">
              <a:buNone/>
            </a:pPr>
            <a:r>
              <a:rPr lang="ru-RU" dirty="0" smtClean="0"/>
              <a:t>    	Овладение различными материалами, способами работы с ними, понимание их выразительности позволяет детям более эффективно использовать их при отражении в рисунках своих впечатлений от окружающей жизни. </a:t>
            </a:r>
          </a:p>
          <a:p>
            <a:pPr algn="just"/>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274638"/>
            <a:ext cx="8229600" cy="1296974"/>
          </a:xfrm>
        </p:spPr>
        <p:txBody>
          <a:bodyPr>
            <a:normAutofit fontScale="90000"/>
          </a:bodyPr>
          <a:lstStyle/>
          <a:p>
            <a:r>
              <a:rPr lang="ru-RU" sz="2200" dirty="0" smtClean="0"/>
              <a:t>В понятие техники рисования включаются умение правильно держать карандаш и кисть и владеть ими, навыки закрашивания рисунка, не заходя за контур, которые не могут быть приобретены без умения регулировать п</a:t>
            </a:r>
            <a:r>
              <a:rPr lang="ru-RU" sz="2200" i="1" dirty="0" smtClean="0"/>
              <a:t>р</a:t>
            </a:r>
            <a:r>
              <a:rPr lang="ru-RU" sz="2200" dirty="0" smtClean="0"/>
              <a:t>оизвольность размаха, нажима и темпа.</a:t>
            </a:r>
            <a:r>
              <a:rPr lang="en-US" sz="2200" dirty="0" smtClean="0"/>
              <a:t/>
            </a:r>
            <a:br>
              <a:rPr lang="en-US" sz="2200" dirty="0" smtClean="0"/>
            </a:br>
            <a:endParaRPr lang="ru-RU" sz="2200" dirty="0"/>
          </a:p>
        </p:txBody>
      </p:sp>
      <p:pic>
        <p:nvPicPr>
          <p:cNvPr id="1026" name="Picture 2" descr="C:\Users\Андрюшка\Desktop\DSC_0401.JPG"/>
          <p:cNvPicPr>
            <a:picLocks noChangeAspect="1" noChangeArrowheads="1"/>
          </p:cNvPicPr>
          <p:nvPr/>
        </p:nvPicPr>
        <p:blipFill>
          <a:blip r:embed="rId2" cstate="print"/>
          <a:srcRect/>
          <a:stretch>
            <a:fillRect/>
          </a:stretch>
        </p:blipFill>
        <p:spPr bwMode="auto">
          <a:xfrm>
            <a:off x="642910" y="1643050"/>
            <a:ext cx="7715305" cy="464347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286544"/>
          </a:xfrm>
        </p:spPr>
        <p:txBody>
          <a:bodyPr>
            <a:normAutofit/>
          </a:bodyPr>
          <a:lstStyle/>
          <a:p>
            <a:pPr algn="ctr">
              <a:buNone/>
            </a:pPr>
            <a:r>
              <a:rPr lang="ru-RU" sz="1800" b="1" i="1" dirty="0" smtClean="0"/>
              <a:t>      Рисунок – интереснейшая область художественного творчества. Он тот родник, из которого рождаются все виды изобразительных искусств. Живописные полотна и архитектурные проекты, скульптурные монументы и театральные декорации – всё начинается с того, что художник берёт в руки карандаш. В рисунке возникает и оформляется авторский замысел.</a:t>
            </a:r>
            <a:endParaRPr lang="ru-RU" sz="1800" b="1" i="1" dirty="0"/>
          </a:p>
        </p:txBody>
      </p:sp>
      <p:pic>
        <p:nvPicPr>
          <p:cNvPr id="4" name="Picture 2" descr="G:\DSC_0426.JPG"/>
          <p:cNvPicPr>
            <a:picLocks noChangeAspect="1" noChangeArrowheads="1"/>
          </p:cNvPicPr>
          <p:nvPr/>
        </p:nvPicPr>
        <p:blipFill>
          <a:blip r:embed="rId2" cstate="print"/>
          <a:srcRect/>
          <a:stretch>
            <a:fillRect/>
          </a:stretch>
        </p:blipFill>
        <p:spPr bwMode="auto">
          <a:xfrm>
            <a:off x="642910" y="1928802"/>
            <a:ext cx="7786742" cy="450059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357166"/>
            <a:ext cx="4286280" cy="6143668"/>
          </a:xfrm>
        </p:spPr>
        <p:txBody>
          <a:bodyPr>
            <a:normAutofit lnSpcReduction="10000"/>
          </a:bodyPr>
          <a:lstStyle/>
          <a:p>
            <a:pPr algn="just">
              <a:buNone/>
            </a:pPr>
            <a:r>
              <a:rPr lang="ru-RU" sz="2000" dirty="0" smtClean="0"/>
              <a:t>      Овладение карандашной техникой рисования считается необходимым и потому, что </a:t>
            </a:r>
            <a:r>
              <a:rPr lang="ru-RU" sz="2000" b="1" i="1" dirty="0" smtClean="0"/>
              <a:t>контурный рисунок – основа изображения</a:t>
            </a:r>
            <a:r>
              <a:rPr lang="ru-RU" sz="2000" dirty="0" smtClean="0"/>
              <a:t>.</a:t>
            </a:r>
          </a:p>
          <a:p>
            <a:pPr algn="just">
              <a:buNone/>
            </a:pPr>
            <a:r>
              <a:rPr lang="ru-RU" sz="2000" dirty="0" smtClean="0"/>
              <a:t>       Художники отмечают, что линия в рисунке едва ли не самый главный элемент изображения. Линия </a:t>
            </a:r>
            <a:r>
              <a:rPr lang="ru-RU" sz="2000" dirty="0" err="1" smtClean="0"/>
              <a:t>оконтуривает</a:t>
            </a:r>
            <a:r>
              <a:rPr lang="ru-RU" sz="2000" dirty="0" smtClean="0"/>
              <a:t>; она призвана определять границы формы.</a:t>
            </a:r>
          </a:p>
          <a:p>
            <a:pPr algn="just">
              <a:buNone/>
            </a:pPr>
            <a:r>
              <a:rPr lang="ru-RU" sz="2000" dirty="0" smtClean="0"/>
              <a:t>      Не умея нарисовать линию, ребёнок не сможет овладеть всей контурной частью рисунка, а значит, не сможет и правильно передать форму предмета. Сходство же изображения с реальным предметом достигается в основном при правильной передаче его формы.</a:t>
            </a:r>
            <a:endParaRPr lang="ru-RU" sz="2000" dirty="0"/>
          </a:p>
        </p:txBody>
      </p:sp>
      <p:pic>
        <p:nvPicPr>
          <p:cNvPr id="4" name="Содержимое 7" descr="foto1.jpg"/>
          <p:cNvPicPr>
            <a:picLocks noChangeAspect="1"/>
          </p:cNvPicPr>
          <p:nvPr/>
        </p:nvPicPr>
        <p:blipFill>
          <a:blip r:embed="rId2"/>
          <a:srcRect/>
          <a:stretch>
            <a:fillRect/>
          </a:stretch>
        </p:blipFill>
        <p:spPr>
          <a:xfrm>
            <a:off x="5072066" y="428604"/>
            <a:ext cx="3857652" cy="578647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a:bodyPr>
          <a:lstStyle/>
          <a:p>
            <a:pPr algn="just">
              <a:buNone/>
            </a:pPr>
            <a:r>
              <a:rPr lang="ru-RU" sz="2400" dirty="0" smtClean="0"/>
              <a:t>      Наиболее распространёнными, используемыми для рисования в детском саду, являются цветные карандаши типа «Радуга», «Искусство» и др. Количество карандашей в наборе может быть различным: 6,12, 24 и более. В разных возрастных группах следует давать детям разные наборы карандашей:</a:t>
            </a:r>
          </a:p>
          <a:p>
            <a:pPr algn="just">
              <a:buFont typeface="Wingdings" pitchFamily="2" charset="2"/>
              <a:buChar char="v"/>
            </a:pPr>
            <a:r>
              <a:rPr lang="ru-RU" sz="2400" i="1" dirty="0" smtClean="0"/>
              <a:t>в </a:t>
            </a:r>
            <a:r>
              <a:rPr lang="ru-RU" sz="2400" b="1" i="1" dirty="0" smtClean="0"/>
              <a:t>первой младшей группе </a:t>
            </a:r>
            <a:r>
              <a:rPr lang="ru-RU" sz="2400" dirty="0" smtClean="0"/>
              <a:t>дети получают вначале по одному карандашу какого-нибудь яркого цвета, затем двух цветов, а потом весь набор карандашей в </a:t>
            </a:r>
            <a:r>
              <a:rPr lang="ru-RU" sz="2400" b="1" i="1" dirty="0" smtClean="0"/>
              <a:t>6 цветов</a:t>
            </a:r>
            <a:r>
              <a:rPr lang="ru-RU" sz="2400" dirty="0" smtClean="0"/>
              <a:t>;</a:t>
            </a:r>
          </a:p>
          <a:p>
            <a:pPr algn="just">
              <a:buFont typeface="Wingdings" pitchFamily="2" charset="2"/>
              <a:buChar char="v"/>
            </a:pPr>
            <a:r>
              <a:rPr lang="ru-RU" sz="2400" b="1" i="1" dirty="0" smtClean="0"/>
              <a:t>детям второй младшей группы</a:t>
            </a:r>
            <a:r>
              <a:rPr lang="ru-RU" sz="2400" dirty="0" smtClean="0"/>
              <a:t> и в начале года </a:t>
            </a:r>
            <a:r>
              <a:rPr lang="ru-RU" sz="2400" b="1" i="1" dirty="0" smtClean="0"/>
              <a:t>средней группы </a:t>
            </a:r>
            <a:r>
              <a:rPr lang="ru-RU" sz="2400" dirty="0" smtClean="0"/>
              <a:t>даётся, как правило, коробка карандашей </a:t>
            </a:r>
            <a:r>
              <a:rPr lang="ru-RU" sz="2400" b="1" i="1" dirty="0" smtClean="0"/>
              <a:t>6 цветов</a:t>
            </a:r>
            <a:r>
              <a:rPr lang="ru-RU" sz="2400" dirty="0" smtClean="0"/>
              <a:t>. К концу года в </a:t>
            </a:r>
            <a:r>
              <a:rPr lang="ru-RU" sz="2400" b="1" i="1" dirty="0" smtClean="0"/>
              <a:t>средней группе </a:t>
            </a:r>
            <a:r>
              <a:rPr lang="ru-RU" sz="2400" dirty="0" smtClean="0"/>
              <a:t>нужно давать наборы из 12 цветов;</a:t>
            </a:r>
          </a:p>
          <a:p>
            <a:pPr algn="just">
              <a:buFont typeface="Wingdings" pitchFamily="2" charset="2"/>
              <a:buChar char="v"/>
            </a:pPr>
            <a:r>
              <a:rPr lang="ru-RU" sz="2400" b="1" i="1" dirty="0" smtClean="0"/>
              <a:t>В старшей и подготовительной группах </a:t>
            </a:r>
            <a:r>
              <a:rPr lang="ru-RU" sz="2400" dirty="0" smtClean="0"/>
              <a:t>для рисования следует готовить коробки карандашей </a:t>
            </a:r>
            <a:r>
              <a:rPr lang="ru-RU" sz="2400" b="1" i="1" dirty="0" smtClean="0"/>
              <a:t>24 цветов</a:t>
            </a:r>
            <a:r>
              <a:rPr lang="ru-RU" sz="2400" dirty="0" smtClean="0"/>
              <a:t>.</a:t>
            </a:r>
            <a:endParaRPr lang="ru-RU" sz="2400" b="1"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428604"/>
            <a:ext cx="8229600" cy="5697559"/>
          </a:xfrm>
        </p:spPr>
        <p:txBody>
          <a:bodyPr/>
          <a:lstStyle/>
          <a:p>
            <a:pPr algn="ctr">
              <a:buNone/>
            </a:pPr>
            <a:r>
              <a:rPr lang="ru-RU" sz="2800" b="1" dirty="0" smtClean="0"/>
              <a:t>«Сухая» техника рисования</a:t>
            </a:r>
          </a:p>
          <a:p>
            <a:pPr>
              <a:buNone/>
            </a:pPr>
            <a:r>
              <a:rPr lang="ru-RU" sz="2400" dirty="0" smtClean="0"/>
              <a:t>     К «сухой» технике рисования относятся такие материалы, как:</a:t>
            </a:r>
          </a:p>
          <a:p>
            <a:pPr>
              <a:buFont typeface="Wingdings" pitchFamily="2" charset="2"/>
              <a:buChar char="v"/>
            </a:pPr>
            <a:r>
              <a:rPr lang="ru-RU" sz="2400" dirty="0" smtClean="0"/>
              <a:t>различные карандаши: простой графитный карандаш, цветные карандаши;</a:t>
            </a:r>
          </a:p>
          <a:p>
            <a:pPr>
              <a:buFont typeface="Wingdings" pitchFamily="2" charset="2"/>
              <a:buChar char="v"/>
            </a:pPr>
            <a:r>
              <a:rPr lang="ru-RU" sz="2400" dirty="0" smtClean="0"/>
              <a:t>фломастеры;</a:t>
            </a:r>
          </a:p>
          <a:p>
            <a:pPr>
              <a:buFont typeface="Wingdings" pitchFamily="2" charset="2"/>
              <a:buChar char="v"/>
            </a:pPr>
            <a:r>
              <a:rPr lang="ru-RU" sz="2400" dirty="0" smtClean="0"/>
              <a:t>угольный карандаш «ретушь»;</a:t>
            </a:r>
          </a:p>
          <a:p>
            <a:pPr>
              <a:buFont typeface="Wingdings" pitchFamily="2" charset="2"/>
              <a:buChar char="v"/>
            </a:pPr>
            <a:r>
              <a:rPr lang="ru-RU" sz="2400" dirty="0" smtClean="0"/>
              <a:t>сангина;</a:t>
            </a:r>
          </a:p>
          <a:p>
            <a:pPr>
              <a:buFont typeface="Wingdings" pitchFamily="2" charset="2"/>
              <a:buChar char="v"/>
            </a:pPr>
            <a:r>
              <a:rPr lang="ru-RU" sz="2400" dirty="0" smtClean="0"/>
              <a:t>соус;</a:t>
            </a:r>
          </a:p>
          <a:p>
            <a:pPr>
              <a:buFont typeface="Wingdings" pitchFamily="2" charset="2"/>
              <a:buChar char="v"/>
            </a:pPr>
            <a:r>
              <a:rPr lang="ru-RU" sz="2400" dirty="0" smtClean="0"/>
              <a:t>цветные восковые мелки;</a:t>
            </a:r>
          </a:p>
          <a:p>
            <a:pPr>
              <a:buFont typeface="Wingdings" pitchFamily="2" charset="2"/>
              <a:buChar char="v"/>
            </a:pPr>
            <a:r>
              <a:rPr lang="ru-RU" sz="2400" dirty="0" smtClean="0"/>
              <a:t>пастель.</a:t>
            </a:r>
          </a:p>
          <a:p>
            <a:pPr>
              <a:buNone/>
            </a:pPr>
            <a:r>
              <a:rPr lang="ru-RU" sz="2400" dirty="0" smtClean="0"/>
              <a:t>В «сухой» технике рисования в основном преобладает линейный штриховой рисунок.</a:t>
            </a:r>
          </a:p>
          <a:p>
            <a:pPr>
              <a:buNone/>
            </a:pPr>
            <a:endParaRPr lang="ru-RU" sz="2400" dirty="0" smtClean="0"/>
          </a:p>
          <a:p>
            <a:pPr>
              <a:buNone/>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descr="C:\Users\Андрюшка\Desktop\861.png"/>
          <p:cNvPicPr>
            <a:picLocks noGrp="1" noChangeAspect="1" noChangeArrowheads="1"/>
          </p:cNvPicPr>
          <p:nvPr>
            <p:ph idx="1"/>
          </p:nvPr>
        </p:nvPicPr>
        <p:blipFill>
          <a:blip r:embed="rId2"/>
          <a:srcRect/>
          <a:stretch>
            <a:fillRect/>
          </a:stretch>
        </p:blipFill>
        <p:spPr bwMode="auto">
          <a:xfrm>
            <a:off x="2571736" y="285728"/>
            <a:ext cx="1714512" cy="3178970"/>
          </a:xfrm>
          <a:prstGeom prst="rect">
            <a:avLst/>
          </a:prstGeom>
          <a:noFill/>
        </p:spPr>
      </p:pic>
      <p:pic>
        <p:nvPicPr>
          <p:cNvPr id="1034" name="Picture 10" descr="C:\Users\Андрюшка\Desktop\101120425.jpg"/>
          <p:cNvPicPr>
            <a:picLocks noChangeAspect="1" noChangeArrowheads="1"/>
          </p:cNvPicPr>
          <p:nvPr/>
        </p:nvPicPr>
        <p:blipFill>
          <a:blip r:embed="rId3"/>
          <a:srcRect/>
          <a:stretch>
            <a:fillRect/>
          </a:stretch>
        </p:blipFill>
        <p:spPr bwMode="auto">
          <a:xfrm>
            <a:off x="4572000" y="285728"/>
            <a:ext cx="1928826" cy="3143272"/>
          </a:xfrm>
          <a:prstGeom prst="rect">
            <a:avLst/>
          </a:prstGeom>
          <a:noFill/>
        </p:spPr>
      </p:pic>
      <p:pic>
        <p:nvPicPr>
          <p:cNvPr id="1035" name="Picture 11" descr="C:\Users\Андрюшка\Desktop\koh-i-noor-4345-12.jpg"/>
          <p:cNvPicPr>
            <a:picLocks noChangeAspect="1" noChangeArrowheads="1"/>
          </p:cNvPicPr>
          <p:nvPr/>
        </p:nvPicPr>
        <p:blipFill>
          <a:blip r:embed="rId4"/>
          <a:srcRect/>
          <a:stretch>
            <a:fillRect/>
          </a:stretch>
        </p:blipFill>
        <p:spPr bwMode="auto">
          <a:xfrm>
            <a:off x="6786579" y="285728"/>
            <a:ext cx="2071702" cy="3143271"/>
          </a:xfrm>
          <a:prstGeom prst="rect">
            <a:avLst/>
          </a:prstGeom>
          <a:noFill/>
        </p:spPr>
      </p:pic>
      <p:pic>
        <p:nvPicPr>
          <p:cNvPr id="1036" name="Picture 12" descr="C:\Users\Андрюшка\Desktop\koh_i_noor_kin_185_85.jpg"/>
          <p:cNvPicPr>
            <a:picLocks noChangeAspect="1" noChangeArrowheads="1"/>
          </p:cNvPicPr>
          <p:nvPr/>
        </p:nvPicPr>
        <p:blipFill>
          <a:blip r:embed="rId5"/>
          <a:srcRect/>
          <a:stretch>
            <a:fillRect/>
          </a:stretch>
        </p:blipFill>
        <p:spPr bwMode="auto">
          <a:xfrm>
            <a:off x="214282" y="285728"/>
            <a:ext cx="2000264" cy="3171825"/>
          </a:xfrm>
          <a:prstGeom prst="rect">
            <a:avLst/>
          </a:prstGeom>
          <a:noFill/>
        </p:spPr>
      </p:pic>
      <p:pic>
        <p:nvPicPr>
          <p:cNvPr id="1038" name="Picture 14" descr="C:\Users\Андрюшка\Desktop\i.jpeg"/>
          <p:cNvPicPr>
            <a:picLocks noChangeAspect="1" noChangeArrowheads="1"/>
          </p:cNvPicPr>
          <p:nvPr/>
        </p:nvPicPr>
        <p:blipFill>
          <a:blip r:embed="rId6"/>
          <a:srcRect/>
          <a:stretch>
            <a:fillRect/>
          </a:stretch>
        </p:blipFill>
        <p:spPr bwMode="auto">
          <a:xfrm>
            <a:off x="214282" y="3714752"/>
            <a:ext cx="1928826" cy="2786082"/>
          </a:xfrm>
          <a:prstGeom prst="rect">
            <a:avLst/>
          </a:prstGeom>
          <a:noFill/>
        </p:spPr>
      </p:pic>
      <p:pic>
        <p:nvPicPr>
          <p:cNvPr id="1039" name="Picture 15" descr="C:\Users\Андрюшка\Desktop\2.jpg"/>
          <p:cNvPicPr>
            <a:picLocks noChangeAspect="1" noChangeArrowheads="1"/>
          </p:cNvPicPr>
          <p:nvPr/>
        </p:nvPicPr>
        <p:blipFill>
          <a:blip r:embed="rId7"/>
          <a:srcRect/>
          <a:stretch>
            <a:fillRect/>
          </a:stretch>
        </p:blipFill>
        <p:spPr bwMode="auto">
          <a:xfrm>
            <a:off x="2571736" y="3643314"/>
            <a:ext cx="1714512" cy="2857520"/>
          </a:xfrm>
          <a:prstGeom prst="rect">
            <a:avLst/>
          </a:prstGeom>
          <a:noFill/>
        </p:spPr>
      </p:pic>
      <p:pic>
        <p:nvPicPr>
          <p:cNvPr id="1040" name="Picture 16" descr="C:\Users\Андрюшка\Desktop\22_1.jpg"/>
          <p:cNvPicPr>
            <a:picLocks noChangeAspect="1" noChangeArrowheads="1"/>
          </p:cNvPicPr>
          <p:nvPr/>
        </p:nvPicPr>
        <p:blipFill>
          <a:blip r:embed="rId8"/>
          <a:srcRect/>
          <a:stretch>
            <a:fillRect/>
          </a:stretch>
        </p:blipFill>
        <p:spPr bwMode="auto">
          <a:xfrm>
            <a:off x="4572000" y="3571876"/>
            <a:ext cx="1928826" cy="2952771"/>
          </a:xfrm>
          <a:prstGeom prst="rect">
            <a:avLst/>
          </a:prstGeom>
          <a:noFill/>
        </p:spPr>
      </p:pic>
      <p:pic>
        <p:nvPicPr>
          <p:cNvPr id="1041" name="Picture 17" descr="C:\Users\Андрюшка\Desktop\вап.png"/>
          <p:cNvPicPr>
            <a:picLocks noChangeAspect="1" noChangeArrowheads="1"/>
          </p:cNvPicPr>
          <p:nvPr/>
        </p:nvPicPr>
        <p:blipFill>
          <a:blip r:embed="rId9"/>
          <a:srcRect/>
          <a:stretch>
            <a:fillRect/>
          </a:stretch>
        </p:blipFill>
        <p:spPr bwMode="auto">
          <a:xfrm>
            <a:off x="6786578" y="3643314"/>
            <a:ext cx="2143140" cy="285752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143668"/>
          </a:xfrm>
        </p:spPr>
        <p:txBody>
          <a:bodyPr>
            <a:normAutofit fontScale="47500" lnSpcReduction="20000"/>
          </a:bodyPr>
          <a:lstStyle/>
          <a:p>
            <a:pPr algn="ctr">
              <a:buNone/>
            </a:pPr>
            <a:r>
              <a:rPr lang="ru-RU" sz="5100" b="1" dirty="0" smtClean="0"/>
              <a:t>Линии в рисунке</a:t>
            </a:r>
          </a:p>
          <a:p>
            <a:pPr>
              <a:buNone/>
            </a:pPr>
            <a:endParaRPr lang="ru-RU" dirty="0" smtClean="0"/>
          </a:p>
          <a:p>
            <a:pPr algn="just">
              <a:buNone/>
            </a:pPr>
            <a:r>
              <a:rPr lang="ru-RU" sz="3800" b="1" i="1" dirty="0" smtClean="0"/>
              <a:t>Линии в рисунке </a:t>
            </a:r>
            <a:r>
              <a:rPr lang="ru-RU" sz="3800" dirty="0" smtClean="0"/>
              <a:t>– основное изобразительное средство, причем , имеет значение не каждая линия в отдельности, а их совокупность, дающая изображение данного предмета. Линия выполняет двойную функцию, являясь одновременно средством изображения и средством выражения.</a:t>
            </a:r>
          </a:p>
          <a:p>
            <a:pPr algn="just">
              <a:buNone/>
            </a:pPr>
            <a:r>
              <a:rPr lang="ru-RU" sz="3800" dirty="0" smtClean="0"/>
              <a:t> </a:t>
            </a:r>
            <a:r>
              <a:rPr lang="ru-RU" sz="3800" b="1" dirty="0" smtClean="0"/>
              <a:t>Существует три вида линий : </a:t>
            </a:r>
          </a:p>
          <a:p>
            <a:pPr algn="just">
              <a:buFont typeface="Wingdings" pitchFamily="2" charset="2"/>
              <a:buChar char="Ø"/>
            </a:pPr>
            <a:r>
              <a:rPr lang="ru-RU" sz="3800" dirty="0" smtClean="0"/>
              <a:t>прямые – вертикальные;</a:t>
            </a:r>
          </a:p>
          <a:p>
            <a:pPr algn="just">
              <a:buFont typeface="Wingdings" pitchFamily="2" charset="2"/>
              <a:buChar char="Ø"/>
            </a:pPr>
            <a:r>
              <a:rPr lang="ru-RU" sz="3800" dirty="0" smtClean="0"/>
              <a:t>Горизонтальные;</a:t>
            </a:r>
          </a:p>
          <a:p>
            <a:pPr algn="just">
              <a:buFont typeface="Wingdings" pitchFamily="2" charset="2"/>
              <a:buChar char="Ø"/>
            </a:pPr>
            <a:r>
              <a:rPr lang="ru-RU" sz="3800" dirty="0" smtClean="0"/>
              <a:t> наклонные. </a:t>
            </a:r>
          </a:p>
          <a:p>
            <a:pPr algn="just">
              <a:buNone/>
            </a:pPr>
            <a:r>
              <a:rPr lang="ru-RU" sz="3800" dirty="0" smtClean="0"/>
              <a:t>Кривые – окружности, кривые с переменным радиусом кривизны  ‑ параболы, гиперболы и их отрезки ( волнистые , ломаные линии). </a:t>
            </a:r>
          </a:p>
          <a:p>
            <a:pPr algn="just">
              <a:buNone/>
            </a:pPr>
            <a:r>
              <a:rPr lang="ru-RU" sz="3800" dirty="0" smtClean="0"/>
              <a:t>Линии передают: </a:t>
            </a:r>
          </a:p>
          <a:p>
            <a:pPr algn="just">
              <a:buNone/>
            </a:pPr>
            <a:r>
              <a:rPr lang="ru-RU" sz="3800" b="1" i="1" dirty="0" smtClean="0"/>
              <a:t>Вертикальные</a:t>
            </a:r>
            <a:r>
              <a:rPr lang="ru-RU" sz="3800" dirty="0" smtClean="0"/>
              <a:t> ‑ стремление вверх, наклонные  ‑ неустойчивость, падение.</a:t>
            </a:r>
          </a:p>
          <a:p>
            <a:pPr algn="just">
              <a:buNone/>
            </a:pPr>
            <a:r>
              <a:rPr lang="ru-RU" sz="3800" b="1" i="1" dirty="0" smtClean="0"/>
              <a:t>Ломаные </a:t>
            </a:r>
            <a:r>
              <a:rPr lang="ru-RU" sz="3800" dirty="0" smtClean="0"/>
              <a:t>– переменное движение. </a:t>
            </a:r>
          </a:p>
          <a:p>
            <a:pPr algn="just">
              <a:buNone/>
            </a:pPr>
            <a:r>
              <a:rPr lang="ru-RU" sz="3800" b="1" i="1" dirty="0" smtClean="0"/>
              <a:t>Волнистые</a:t>
            </a:r>
            <a:r>
              <a:rPr lang="ru-RU" sz="3800" dirty="0" smtClean="0"/>
              <a:t> – равномерное , плавное движение , качание. </a:t>
            </a:r>
          </a:p>
          <a:p>
            <a:pPr algn="just">
              <a:buNone/>
            </a:pPr>
            <a:r>
              <a:rPr lang="ru-RU" sz="3800" b="1" i="1" dirty="0" smtClean="0"/>
              <a:t>Спиральные </a:t>
            </a:r>
            <a:r>
              <a:rPr lang="ru-RU" sz="3800" dirty="0" smtClean="0"/>
              <a:t>– медленное вращательное движение , ускоряющееся к центру.</a:t>
            </a:r>
          </a:p>
          <a:p>
            <a:pPr algn="just">
              <a:buNone/>
            </a:pPr>
            <a:endParaRPr lang="ru-RU" sz="3800" dirty="0" smtClean="0"/>
          </a:p>
          <a:p>
            <a:pPr algn="just">
              <a:buNone/>
            </a:pPr>
            <a:r>
              <a:rPr lang="ru-RU" sz="3800" dirty="0" smtClean="0"/>
              <a:t>Толстые линии выступают вперед, а тонкие отступают вглубь. </a:t>
            </a:r>
          </a:p>
          <a:p>
            <a:pPr algn="just">
              <a:buNone/>
            </a:pPr>
            <a:r>
              <a:rPr lang="ru-RU" sz="3800" dirty="0" smtClean="0"/>
              <a:t>Тонкая выполняется  концом карандаша, поставленным почти вертикально к бумаге.</a:t>
            </a:r>
          </a:p>
          <a:p>
            <a:pPr algn="just">
              <a:buNone/>
            </a:pPr>
            <a:r>
              <a:rPr lang="ru-RU" sz="3800" dirty="0" smtClean="0"/>
              <a:t>Широкая выполняется боковой стороной грифеля наклонно к бумаге.</a:t>
            </a:r>
          </a:p>
          <a:p>
            <a:pPr algn="just">
              <a:buNone/>
            </a:pPr>
            <a:r>
              <a:rPr lang="ru-RU" sz="3800" dirty="0" smtClean="0"/>
              <a:t> </a:t>
            </a:r>
          </a:p>
          <a:p>
            <a:pPr>
              <a:buNone/>
            </a:pPr>
            <a:endParaRPr lang="ru-R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957</TotalTime>
  <Words>978</Words>
  <Application>Microsoft Office PowerPoint</Application>
  <PresentationFormat>Экран (4:3)</PresentationFormat>
  <Paragraphs>91</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Office Theme</vt:lpstr>
      <vt:lpstr>Обучение технике рисования карандашом детей дошкольного возраста</vt:lpstr>
      <vt:lpstr>Слайд 2</vt:lpstr>
      <vt:lpstr>В понятие техники рисования включаются умение правильно держать карандаш и кисть и владеть ими, навыки закрашивания рисунка, не заходя за контур, которые не могут быть приобретены без умения регулировать произвольность размаха, нажима и темпа. </vt:lpstr>
      <vt:lpstr>Слайд 4</vt:lpstr>
      <vt:lpstr>Слайд 5</vt:lpstr>
      <vt:lpstr>Слайд 6</vt:lpstr>
      <vt:lpstr>Слайд 7</vt:lpstr>
      <vt:lpstr>Слайд 8</vt:lpstr>
      <vt:lpstr>Слайд 9</vt:lpstr>
      <vt:lpstr>Правила работы карандашом:  </vt:lpstr>
      <vt:lpstr>Слайд 11</vt:lpstr>
      <vt:lpstr>Слайд 12</vt:lpstr>
      <vt:lpstr>Слайд 13</vt:lpstr>
      <vt:lpstr>Благодарю за внимание!</vt:lpstr>
    </vt:vector>
  </TitlesOfParts>
  <Company>Free Software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Virtual PC</dc:creator>
  <cp:lastModifiedBy>Андрюшка</cp:lastModifiedBy>
  <cp:revision>108</cp:revision>
  <dcterms:created xsi:type="dcterms:W3CDTF">2012-04-03T07:17:18Z</dcterms:created>
  <dcterms:modified xsi:type="dcterms:W3CDTF">2013-09-28T12:31:28Z</dcterms:modified>
</cp:coreProperties>
</file>