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7" r:id="rId5"/>
    <p:sldId id="258" r:id="rId6"/>
    <p:sldId id="259" r:id="rId7"/>
    <p:sldId id="260" r:id="rId8"/>
    <p:sldId id="268" r:id="rId9"/>
    <p:sldId id="261" r:id="rId10"/>
    <p:sldId id="269" r:id="rId11"/>
    <p:sldId id="265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09" autoAdjust="0"/>
  </p:normalViewPr>
  <p:slideViewPr>
    <p:cSldViewPr>
      <p:cViewPr varScale="1">
        <p:scale>
          <a:sx n="60" d="100"/>
          <a:sy n="60" d="100"/>
        </p:scale>
        <p:origin x="-9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72816"/>
            <a:ext cx="8424936" cy="190080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Century Schoolbook" pitchFamily="18" charset="0"/>
              </a:rPr>
              <a:t>Методы решения систем уравнений второй степени</a:t>
            </a:r>
            <a:br>
              <a:rPr lang="ru-RU" sz="4400" dirty="0" smtClean="0">
                <a:latin typeface="Century Schoolbook" pitchFamily="18" charset="0"/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600" dirty="0" smtClean="0"/>
              <a:t>9 класс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365104"/>
            <a:ext cx="6768752" cy="12736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Учитель математики МБОУ СОШ № 42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г. Читы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Чернобук Ирина Николаевна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268760"/>
            <a:ext cx="1872208" cy="1224136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782979" y="674043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2420888"/>
            <a:ext cx="5472608" cy="2790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2400" i="1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=0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,                                         </a:t>
            </a:r>
            <a:endParaRPr lang="ru-RU" sz="2400" dirty="0" smtClean="0">
              <a:solidFill>
                <a:prstClr val="black"/>
              </a:solidFill>
              <a:latin typeface="Century Schoolbook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lang="ru-RU" sz="2400" i="1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=0</a:t>
            </a:r>
            <a:endParaRPr lang="ru-RU" sz="2400" dirty="0" smtClean="0">
              <a:solidFill>
                <a:prstClr val="black"/>
              </a:solidFill>
              <a:latin typeface="Century Schoolbook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                        - 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sz="2400" i="1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= -3,</a:t>
            </a:r>
            <a:endParaRPr lang="ru-RU" sz="2400" dirty="0" smtClean="0">
              <a:solidFill>
                <a:prstClr val="black"/>
              </a:solidFill>
              <a:latin typeface="Century Schoolbook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lang="ru-RU" sz="2400" i="1" dirty="0" err="1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lang="ru-RU" sz="2400" dirty="0" err="1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0,5                             </a:t>
            </a:r>
            <a:endParaRPr lang="ru-RU" sz="2400" dirty="0" smtClean="0">
              <a:solidFill>
                <a:prstClr val="black"/>
              </a:solidFill>
              <a:latin typeface="Century Schoolbook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        Ответ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: (0; </a:t>
            </a:r>
            <a:r>
              <a:rPr lang="ru-RU" sz="2400" dirty="0" smtClean="0">
                <a:solidFill>
                  <a:prstClr val="black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0,5)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1124744"/>
            <a:ext cx="15872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entury Schoolbook" pitchFamily="18" charset="0"/>
              </a:rPr>
              <a:t>Решение:</a:t>
            </a:r>
            <a:endParaRPr lang="ru-RU" sz="2400" dirty="0">
              <a:latin typeface="Century Schoolbook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7888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Century Schoolbook" pitchFamily="18" charset="0"/>
              </a:rPr>
              <a:t>Домашнее </a:t>
            </a:r>
            <a:r>
              <a:rPr lang="ru-RU" sz="3600" dirty="0" smtClean="0">
                <a:latin typeface="Century Schoolbook" pitchFamily="18" charset="0"/>
              </a:rPr>
              <a:t>задание:</a:t>
            </a:r>
            <a:br>
              <a:rPr lang="ru-RU" sz="3600" dirty="0" smtClean="0">
                <a:latin typeface="Century Schoolbook" pitchFamily="18" charset="0"/>
              </a:rPr>
            </a:br>
            <a:r>
              <a:rPr lang="ru-RU" sz="3600" dirty="0" smtClean="0">
                <a:latin typeface="Century Schoolbook" pitchFamily="18" charset="0"/>
              </a:rPr>
              <a:t/>
            </a:r>
            <a:br>
              <a:rPr lang="ru-RU" sz="3600" dirty="0" smtClean="0">
                <a:latin typeface="Century Schoolbook" pitchFamily="18" charset="0"/>
              </a:rPr>
            </a:br>
            <a:r>
              <a:rPr lang="ru-RU" sz="3600" dirty="0" smtClean="0">
                <a:latin typeface="Century Schoolbook" pitchFamily="18" charset="0"/>
              </a:rPr>
              <a:t>§6, № 1(г), 3(б), 5(г), 7(</a:t>
            </a:r>
            <a:r>
              <a:rPr lang="ru-RU" sz="3600" dirty="0" err="1" smtClean="0">
                <a:latin typeface="Century Schoolbook" pitchFamily="18" charset="0"/>
              </a:rPr>
              <a:t>б,в</a:t>
            </a:r>
            <a:r>
              <a:rPr lang="ru-RU" sz="3600" dirty="0" smtClean="0">
                <a:latin typeface="Century Schoolbook" pitchFamily="18" charset="0"/>
              </a:rPr>
              <a:t>), 8(г)</a:t>
            </a:r>
            <a:r>
              <a:rPr lang="ru-RU" sz="3600" dirty="0" smtClean="0">
                <a:latin typeface="Century Schoolbook" pitchFamily="18" charset="0"/>
              </a:rPr>
              <a:t/>
            </a:r>
            <a:br>
              <a:rPr lang="ru-RU" sz="3600" dirty="0" smtClean="0">
                <a:latin typeface="Century Schoolbook" pitchFamily="18" charset="0"/>
              </a:rPr>
            </a:br>
            <a:endParaRPr lang="ru-RU" sz="3600" dirty="0">
              <a:latin typeface="Century Schoolbook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Century Schoolbook" pitchFamily="18" charset="0"/>
              </a:rPr>
              <a:t>Литература: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38912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1. Мордкович </a:t>
            </a:r>
            <a:r>
              <a:rPr lang="ru-RU" dirty="0" smtClean="0"/>
              <a:t>А.Г. </a:t>
            </a:r>
            <a:r>
              <a:rPr lang="ru-RU" dirty="0" smtClean="0"/>
              <a:t>, Алгебра</a:t>
            </a:r>
            <a:r>
              <a:rPr lang="ru-RU" dirty="0" smtClean="0"/>
              <a:t>, </a:t>
            </a:r>
            <a:r>
              <a:rPr lang="ru-RU" dirty="0" smtClean="0"/>
              <a:t>9. </a:t>
            </a:r>
            <a:r>
              <a:rPr lang="ru-RU" dirty="0" smtClean="0"/>
              <a:t>Учебник и задачник. – М., Мнемозина, </a:t>
            </a:r>
            <a:r>
              <a:rPr lang="ru-RU" dirty="0" smtClean="0"/>
              <a:t>2012.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entury Schoolbook" pitchFamily="18" charset="0"/>
              </a:rPr>
              <a:t>Фронтальный опрос</a:t>
            </a:r>
            <a:endParaRPr lang="ru-RU" sz="3600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dirty="0" smtClean="0">
                <a:latin typeface="Century Schoolbook" pitchFamily="18" charset="0"/>
              </a:rPr>
              <a:t>Дайте </a:t>
            </a:r>
            <a:r>
              <a:rPr lang="ru-RU" dirty="0" smtClean="0">
                <a:latin typeface="Century Schoolbook" pitchFamily="18" charset="0"/>
              </a:rPr>
              <a:t>определение уравнения с двумя </a:t>
            </a:r>
            <a:r>
              <a:rPr lang="ru-RU" dirty="0" smtClean="0">
                <a:latin typeface="Century Schoolbook" pitchFamily="18" charset="0"/>
              </a:rPr>
              <a:t>неизвестными.</a:t>
            </a:r>
          </a:p>
          <a:p>
            <a:pPr marL="514350" indent="-514350">
              <a:lnSpc>
                <a:spcPct val="150000"/>
              </a:lnSpc>
              <a:buFont typeface="Wingdings 2"/>
              <a:buAutoNum type="arabicParenR"/>
            </a:pPr>
            <a:r>
              <a:rPr lang="ru-RU" dirty="0" smtClean="0">
                <a:latin typeface="Century Schoolbook" pitchFamily="18" charset="0"/>
              </a:rPr>
              <a:t>Что </a:t>
            </a:r>
            <a:r>
              <a:rPr lang="ru-RU" dirty="0" smtClean="0">
                <a:latin typeface="Century Schoolbook" pitchFamily="18" charset="0"/>
              </a:rPr>
              <a:t>называется решением уравнения с двумя неизвестными</a:t>
            </a:r>
            <a:r>
              <a:rPr lang="ru-RU" dirty="0" smtClean="0">
                <a:latin typeface="Century Schoolbook" pitchFamily="18" charset="0"/>
              </a:rPr>
              <a:t>?</a:t>
            </a:r>
          </a:p>
          <a:p>
            <a:pPr marL="514350" indent="-514350">
              <a:lnSpc>
                <a:spcPct val="150000"/>
              </a:lnSpc>
              <a:buFont typeface="Wingdings 2"/>
              <a:buAutoNum type="arabicParenR"/>
            </a:pPr>
            <a:r>
              <a:rPr lang="ru-RU" dirty="0" smtClean="0">
                <a:latin typeface="Century Schoolbook" pitchFamily="18" charset="0"/>
              </a:rPr>
              <a:t>Что </a:t>
            </a:r>
            <a:r>
              <a:rPr lang="ru-RU" dirty="0" smtClean="0">
                <a:latin typeface="Century Schoolbook" pitchFamily="18" charset="0"/>
              </a:rPr>
              <a:t>значит решить уравнение?</a:t>
            </a:r>
          </a:p>
          <a:p>
            <a:pPr marL="514350" indent="-514350">
              <a:lnSpc>
                <a:spcPct val="150000"/>
              </a:lnSpc>
              <a:buFont typeface="Wingdings 2"/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Century Schoolbook" pitchFamily="18" charset="0"/>
              </a:rPr>
              <a:t>Установите соответствие</a:t>
            </a:r>
            <a:endParaRPr lang="ru-RU" sz="3600" dirty="0">
              <a:latin typeface="Century Schoolbook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980728"/>
            <a:ext cx="4038600" cy="5374197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latin typeface="Century Schoolbook" pitchFamily="18" charset="0"/>
              </a:rPr>
              <a:t>х</a:t>
            </a:r>
            <a:r>
              <a:rPr lang="ru-RU" i="1" baseline="30000" dirty="0" smtClean="0">
                <a:latin typeface="Century Schoolbook" pitchFamily="18" charset="0"/>
              </a:rPr>
              <a:t>2</a:t>
            </a:r>
            <a:r>
              <a:rPr lang="ru-RU" i="1" dirty="0" smtClean="0">
                <a:latin typeface="Century Schoolbook" pitchFamily="18" charset="0"/>
              </a:rPr>
              <a:t>+у</a:t>
            </a:r>
            <a:r>
              <a:rPr lang="ru-RU" i="1" baseline="30000" dirty="0" smtClean="0">
                <a:latin typeface="Century Schoolbook" pitchFamily="18" charset="0"/>
              </a:rPr>
              <a:t>2</a:t>
            </a:r>
            <a:r>
              <a:rPr lang="ru-RU" i="1" dirty="0" smtClean="0">
                <a:latin typeface="Century Schoolbook" pitchFamily="18" charset="0"/>
              </a:rPr>
              <a:t>=36</a:t>
            </a:r>
          </a:p>
          <a:p>
            <a:pPr>
              <a:buNone/>
            </a:pPr>
            <a:endParaRPr lang="ru-RU" i="1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i="1" dirty="0" smtClean="0">
                <a:latin typeface="Century Schoolbook" pitchFamily="18" charset="0"/>
              </a:rPr>
              <a:t>у- </a:t>
            </a:r>
            <a:r>
              <a:rPr lang="ru-RU" i="1" dirty="0" err="1" smtClean="0">
                <a:latin typeface="Century Schoolbook" pitchFamily="18" charset="0"/>
              </a:rPr>
              <a:t>х</a:t>
            </a:r>
            <a:r>
              <a:rPr lang="ru-RU" i="1" dirty="0" smtClean="0">
                <a:latin typeface="Century Schoolbook" pitchFamily="18" charset="0"/>
              </a:rPr>
              <a:t> = 4 </a:t>
            </a:r>
          </a:p>
          <a:p>
            <a:pPr>
              <a:buNone/>
            </a:pPr>
            <a:endParaRPr lang="ru-RU" i="1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i="1" dirty="0" smtClean="0">
                <a:latin typeface="Century Schoolbook" pitchFamily="18" charset="0"/>
              </a:rPr>
              <a:t>2х</a:t>
            </a:r>
            <a:r>
              <a:rPr lang="ru-RU" i="1" baseline="30000" dirty="0" smtClean="0">
                <a:latin typeface="Century Schoolbook" pitchFamily="18" charset="0"/>
              </a:rPr>
              <a:t>2</a:t>
            </a:r>
            <a:r>
              <a:rPr lang="ru-RU" i="1" dirty="0" smtClean="0">
                <a:latin typeface="Century Schoolbook" pitchFamily="18" charset="0"/>
              </a:rPr>
              <a:t>- у</a:t>
            </a:r>
            <a:r>
              <a:rPr lang="ru-RU" i="1" baseline="30000" dirty="0" smtClean="0">
                <a:latin typeface="Century Schoolbook" pitchFamily="18" charset="0"/>
              </a:rPr>
              <a:t> =</a:t>
            </a:r>
            <a:r>
              <a:rPr lang="ru-RU" i="1" dirty="0" smtClean="0">
                <a:latin typeface="Century Schoolbook" pitchFamily="18" charset="0"/>
              </a:rPr>
              <a:t> 0</a:t>
            </a:r>
          </a:p>
          <a:p>
            <a:pPr>
              <a:buNone/>
            </a:pPr>
            <a:endParaRPr lang="ru-RU" i="1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i="1" dirty="0" err="1" smtClean="0">
                <a:latin typeface="Century Schoolbook" pitchFamily="18" charset="0"/>
              </a:rPr>
              <a:t>ху</a:t>
            </a:r>
            <a:r>
              <a:rPr lang="ru-RU" i="1" dirty="0" smtClean="0">
                <a:latin typeface="Century Schoolbook" pitchFamily="18" charset="0"/>
              </a:rPr>
              <a:t> = 2</a:t>
            </a:r>
          </a:p>
          <a:p>
            <a:pPr>
              <a:buNone/>
            </a:pPr>
            <a:endParaRPr lang="ru-RU" i="1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i="1" dirty="0" smtClean="0">
                <a:latin typeface="Century Schoolbook" pitchFamily="18" charset="0"/>
              </a:rPr>
              <a:t>х</a:t>
            </a:r>
            <a:r>
              <a:rPr lang="ru-RU" i="1" baseline="30000" dirty="0" smtClean="0">
                <a:latin typeface="Century Schoolbook" pitchFamily="18" charset="0"/>
              </a:rPr>
              <a:t>2</a:t>
            </a:r>
            <a:r>
              <a:rPr lang="ru-RU" i="1" dirty="0" smtClean="0">
                <a:latin typeface="Century Schoolbook" pitchFamily="18" charset="0"/>
              </a:rPr>
              <a:t>+у=4</a:t>
            </a:r>
          </a:p>
          <a:p>
            <a:pPr>
              <a:buNone/>
            </a:pPr>
            <a:endParaRPr lang="ru-RU" i="1" dirty="0" smtClean="0">
              <a:latin typeface="Century Schoolbook" pitchFamily="18" charset="0"/>
            </a:endParaRPr>
          </a:p>
          <a:p>
            <a:pPr>
              <a:buNone/>
            </a:pPr>
            <a:endParaRPr lang="ru-RU" i="1" dirty="0" smtClean="0">
              <a:latin typeface="Century Schoolbook" pitchFamily="18" charset="0"/>
            </a:endParaRPr>
          </a:p>
          <a:p>
            <a:pPr>
              <a:buNone/>
            </a:pPr>
            <a:endParaRPr lang="ru-RU" i="1" dirty="0" smtClean="0">
              <a:latin typeface="Century Schoolbook" pitchFamily="18" charset="0"/>
            </a:endParaRPr>
          </a:p>
          <a:p>
            <a:pPr>
              <a:buNone/>
            </a:pPr>
            <a:endParaRPr lang="ru-RU" i="1" dirty="0" smtClean="0">
              <a:latin typeface="Century Schoolbook" pitchFamily="18" charset="0"/>
            </a:endParaRPr>
          </a:p>
          <a:p>
            <a:pPr>
              <a:buNone/>
            </a:pPr>
            <a:endParaRPr lang="ru-RU" i="1" dirty="0" smtClean="0">
              <a:latin typeface="Century Schoolbook" pitchFamily="18" charset="0"/>
            </a:endParaRPr>
          </a:p>
          <a:p>
            <a:pPr>
              <a:buNone/>
            </a:pPr>
            <a:endParaRPr lang="ru-RU" dirty="0">
              <a:latin typeface="Century Schoolbook" pitchFamily="18" charset="0"/>
            </a:endParaRPr>
          </a:p>
        </p:txBody>
      </p:sp>
      <p:graphicFrame>
        <p:nvGraphicFramePr>
          <p:cNvPr id="86028" name="Object 12"/>
          <p:cNvGraphicFramePr>
            <a:graphicFrameLocks noChangeAspect="1"/>
          </p:cNvGraphicFramePr>
          <p:nvPr>
            <p:ph sz="half" idx="2"/>
          </p:nvPr>
        </p:nvGraphicFramePr>
        <p:xfrm>
          <a:off x="3860541" y="836712"/>
          <a:ext cx="2291443" cy="2448272"/>
        </p:xfrm>
        <a:graphic>
          <a:graphicData uri="http://schemas.openxmlformats.org/presentationml/2006/ole">
            <p:oleObj spid="_x0000_s1026" name="GraphC" r:id="rId3" imgW="5010120" imgH="5352840" progId="">
              <p:embed/>
            </p:oleObj>
          </a:graphicData>
        </a:graphic>
      </p:graphicFrame>
      <p:graphicFrame>
        <p:nvGraphicFramePr>
          <p:cNvPr id="15371" name="Object 11"/>
          <p:cNvGraphicFramePr>
            <a:graphicFrameLocks noChangeAspect="1"/>
          </p:cNvGraphicFramePr>
          <p:nvPr/>
        </p:nvGraphicFramePr>
        <p:xfrm>
          <a:off x="6876256" y="908720"/>
          <a:ext cx="1512912" cy="2005280"/>
        </p:xfrm>
        <a:graphic>
          <a:graphicData uri="http://schemas.openxmlformats.org/presentationml/2006/ole">
            <p:oleObj spid="_x0000_s1027" name="GraphC" r:id="rId4" imgW="3219450" imgH="4267200" progId="">
              <p:embed/>
            </p:oleObj>
          </a:graphicData>
        </a:graphic>
      </p:graphicFrame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2699792" y="2780928"/>
            <a:ext cx="1827832" cy="1440160"/>
            <a:chOff x="2409" y="164"/>
            <a:chExt cx="3223" cy="3065"/>
          </a:xfrm>
        </p:grpSpPr>
        <p:grpSp>
          <p:nvGrpSpPr>
            <p:cNvPr id="11" name="Group 5"/>
            <p:cNvGrpSpPr>
              <a:grpSpLocks/>
            </p:cNvGrpSpPr>
            <p:nvPr/>
          </p:nvGrpSpPr>
          <p:grpSpPr bwMode="auto">
            <a:xfrm>
              <a:off x="2409" y="164"/>
              <a:ext cx="3223" cy="3065"/>
              <a:chOff x="2409" y="164"/>
              <a:chExt cx="3223" cy="3065"/>
            </a:xfrm>
          </p:grpSpPr>
          <p:grpSp>
            <p:nvGrpSpPr>
              <p:cNvPr id="14" name="Group 6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7" name="Freeform 7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8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9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10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1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2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13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4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15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16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17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18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19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0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1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2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3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4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25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26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Freeform 27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Freeform 28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Freeform 29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" name="Text Box 30"/>
              <p:cNvSpPr txBox="1">
                <a:spLocks noChangeArrowheads="1"/>
              </p:cNvSpPr>
              <p:nvPr/>
            </p:nvSpPr>
            <p:spPr bwMode="auto">
              <a:xfrm>
                <a:off x="5420" y="1661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х</a:t>
                </a:r>
              </a:p>
            </p:txBody>
          </p:sp>
          <p:sp>
            <p:nvSpPr>
              <p:cNvPr id="16" name="Text Box 31"/>
              <p:cNvSpPr txBox="1">
                <a:spLocks noChangeArrowheads="1"/>
              </p:cNvSpPr>
              <p:nvPr/>
            </p:nvSpPr>
            <p:spPr bwMode="auto">
              <a:xfrm>
                <a:off x="3742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у</a:t>
                </a:r>
              </a:p>
            </p:txBody>
          </p:sp>
        </p:grpSp>
        <p:sp>
          <p:nvSpPr>
            <p:cNvPr id="12" name="Line 32"/>
            <p:cNvSpPr>
              <a:spLocks noChangeShapeType="1"/>
            </p:cNvSpPr>
            <p:nvPr/>
          </p:nvSpPr>
          <p:spPr bwMode="auto">
            <a:xfrm>
              <a:off x="2472" y="1706"/>
              <a:ext cx="30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33"/>
            <p:cNvSpPr>
              <a:spLocks noChangeShapeType="1"/>
            </p:cNvSpPr>
            <p:nvPr/>
          </p:nvSpPr>
          <p:spPr bwMode="auto">
            <a:xfrm flipH="1" flipV="1">
              <a:off x="3969" y="210"/>
              <a:ext cx="0" cy="29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" name="Freeform 2"/>
          <p:cNvSpPr>
            <a:spLocks/>
          </p:cNvSpPr>
          <p:nvPr/>
        </p:nvSpPr>
        <p:spPr bwMode="auto">
          <a:xfrm>
            <a:off x="3707904" y="2924944"/>
            <a:ext cx="648072" cy="5040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" y="498"/>
              </a:cxn>
              <a:cxn ang="0">
                <a:pos x="227" y="997"/>
              </a:cxn>
              <a:cxn ang="0">
                <a:pos x="499" y="1270"/>
              </a:cxn>
              <a:cxn ang="0">
                <a:pos x="998" y="1360"/>
              </a:cxn>
              <a:cxn ang="0">
                <a:pos x="1588" y="1406"/>
              </a:cxn>
            </a:cxnLst>
            <a:rect l="0" t="0" r="r" b="b"/>
            <a:pathLst>
              <a:path w="1588" h="1406">
                <a:moveTo>
                  <a:pt x="0" y="0"/>
                </a:moveTo>
                <a:cubicBezTo>
                  <a:pt x="26" y="166"/>
                  <a:pt x="53" y="332"/>
                  <a:pt x="91" y="498"/>
                </a:cubicBezTo>
                <a:cubicBezTo>
                  <a:pt x="129" y="664"/>
                  <a:pt x="159" y="868"/>
                  <a:pt x="227" y="997"/>
                </a:cubicBezTo>
                <a:cubicBezTo>
                  <a:pt x="295" y="1126"/>
                  <a:pt x="371" y="1210"/>
                  <a:pt x="499" y="1270"/>
                </a:cubicBezTo>
                <a:cubicBezTo>
                  <a:pt x="627" y="1330"/>
                  <a:pt x="817" y="1337"/>
                  <a:pt x="998" y="1360"/>
                </a:cubicBezTo>
                <a:cubicBezTo>
                  <a:pt x="1179" y="1383"/>
                  <a:pt x="1490" y="1398"/>
                  <a:pt x="1588" y="1406"/>
                </a:cubicBezTo>
              </a:path>
            </a:pathLst>
          </a:custGeom>
          <a:noFill/>
          <a:ln w="28575" cmpd="sng">
            <a:solidFill>
              <a:srgbClr val="66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" name="Freeform 3"/>
          <p:cNvSpPr>
            <a:spLocks/>
          </p:cNvSpPr>
          <p:nvPr/>
        </p:nvSpPr>
        <p:spPr bwMode="auto">
          <a:xfrm>
            <a:off x="2915816" y="3573016"/>
            <a:ext cx="576709" cy="50351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45" y="45"/>
              </a:cxn>
              <a:cxn ang="0">
                <a:pos x="1044" y="182"/>
              </a:cxn>
              <a:cxn ang="0">
                <a:pos x="1270" y="408"/>
              </a:cxn>
              <a:cxn ang="0">
                <a:pos x="1407" y="907"/>
              </a:cxn>
              <a:cxn ang="0">
                <a:pos x="1497" y="1542"/>
              </a:cxn>
            </a:cxnLst>
            <a:rect l="0" t="0" r="r" b="b"/>
            <a:pathLst>
              <a:path w="1497" h="1542">
                <a:moveTo>
                  <a:pt x="0" y="0"/>
                </a:moveTo>
                <a:cubicBezTo>
                  <a:pt x="185" y="7"/>
                  <a:pt x="371" y="15"/>
                  <a:pt x="545" y="45"/>
                </a:cubicBezTo>
                <a:cubicBezTo>
                  <a:pt x="719" y="75"/>
                  <a:pt x="923" y="122"/>
                  <a:pt x="1044" y="182"/>
                </a:cubicBezTo>
                <a:cubicBezTo>
                  <a:pt x="1165" y="242"/>
                  <a:pt x="1210" y="287"/>
                  <a:pt x="1270" y="408"/>
                </a:cubicBezTo>
                <a:cubicBezTo>
                  <a:pt x="1330" y="529"/>
                  <a:pt x="1369" y="718"/>
                  <a:pt x="1407" y="907"/>
                </a:cubicBezTo>
                <a:cubicBezTo>
                  <a:pt x="1445" y="1096"/>
                  <a:pt x="1482" y="1436"/>
                  <a:pt x="1497" y="1542"/>
                </a:cubicBezTo>
              </a:path>
            </a:pathLst>
          </a:custGeom>
          <a:noFill/>
          <a:ln w="28575" cmpd="sng">
            <a:solidFill>
              <a:srgbClr val="66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2" name="Group 4"/>
          <p:cNvGrpSpPr>
            <a:grpSpLocks/>
          </p:cNvGrpSpPr>
          <p:nvPr/>
        </p:nvGrpSpPr>
        <p:grpSpPr bwMode="auto">
          <a:xfrm>
            <a:off x="6516216" y="2852936"/>
            <a:ext cx="1827832" cy="1944216"/>
            <a:chOff x="2409" y="164"/>
            <a:chExt cx="3223" cy="3065"/>
          </a:xfrm>
        </p:grpSpPr>
        <p:grpSp>
          <p:nvGrpSpPr>
            <p:cNvPr id="43" name="Group 5"/>
            <p:cNvGrpSpPr>
              <a:grpSpLocks/>
            </p:cNvGrpSpPr>
            <p:nvPr/>
          </p:nvGrpSpPr>
          <p:grpSpPr bwMode="auto">
            <a:xfrm>
              <a:off x="2409" y="164"/>
              <a:ext cx="3223" cy="3065"/>
              <a:chOff x="2409" y="164"/>
              <a:chExt cx="3223" cy="3065"/>
            </a:xfrm>
          </p:grpSpPr>
          <p:grpSp>
            <p:nvGrpSpPr>
              <p:cNvPr id="46" name="Group 6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49" name="Freeform 7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Freeform 8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" name="Freeform 9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2" name="Line 10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" name="Freeform 11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Freeform 12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5" name="Freeform 13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Freeform 14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Freeform 15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Freeform 16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Freeform 17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" name="Freeform 18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" name="Freeform 19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Freeform 20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" name="Freeform 21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22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" name="Freeform 23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" name="Freeform 24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" name="Freeform 25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" name="Freeform 26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" name="Freeform 27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" name="Freeform 28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" name="Freeform 29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7" name="Text Box 30"/>
              <p:cNvSpPr txBox="1">
                <a:spLocks noChangeArrowheads="1"/>
              </p:cNvSpPr>
              <p:nvPr/>
            </p:nvSpPr>
            <p:spPr bwMode="auto">
              <a:xfrm>
                <a:off x="5420" y="1661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х</a:t>
                </a:r>
              </a:p>
            </p:txBody>
          </p:sp>
          <p:sp>
            <p:nvSpPr>
              <p:cNvPr id="48" name="Text Box 31"/>
              <p:cNvSpPr txBox="1">
                <a:spLocks noChangeArrowheads="1"/>
              </p:cNvSpPr>
              <p:nvPr/>
            </p:nvSpPr>
            <p:spPr bwMode="auto">
              <a:xfrm>
                <a:off x="3742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у</a:t>
                </a:r>
              </a:p>
            </p:txBody>
          </p:sp>
        </p:grpSp>
        <p:sp>
          <p:nvSpPr>
            <p:cNvPr id="44" name="Line 32"/>
            <p:cNvSpPr>
              <a:spLocks noChangeShapeType="1"/>
            </p:cNvSpPr>
            <p:nvPr/>
          </p:nvSpPr>
          <p:spPr bwMode="auto">
            <a:xfrm>
              <a:off x="2472" y="1706"/>
              <a:ext cx="30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33"/>
            <p:cNvSpPr>
              <a:spLocks noChangeShapeType="1"/>
            </p:cNvSpPr>
            <p:nvPr/>
          </p:nvSpPr>
          <p:spPr bwMode="auto">
            <a:xfrm flipH="1" flipV="1">
              <a:off x="3969" y="210"/>
              <a:ext cx="0" cy="29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73" name="Прямая соединительная линия 72"/>
          <p:cNvCxnSpPr/>
          <p:nvPr/>
        </p:nvCxnSpPr>
        <p:spPr>
          <a:xfrm flipV="1">
            <a:off x="6660232" y="2924944"/>
            <a:ext cx="1008112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616249"/>
            <a:ext cx="1872208" cy="1709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6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dirty="0" smtClean="0">
                <a:latin typeface="Century Schoolbook" pitchFamily="18" charset="0"/>
              </a:rPr>
              <a:t>Что </a:t>
            </a:r>
            <a:r>
              <a:rPr lang="ru-RU" dirty="0" smtClean="0">
                <a:latin typeface="Century Schoolbook" pitchFamily="18" charset="0"/>
              </a:rPr>
              <a:t>называется решением системы уравнений</a:t>
            </a:r>
            <a:r>
              <a:rPr lang="ru-RU" dirty="0" smtClean="0">
                <a:latin typeface="Century Schoolbook" pitchFamily="18" charset="0"/>
              </a:rPr>
              <a:t>?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dirty="0" smtClean="0">
                <a:latin typeface="Century Schoolbook" pitchFamily="18" charset="0"/>
              </a:rPr>
              <a:t>Что </a:t>
            </a:r>
            <a:r>
              <a:rPr lang="ru-RU" dirty="0" smtClean="0">
                <a:latin typeface="Century Schoolbook" pitchFamily="18" charset="0"/>
              </a:rPr>
              <a:t>значит решить систему уравнений</a:t>
            </a:r>
            <a:r>
              <a:rPr lang="ru-RU" dirty="0" smtClean="0">
                <a:latin typeface="Century Schoolbook" pitchFamily="18" charset="0"/>
              </a:rPr>
              <a:t>?</a:t>
            </a:r>
          </a:p>
          <a:p>
            <a:pPr marL="514350" indent="-514350">
              <a:lnSpc>
                <a:spcPct val="150000"/>
              </a:lnSpc>
              <a:buFont typeface="Wingdings 2"/>
              <a:buAutoNum type="arabicParenR"/>
            </a:pPr>
            <a:r>
              <a:rPr lang="ru-RU" dirty="0" smtClean="0">
                <a:latin typeface="Century Schoolbook" pitchFamily="18" charset="0"/>
              </a:rPr>
              <a:t>Как </a:t>
            </a:r>
            <a:r>
              <a:rPr lang="ru-RU" dirty="0" smtClean="0">
                <a:latin typeface="Century Schoolbook" pitchFamily="18" charset="0"/>
              </a:rPr>
              <a:t>определить является ли пара чисел решением системы уравнений?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Century Schoolbook" pitchFamily="18" charset="0"/>
              </a:rPr>
              <a:t>Дана система 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Century Schoolbook" pitchFamily="18" charset="0"/>
              </a:rPr>
              <a:t>Среди пар (2;6), (2;3), (6;2)  найдите решение данной системы</a:t>
            </a:r>
            <a:r>
              <a:rPr lang="ru-RU" dirty="0" smtClean="0">
                <a:latin typeface="Century Schoolbook" pitchFamily="18" charset="0"/>
              </a:rPr>
              <a:t>.</a:t>
            </a:r>
          </a:p>
          <a:p>
            <a:pPr>
              <a:buNone/>
            </a:pPr>
            <a:endParaRPr lang="ru-RU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dirty="0" smtClean="0">
                <a:latin typeface="Century Schoolbook" pitchFamily="18" charset="0"/>
              </a:rPr>
              <a:t>Ответ: (2;3)</a:t>
            </a:r>
            <a:endParaRPr lang="ru-RU" dirty="0">
              <a:latin typeface="Century Schoolbook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692696"/>
            <a:ext cx="2808312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                 Методы решения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Графический             Метод                   Метод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метод                подстановки          сложения</a:t>
            </a:r>
            <a:endParaRPr lang="ru-RU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764704"/>
            <a:ext cx="2880320" cy="1368152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1907704" y="2780928"/>
            <a:ext cx="165618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0" y="278092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436096" y="2852936"/>
            <a:ext cx="208823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83568" y="620688"/>
            <a:ext cx="7772400" cy="5472608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Century Schoolbook" pitchFamily="18" charset="0"/>
              </a:rPr>
              <a:t>Даны системы: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lnSpc>
                <a:spcPct val="160000"/>
              </a:lnSpc>
            </a:pPr>
            <a:endParaRPr lang="ru-RU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lnSpc>
                <a:spcPct val="160000"/>
              </a:lnSpc>
            </a:pPr>
            <a:r>
              <a:rPr lang="ru-RU" sz="2800" dirty="0" smtClean="0">
                <a:solidFill>
                  <a:schemeClr val="bg1"/>
                </a:solidFill>
                <a:latin typeface="Century Schoolbook" pitchFamily="18" charset="0"/>
              </a:rPr>
              <a:t>Можно </a:t>
            </a:r>
            <a:r>
              <a:rPr lang="ru-RU" sz="2800" dirty="0" smtClean="0">
                <a:solidFill>
                  <a:schemeClr val="bg1"/>
                </a:solidFill>
                <a:latin typeface="Century Schoolbook" pitchFamily="18" charset="0"/>
              </a:rPr>
              <a:t>ли данные системы решить графически и почему</a:t>
            </a:r>
            <a:r>
              <a:rPr lang="ru-RU" sz="2800" dirty="0" smtClean="0">
                <a:solidFill>
                  <a:schemeClr val="bg1"/>
                </a:solidFill>
                <a:latin typeface="Century Schoolbook" pitchFamily="18" charset="0"/>
              </a:rPr>
              <a:t>?</a:t>
            </a:r>
          </a:p>
          <a:p>
            <a:endParaRPr lang="ru-RU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endParaRPr lang="ru-RU" sz="28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Century Schoolbook" pitchFamily="18" charset="0"/>
              </a:rPr>
              <a:t>Ответ: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Century Schoolbook" pitchFamily="18" charset="0"/>
              </a:rPr>
              <a:t>(-4;0), (0;4)               (1;2)               (-1;3), (1;3)</a:t>
            </a:r>
            <a:endParaRPr lang="ru-RU" sz="2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2233613" cy="1296987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916832"/>
            <a:ext cx="2160240" cy="1296144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916832"/>
            <a:ext cx="1838498" cy="13134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72400" cy="1362456"/>
          </a:xfrm>
        </p:spPr>
        <p:txBody>
          <a:bodyPr/>
          <a:lstStyle/>
          <a:p>
            <a:r>
              <a:rPr lang="ru-RU" sz="3600" dirty="0" smtClean="0">
                <a:latin typeface="Century Schoolbook" pitchFamily="18" charset="0"/>
              </a:rPr>
              <a:t>Решим первую систему методом подстановки</a:t>
            </a:r>
            <a:endParaRPr lang="ru-RU" sz="3600" dirty="0">
              <a:latin typeface="Century Schoolbook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00808"/>
            <a:ext cx="7772400" cy="4608512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Выразим из второго уравнения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у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через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600" i="1" dirty="0" err="1" smtClean="0">
                <a:solidFill>
                  <a:schemeClr val="bg1"/>
                </a:solidFill>
                <a:latin typeface="Century Schoolbook" pitchFamily="18" charset="0"/>
              </a:rPr>
              <a:t>х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 у=х+4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и подставим в первое уравнение.</a:t>
            </a:r>
          </a:p>
          <a:p>
            <a:r>
              <a:rPr lang="ru-RU" sz="2600" i="1" dirty="0" err="1" smtClean="0">
                <a:solidFill>
                  <a:schemeClr val="bg1"/>
                </a:solidFill>
                <a:latin typeface="Century Schoolbook" pitchFamily="18" charset="0"/>
              </a:rPr>
              <a:t>х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600" i="1" baseline="30000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+ (х+4)</a:t>
            </a:r>
            <a:r>
              <a:rPr lang="ru-RU" sz="2600" i="1" baseline="30000" dirty="0" smtClean="0">
                <a:solidFill>
                  <a:schemeClr val="bg1"/>
                </a:solidFill>
                <a:latin typeface="Century Schoolbook" pitchFamily="18" charset="0"/>
              </a:rPr>
              <a:t>2 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=16,</a:t>
            </a:r>
            <a:endParaRPr lang="ru-RU" sz="26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ru-RU" sz="2600" i="1" dirty="0" err="1" smtClean="0">
                <a:solidFill>
                  <a:schemeClr val="bg1"/>
                </a:solidFill>
                <a:latin typeface="Century Schoolbook" pitchFamily="18" charset="0"/>
              </a:rPr>
              <a:t>х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600" i="1" baseline="30000" dirty="0" smtClean="0">
                <a:solidFill>
                  <a:schemeClr val="bg1"/>
                </a:solidFill>
                <a:latin typeface="Century Schoolbook" pitchFamily="18" charset="0"/>
              </a:rPr>
              <a:t>2 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+ </a:t>
            </a:r>
            <a:r>
              <a:rPr lang="ru-RU" sz="2600" i="1" dirty="0" err="1" smtClean="0">
                <a:solidFill>
                  <a:schemeClr val="bg1"/>
                </a:solidFill>
                <a:latin typeface="Century Schoolbook" pitchFamily="18" charset="0"/>
              </a:rPr>
              <a:t>х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600" i="1" baseline="30000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+ 8х + 16 – 16 =0,</a:t>
            </a:r>
            <a:endParaRPr lang="ru-RU" sz="26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2 </a:t>
            </a:r>
            <a:r>
              <a:rPr lang="ru-RU" sz="2600" i="1" dirty="0" err="1" smtClean="0">
                <a:solidFill>
                  <a:schemeClr val="bg1"/>
                </a:solidFill>
                <a:latin typeface="Century Schoolbook" pitchFamily="18" charset="0"/>
              </a:rPr>
              <a:t>х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600" i="1" baseline="30000" dirty="0" smtClean="0">
                <a:solidFill>
                  <a:schemeClr val="bg1"/>
                </a:solidFill>
                <a:latin typeface="Century Schoolbook" pitchFamily="18" charset="0"/>
              </a:rPr>
              <a:t>2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+8х= 0, </a:t>
            </a:r>
            <a:endParaRPr lang="ru-RU" sz="2600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х=0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или </a:t>
            </a:r>
            <a:r>
              <a:rPr lang="ru-RU" sz="2600" i="1" dirty="0" err="1" smtClean="0">
                <a:solidFill>
                  <a:schemeClr val="bg1"/>
                </a:solidFill>
                <a:latin typeface="Century Schoolbook" pitchFamily="18" charset="0"/>
              </a:rPr>
              <a:t>х=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- 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4</a:t>
            </a:r>
          </a:p>
          <a:p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600" i="1" dirty="0" smtClean="0">
                <a:solidFill>
                  <a:schemeClr val="bg1"/>
                </a:solidFill>
                <a:latin typeface="Century Schoolbook" pitchFamily="18" charset="0"/>
              </a:rPr>
              <a:t>               или</a:t>
            </a:r>
          </a:p>
          <a:p>
            <a:endParaRPr lang="ru-RU" sz="2600" i="1" dirty="0" smtClean="0">
              <a:latin typeface="Century Schoolbook" pitchFamily="18" charset="0"/>
            </a:endParaRPr>
          </a:p>
          <a:p>
            <a:endParaRPr lang="ru-RU" sz="2600" i="1" dirty="0" smtClean="0">
              <a:latin typeface="Century Schoolbook" pitchFamily="18" charset="0"/>
            </a:endParaRPr>
          </a:p>
          <a:p>
            <a:r>
              <a:rPr lang="ru-RU" sz="2600" i="1" dirty="0" smtClean="0">
                <a:latin typeface="Century Schoolbook" pitchFamily="18" charset="0"/>
              </a:rPr>
              <a:t> 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(0;4), (-4;0)</a:t>
            </a:r>
            <a:endParaRPr lang="ru-RU" sz="4000" dirty="0" smtClean="0">
              <a:solidFill>
                <a:schemeClr val="bg1"/>
              </a:solidFill>
              <a:latin typeface="Arial" pitchFamily="34" charset="0"/>
            </a:endParaRPr>
          </a:p>
          <a:p>
            <a:endParaRPr lang="ru-RU" sz="2600" i="1" dirty="0" smtClean="0">
              <a:latin typeface="Century Schoolbook" pitchFamily="18" charset="0"/>
            </a:endParaRPr>
          </a:p>
          <a:p>
            <a:endParaRPr lang="ru-RU" sz="2600" i="1" dirty="0" smtClean="0">
              <a:latin typeface="Century Schoolbook" pitchFamily="18" charset="0"/>
            </a:endParaRPr>
          </a:p>
          <a:p>
            <a:endParaRPr lang="ru-RU" sz="2600" i="1" dirty="0" smtClean="0">
              <a:latin typeface="Century Schoolbook" pitchFamily="18" charset="0"/>
            </a:endParaRPr>
          </a:p>
          <a:p>
            <a:endParaRPr lang="ru-RU" sz="2600" i="1" dirty="0" smtClean="0">
              <a:latin typeface="Century Schoolbook" pitchFamily="18" charset="0"/>
            </a:endParaRPr>
          </a:p>
          <a:p>
            <a:endParaRPr lang="ru-RU" sz="4000" dirty="0" smtClean="0">
              <a:latin typeface="Century Schoolbook" pitchFamily="18" charset="0"/>
            </a:endParaRPr>
          </a:p>
          <a:p>
            <a:endParaRPr lang="ru-RU" dirty="0"/>
          </a:p>
        </p:txBody>
      </p:sp>
      <p:graphicFrame>
        <p:nvGraphicFramePr>
          <p:cNvPr id="60427" name="Object 11"/>
          <p:cNvGraphicFramePr>
            <a:graphicFrameLocks noChangeAspect="1"/>
          </p:cNvGraphicFramePr>
          <p:nvPr/>
        </p:nvGraphicFramePr>
        <p:xfrm>
          <a:off x="2843808" y="4149080"/>
          <a:ext cx="1368425" cy="962025"/>
        </p:xfrm>
        <a:graphic>
          <a:graphicData uri="http://schemas.openxmlformats.org/presentationml/2006/ole">
            <p:oleObj spid="_x0000_s15362" name="Формула" r:id="rId3" imgW="660240" imgH="685800" progId="Equation.3">
              <p:embed/>
            </p:oleObj>
          </a:graphicData>
        </a:graphic>
      </p:graphicFrame>
      <p:graphicFrame>
        <p:nvGraphicFramePr>
          <p:cNvPr id="4" name="Object 11"/>
          <p:cNvGraphicFramePr>
            <a:graphicFrameLocks noChangeAspect="1"/>
          </p:cNvGraphicFramePr>
          <p:nvPr/>
        </p:nvGraphicFramePr>
        <p:xfrm>
          <a:off x="395536" y="4221088"/>
          <a:ext cx="1368425" cy="1728191"/>
        </p:xfrm>
        <a:graphic>
          <a:graphicData uri="http://schemas.openxmlformats.org/presentationml/2006/ole">
            <p:oleObj spid="_x0000_s15363" name="Формула" r:id="rId4" imgW="660240" imgH="1384200" progId="Equation.3">
              <p:embed/>
            </p:oleObj>
          </a:graphicData>
        </a:graphic>
      </p:graphicFrame>
      <p:graphicFrame>
        <p:nvGraphicFramePr>
          <p:cNvPr id="5" name="Object 11"/>
          <p:cNvGraphicFramePr>
            <a:graphicFrameLocks noChangeAspect="1"/>
          </p:cNvGraphicFramePr>
          <p:nvPr/>
        </p:nvGraphicFramePr>
        <p:xfrm>
          <a:off x="395536" y="4941168"/>
          <a:ext cx="973138" cy="550863"/>
        </p:xfrm>
        <a:graphic>
          <a:graphicData uri="http://schemas.openxmlformats.org/presentationml/2006/ole">
            <p:oleObj spid="_x0000_s15364" name="Формула" r:id="rId5" imgW="469800" imgH="457200" progId="Equation.3">
              <p:embed/>
            </p:oleObj>
          </a:graphicData>
        </a:graphic>
      </p:graphicFrame>
      <p:graphicFrame>
        <p:nvGraphicFramePr>
          <p:cNvPr id="6" name="Object 11"/>
          <p:cNvGraphicFramePr>
            <a:graphicFrameLocks noChangeAspect="1"/>
          </p:cNvGraphicFramePr>
          <p:nvPr/>
        </p:nvGraphicFramePr>
        <p:xfrm>
          <a:off x="2843808" y="4869160"/>
          <a:ext cx="1131888" cy="827087"/>
        </p:xfrm>
        <a:graphic>
          <a:graphicData uri="http://schemas.openxmlformats.org/presentationml/2006/ole">
            <p:oleObj spid="_x0000_s15365" name="Формула" r:id="rId6" imgW="545760" imgH="685800" progId="Equation.3">
              <p:embed/>
            </p:oleObj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348880"/>
            <a:ext cx="2448272" cy="1224136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564904"/>
            <a:ext cx="2520280" cy="10801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1268760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entury Schoolbook" pitchFamily="18" charset="0"/>
              </a:rPr>
              <a:t>Даны системы уравнений второй степени</a:t>
            </a:r>
            <a:endParaRPr lang="ru-RU" sz="3200" dirty="0">
              <a:latin typeface="Century Schoolbook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005064"/>
            <a:ext cx="7827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Century Schoolbook" pitchFamily="18" charset="0"/>
              </a:rPr>
              <a:t>Решите данные системы методом сложения.</a:t>
            </a:r>
            <a:endParaRPr lang="ru-RU" sz="2800" dirty="0">
              <a:latin typeface="Century Schoolbook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275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Поток</vt:lpstr>
      <vt:lpstr>GraphC</vt:lpstr>
      <vt:lpstr>Microsoft Equation 3.0</vt:lpstr>
      <vt:lpstr>Методы решения систем уравнений второй степени  9 класс</vt:lpstr>
      <vt:lpstr>Фронтальный опрос</vt:lpstr>
      <vt:lpstr>Установите соответствие</vt:lpstr>
      <vt:lpstr>Слайд 4</vt:lpstr>
      <vt:lpstr>Дана система </vt:lpstr>
      <vt:lpstr>Слайд 6</vt:lpstr>
      <vt:lpstr>Слайд 7</vt:lpstr>
      <vt:lpstr>Решим первую систему методом подстановки</vt:lpstr>
      <vt:lpstr>Слайд 9</vt:lpstr>
      <vt:lpstr>Слайд 10</vt:lpstr>
      <vt:lpstr>Домашнее задание:  §6, № 1(г), 3(б), 5(г), 7(б,в), 8(г) </vt:lpstr>
      <vt:lpstr>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решения систем уравнений второй степени</dc:title>
  <cp:lastModifiedBy>Юля</cp:lastModifiedBy>
  <cp:revision>22</cp:revision>
  <dcterms:modified xsi:type="dcterms:W3CDTF">2013-09-27T12:24:20Z</dcterms:modified>
</cp:coreProperties>
</file>