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79" r:id="rId7"/>
    <p:sldId id="280" r:id="rId8"/>
    <p:sldId id="281" r:id="rId9"/>
    <p:sldId id="282" r:id="rId10"/>
    <p:sldId id="283" r:id="rId11"/>
    <p:sldId id="284" r:id="rId12"/>
    <p:sldId id="272" r:id="rId13"/>
    <p:sldId id="273" r:id="rId14"/>
    <p:sldId id="274" r:id="rId15"/>
    <p:sldId id="275" r:id="rId16"/>
    <p:sldId id="277" r:id="rId17"/>
    <p:sldId id="276" r:id="rId18"/>
    <p:sldId id="278" r:id="rId19"/>
    <p:sldId id="28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C062F1-1502-434B-99D5-293ED37A50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6BA3E3-48C4-4A30-BBC4-0125610CA242}">
      <dgm:prSet phldrT="[Текст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Активная</a:t>
          </a:r>
          <a:endParaRPr lang="ru-RU" dirty="0"/>
        </a:p>
      </dgm:t>
    </dgm:pt>
    <dgm:pt modelId="{DEF5DC42-66F0-4F78-BD40-ACA1195D7BED}" type="parTrans" cxnId="{B872116D-13A4-4212-9387-3C5B2A494D1B}">
      <dgm:prSet/>
      <dgm:spPr/>
      <dgm:t>
        <a:bodyPr/>
        <a:lstStyle/>
        <a:p>
          <a:endParaRPr lang="ru-RU"/>
        </a:p>
      </dgm:t>
    </dgm:pt>
    <dgm:pt modelId="{19DCC9DD-08E2-428B-84DE-E3A8C3E98740}" type="sibTrans" cxnId="{B872116D-13A4-4212-9387-3C5B2A494D1B}">
      <dgm:prSet/>
      <dgm:spPr/>
      <dgm:t>
        <a:bodyPr/>
        <a:lstStyle/>
        <a:p>
          <a:endParaRPr lang="ru-RU"/>
        </a:p>
      </dgm:t>
    </dgm:pt>
    <dgm:pt modelId="{AE5DA472-9226-474D-9031-C2FA3D693458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прямая</a:t>
          </a:r>
          <a:endParaRPr lang="ru-RU" dirty="0"/>
        </a:p>
      </dgm:t>
    </dgm:pt>
    <dgm:pt modelId="{5DD8E283-920A-4B34-9437-E3461C6086AC}" type="parTrans" cxnId="{7D4BA5A9-4486-4043-9CDA-1118A9F0527B}">
      <dgm:prSet/>
      <dgm:spPr/>
      <dgm:t>
        <a:bodyPr/>
        <a:lstStyle/>
        <a:p>
          <a:endParaRPr lang="ru-RU"/>
        </a:p>
      </dgm:t>
    </dgm:pt>
    <dgm:pt modelId="{77AABAA0-1A5F-4BF2-B71F-26FE28B36A87}" type="sibTrans" cxnId="{7D4BA5A9-4486-4043-9CDA-1118A9F0527B}">
      <dgm:prSet/>
      <dgm:spPr/>
      <dgm:t>
        <a:bodyPr/>
        <a:lstStyle/>
        <a:p>
          <a:endParaRPr lang="ru-RU"/>
        </a:p>
      </dgm:t>
    </dgm:pt>
    <dgm:pt modelId="{AA14612B-EE34-4DF8-BE06-6B387F801A26}">
      <dgm:prSet phldrT="[Текст]"/>
      <dgm:spPr/>
      <dgm:t>
        <a:bodyPr/>
        <a:lstStyle/>
        <a:p>
          <a:r>
            <a:rPr lang="ru-RU" dirty="0" smtClean="0"/>
            <a:t>непрямая</a:t>
          </a:r>
          <a:endParaRPr lang="ru-RU" dirty="0"/>
        </a:p>
      </dgm:t>
    </dgm:pt>
    <dgm:pt modelId="{D582E385-DBF7-459F-B742-B68513D8E4D8}" type="parTrans" cxnId="{32F3927C-FBA0-4DE4-A382-6860666F87E7}">
      <dgm:prSet/>
      <dgm:spPr/>
      <dgm:t>
        <a:bodyPr/>
        <a:lstStyle/>
        <a:p>
          <a:endParaRPr lang="ru-RU"/>
        </a:p>
      </dgm:t>
    </dgm:pt>
    <dgm:pt modelId="{C622E53D-5A6A-4851-939E-3BA1ECCBC372}" type="sibTrans" cxnId="{32F3927C-FBA0-4DE4-A382-6860666F87E7}">
      <dgm:prSet/>
      <dgm:spPr/>
      <dgm:t>
        <a:bodyPr/>
        <a:lstStyle/>
        <a:p>
          <a:endParaRPr lang="ru-RU"/>
        </a:p>
      </dgm:t>
    </dgm:pt>
    <dgm:pt modelId="{42D75CE8-C297-46C7-B073-7BF999438EF7}">
      <dgm:prSet phldrT="[Текст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Пассивная</a:t>
          </a:r>
          <a:endParaRPr lang="ru-RU" dirty="0"/>
        </a:p>
      </dgm:t>
    </dgm:pt>
    <dgm:pt modelId="{EB9154CF-BB6E-4C35-879A-489E36BB9D14}" type="parTrans" cxnId="{15BFE8D4-F1F9-4C71-8717-F099EBD71512}">
      <dgm:prSet/>
      <dgm:spPr/>
      <dgm:t>
        <a:bodyPr/>
        <a:lstStyle/>
        <a:p>
          <a:endParaRPr lang="ru-RU"/>
        </a:p>
      </dgm:t>
    </dgm:pt>
    <dgm:pt modelId="{51E7841B-F4B8-47AB-8258-29B632E53490}" type="sibTrans" cxnId="{15BFE8D4-F1F9-4C71-8717-F099EBD71512}">
      <dgm:prSet/>
      <dgm:spPr/>
      <dgm:t>
        <a:bodyPr/>
        <a:lstStyle/>
        <a:p>
          <a:endParaRPr lang="ru-RU"/>
        </a:p>
      </dgm:t>
    </dgm:pt>
    <dgm:pt modelId="{317E497F-AA4C-4D3C-9BA3-3EC1FD13173D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прямая</a:t>
          </a:r>
          <a:endParaRPr lang="ru-RU" dirty="0"/>
        </a:p>
      </dgm:t>
    </dgm:pt>
    <dgm:pt modelId="{6477A920-396D-4D47-A0DB-A08DAF58C286}" type="parTrans" cxnId="{79726E28-6BE5-43FC-8E0A-DB708AEA397A}">
      <dgm:prSet/>
      <dgm:spPr/>
      <dgm:t>
        <a:bodyPr/>
        <a:lstStyle/>
        <a:p>
          <a:endParaRPr lang="ru-RU"/>
        </a:p>
      </dgm:t>
    </dgm:pt>
    <dgm:pt modelId="{DA79AA22-7E12-42B2-B433-0E6754A5D983}" type="sibTrans" cxnId="{79726E28-6BE5-43FC-8E0A-DB708AEA397A}">
      <dgm:prSet/>
      <dgm:spPr/>
      <dgm:t>
        <a:bodyPr/>
        <a:lstStyle/>
        <a:p>
          <a:endParaRPr lang="ru-RU"/>
        </a:p>
      </dgm:t>
    </dgm:pt>
    <dgm:pt modelId="{CDB90735-9F15-4B94-B306-F290A48838EA}">
      <dgm:prSet phldrT="[Текст]"/>
      <dgm:spPr/>
      <dgm:t>
        <a:bodyPr/>
        <a:lstStyle/>
        <a:p>
          <a:r>
            <a:rPr lang="ru-RU" dirty="0" smtClean="0"/>
            <a:t>непрямая</a:t>
          </a:r>
          <a:endParaRPr lang="ru-RU" dirty="0"/>
        </a:p>
      </dgm:t>
    </dgm:pt>
    <dgm:pt modelId="{7D8B3BE5-CF4E-4BE1-A364-7B1E94AAF1EE}" type="parTrans" cxnId="{85E26456-8FC2-43FB-9D76-2E8CC3AFE5DC}">
      <dgm:prSet/>
      <dgm:spPr/>
      <dgm:t>
        <a:bodyPr/>
        <a:lstStyle/>
        <a:p>
          <a:endParaRPr lang="ru-RU"/>
        </a:p>
      </dgm:t>
    </dgm:pt>
    <dgm:pt modelId="{D230CCBD-1E6A-45D4-ACEF-911E6EDA13CB}" type="sibTrans" cxnId="{85E26456-8FC2-43FB-9D76-2E8CC3AFE5DC}">
      <dgm:prSet/>
      <dgm:spPr/>
      <dgm:t>
        <a:bodyPr/>
        <a:lstStyle/>
        <a:p>
          <a:endParaRPr lang="ru-RU"/>
        </a:p>
      </dgm:t>
    </dgm:pt>
    <dgm:pt modelId="{B90D927B-2EE2-490B-965E-7F74980A1231}" type="pres">
      <dgm:prSet presAssocID="{69C062F1-1502-434B-99D5-293ED37A50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B9AF9A3-090B-471A-AC12-BC6F4DF7AD73}" type="pres">
      <dgm:prSet presAssocID="{CB6BA3E3-48C4-4A30-BBC4-0125610CA242}" presName="root" presStyleCnt="0"/>
      <dgm:spPr/>
    </dgm:pt>
    <dgm:pt modelId="{ED11FB7B-1FAA-4F1F-A0B1-AAF37612E8A8}" type="pres">
      <dgm:prSet presAssocID="{CB6BA3E3-48C4-4A30-BBC4-0125610CA242}" presName="rootComposite" presStyleCnt="0"/>
      <dgm:spPr/>
    </dgm:pt>
    <dgm:pt modelId="{D042651B-11A2-4AEF-876B-2370E1BAC7E1}" type="pres">
      <dgm:prSet presAssocID="{CB6BA3E3-48C4-4A30-BBC4-0125610CA242}" presName="rootText" presStyleLbl="node1" presStyleIdx="0" presStyleCnt="2"/>
      <dgm:spPr/>
      <dgm:t>
        <a:bodyPr/>
        <a:lstStyle/>
        <a:p>
          <a:endParaRPr lang="ru-RU"/>
        </a:p>
      </dgm:t>
    </dgm:pt>
    <dgm:pt modelId="{E8B91328-B759-4428-9E00-1552D3B029AB}" type="pres">
      <dgm:prSet presAssocID="{CB6BA3E3-48C4-4A30-BBC4-0125610CA242}" presName="rootConnector" presStyleLbl="node1" presStyleIdx="0" presStyleCnt="2"/>
      <dgm:spPr/>
      <dgm:t>
        <a:bodyPr/>
        <a:lstStyle/>
        <a:p>
          <a:endParaRPr lang="ru-RU"/>
        </a:p>
      </dgm:t>
    </dgm:pt>
    <dgm:pt modelId="{C446EA85-A830-4615-95D3-1102A3849802}" type="pres">
      <dgm:prSet presAssocID="{CB6BA3E3-48C4-4A30-BBC4-0125610CA242}" presName="childShape" presStyleCnt="0"/>
      <dgm:spPr/>
    </dgm:pt>
    <dgm:pt modelId="{2ABB74C0-20C6-4934-9D76-88B5B80C6EA2}" type="pres">
      <dgm:prSet presAssocID="{5DD8E283-920A-4B34-9437-E3461C6086AC}" presName="Name13" presStyleLbl="parChTrans1D2" presStyleIdx="0" presStyleCnt="4"/>
      <dgm:spPr/>
      <dgm:t>
        <a:bodyPr/>
        <a:lstStyle/>
        <a:p>
          <a:endParaRPr lang="ru-RU"/>
        </a:p>
      </dgm:t>
    </dgm:pt>
    <dgm:pt modelId="{67A967FD-336D-4127-9B70-DC14D7501BC3}" type="pres">
      <dgm:prSet presAssocID="{AE5DA472-9226-474D-9031-C2FA3D693458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E21A2-1A37-45ED-8ECA-30A46FB22F0E}" type="pres">
      <dgm:prSet presAssocID="{D582E385-DBF7-459F-B742-B68513D8E4D8}" presName="Name13" presStyleLbl="parChTrans1D2" presStyleIdx="1" presStyleCnt="4"/>
      <dgm:spPr/>
      <dgm:t>
        <a:bodyPr/>
        <a:lstStyle/>
        <a:p>
          <a:endParaRPr lang="ru-RU"/>
        </a:p>
      </dgm:t>
    </dgm:pt>
    <dgm:pt modelId="{2C50BD4A-DC68-425E-89D3-6D3706FCECE6}" type="pres">
      <dgm:prSet presAssocID="{AA14612B-EE34-4DF8-BE06-6B387F801A26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13AA0F-4D05-4B76-8EE0-E47A5D7B4975}" type="pres">
      <dgm:prSet presAssocID="{42D75CE8-C297-46C7-B073-7BF999438EF7}" presName="root" presStyleCnt="0"/>
      <dgm:spPr/>
    </dgm:pt>
    <dgm:pt modelId="{7436715A-5F39-41F6-824B-D0C9D09C29E2}" type="pres">
      <dgm:prSet presAssocID="{42D75CE8-C297-46C7-B073-7BF999438EF7}" presName="rootComposite" presStyleCnt="0"/>
      <dgm:spPr/>
    </dgm:pt>
    <dgm:pt modelId="{3EA2B493-8E22-4DF2-9CB9-D590C7D1811C}" type="pres">
      <dgm:prSet presAssocID="{42D75CE8-C297-46C7-B073-7BF999438EF7}" presName="rootText" presStyleLbl="node1" presStyleIdx="1" presStyleCnt="2"/>
      <dgm:spPr/>
      <dgm:t>
        <a:bodyPr/>
        <a:lstStyle/>
        <a:p>
          <a:endParaRPr lang="ru-RU"/>
        </a:p>
      </dgm:t>
    </dgm:pt>
    <dgm:pt modelId="{E8485601-8DA5-4327-897A-E0DA6929C42D}" type="pres">
      <dgm:prSet presAssocID="{42D75CE8-C297-46C7-B073-7BF999438EF7}" presName="rootConnector" presStyleLbl="node1" presStyleIdx="1" presStyleCnt="2"/>
      <dgm:spPr/>
      <dgm:t>
        <a:bodyPr/>
        <a:lstStyle/>
        <a:p>
          <a:endParaRPr lang="ru-RU"/>
        </a:p>
      </dgm:t>
    </dgm:pt>
    <dgm:pt modelId="{E5171193-A6E1-47F0-BB6D-19083EDE1F5E}" type="pres">
      <dgm:prSet presAssocID="{42D75CE8-C297-46C7-B073-7BF999438EF7}" presName="childShape" presStyleCnt="0"/>
      <dgm:spPr/>
    </dgm:pt>
    <dgm:pt modelId="{249CB936-1B98-4C28-8A8E-068CA389A2E1}" type="pres">
      <dgm:prSet presAssocID="{6477A920-396D-4D47-A0DB-A08DAF58C286}" presName="Name13" presStyleLbl="parChTrans1D2" presStyleIdx="2" presStyleCnt="4"/>
      <dgm:spPr/>
      <dgm:t>
        <a:bodyPr/>
        <a:lstStyle/>
        <a:p>
          <a:endParaRPr lang="ru-RU"/>
        </a:p>
      </dgm:t>
    </dgm:pt>
    <dgm:pt modelId="{00FF9B8B-3D13-47FB-985D-3E9CA86F627E}" type="pres">
      <dgm:prSet presAssocID="{317E497F-AA4C-4D3C-9BA3-3EC1FD13173D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39630-9479-4EBB-997D-FF6477B7E509}" type="pres">
      <dgm:prSet presAssocID="{7D8B3BE5-CF4E-4BE1-A364-7B1E94AAF1EE}" presName="Name13" presStyleLbl="parChTrans1D2" presStyleIdx="3" presStyleCnt="4"/>
      <dgm:spPr/>
      <dgm:t>
        <a:bodyPr/>
        <a:lstStyle/>
        <a:p>
          <a:endParaRPr lang="ru-RU"/>
        </a:p>
      </dgm:t>
    </dgm:pt>
    <dgm:pt modelId="{78CFC193-519B-4ED0-B5D4-E9E4AC752F40}" type="pres">
      <dgm:prSet presAssocID="{CDB90735-9F15-4B94-B306-F290A48838EA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BFE8D4-F1F9-4C71-8717-F099EBD71512}" srcId="{69C062F1-1502-434B-99D5-293ED37A5043}" destId="{42D75CE8-C297-46C7-B073-7BF999438EF7}" srcOrd="1" destOrd="0" parTransId="{EB9154CF-BB6E-4C35-879A-489E36BB9D14}" sibTransId="{51E7841B-F4B8-47AB-8258-29B632E53490}"/>
    <dgm:cxn modelId="{B872116D-13A4-4212-9387-3C5B2A494D1B}" srcId="{69C062F1-1502-434B-99D5-293ED37A5043}" destId="{CB6BA3E3-48C4-4A30-BBC4-0125610CA242}" srcOrd="0" destOrd="0" parTransId="{DEF5DC42-66F0-4F78-BD40-ACA1195D7BED}" sibTransId="{19DCC9DD-08E2-428B-84DE-E3A8C3E98740}"/>
    <dgm:cxn modelId="{BB1E6F8D-2434-4523-9EE7-BE2DD3FA4C37}" type="presOf" srcId="{D582E385-DBF7-459F-B742-B68513D8E4D8}" destId="{51CE21A2-1A37-45ED-8ECA-30A46FB22F0E}" srcOrd="0" destOrd="0" presId="urn:microsoft.com/office/officeart/2005/8/layout/hierarchy3"/>
    <dgm:cxn modelId="{51474528-503D-44FF-AE21-DE08B158D871}" type="presOf" srcId="{6477A920-396D-4D47-A0DB-A08DAF58C286}" destId="{249CB936-1B98-4C28-8A8E-068CA389A2E1}" srcOrd="0" destOrd="0" presId="urn:microsoft.com/office/officeart/2005/8/layout/hierarchy3"/>
    <dgm:cxn modelId="{D2B77F8F-9F1A-468A-857D-05BF5BCC12CD}" type="presOf" srcId="{AE5DA472-9226-474D-9031-C2FA3D693458}" destId="{67A967FD-336D-4127-9B70-DC14D7501BC3}" srcOrd="0" destOrd="0" presId="urn:microsoft.com/office/officeart/2005/8/layout/hierarchy3"/>
    <dgm:cxn modelId="{32F3927C-FBA0-4DE4-A382-6860666F87E7}" srcId="{CB6BA3E3-48C4-4A30-BBC4-0125610CA242}" destId="{AA14612B-EE34-4DF8-BE06-6B387F801A26}" srcOrd="1" destOrd="0" parTransId="{D582E385-DBF7-459F-B742-B68513D8E4D8}" sibTransId="{C622E53D-5A6A-4851-939E-3BA1ECCBC372}"/>
    <dgm:cxn modelId="{504FBFA6-4624-4E5E-8808-B211D320AAE2}" type="presOf" srcId="{69C062F1-1502-434B-99D5-293ED37A5043}" destId="{B90D927B-2EE2-490B-965E-7F74980A1231}" srcOrd="0" destOrd="0" presId="urn:microsoft.com/office/officeart/2005/8/layout/hierarchy3"/>
    <dgm:cxn modelId="{A0F583C2-096D-456D-921C-0AE959876B51}" type="presOf" srcId="{CB6BA3E3-48C4-4A30-BBC4-0125610CA242}" destId="{E8B91328-B759-4428-9E00-1552D3B029AB}" srcOrd="1" destOrd="0" presId="urn:microsoft.com/office/officeart/2005/8/layout/hierarchy3"/>
    <dgm:cxn modelId="{98F65420-2205-4B5A-B479-949DD91BC183}" type="presOf" srcId="{AA14612B-EE34-4DF8-BE06-6B387F801A26}" destId="{2C50BD4A-DC68-425E-89D3-6D3706FCECE6}" srcOrd="0" destOrd="0" presId="urn:microsoft.com/office/officeart/2005/8/layout/hierarchy3"/>
    <dgm:cxn modelId="{59E4C784-1452-44F1-B6B6-E8EC808EB93F}" type="presOf" srcId="{CB6BA3E3-48C4-4A30-BBC4-0125610CA242}" destId="{D042651B-11A2-4AEF-876B-2370E1BAC7E1}" srcOrd="0" destOrd="0" presId="urn:microsoft.com/office/officeart/2005/8/layout/hierarchy3"/>
    <dgm:cxn modelId="{51E1011C-D89D-455D-892E-8501532CD908}" type="presOf" srcId="{42D75CE8-C297-46C7-B073-7BF999438EF7}" destId="{3EA2B493-8E22-4DF2-9CB9-D590C7D1811C}" srcOrd="0" destOrd="0" presId="urn:microsoft.com/office/officeart/2005/8/layout/hierarchy3"/>
    <dgm:cxn modelId="{563E0686-4E42-40F7-AE54-E96B43AA6698}" type="presOf" srcId="{CDB90735-9F15-4B94-B306-F290A48838EA}" destId="{78CFC193-519B-4ED0-B5D4-E9E4AC752F40}" srcOrd="0" destOrd="0" presId="urn:microsoft.com/office/officeart/2005/8/layout/hierarchy3"/>
    <dgm:cxn modelId="{85E26456-8FC2-43FB-9D76-2E8CC3AFE5DC}" srcId="{42D75CE8-C297-46C7-B073-7BF999438EF7}" destId="{CDB90735-9F15-4B94-B306-F290A48838EA}" srcOrd="1" destOrd="0" parTransId="{7D8B3BE5-CF4E-4BE1-A364-7B1E94AAF1EE}" sibTransId="{D230CCBD-1E6A-45D4-ACEF-911E6EDA13CB}"/>
    <dgm:cxn modelId="{CC0CA1AD-CEA6-4B2C-8DDD-F8609CE8795B}" type="presOf" srcId="{317E497F-AA4C-4D3C-9BA3-3EC1FD13173D}" destId="{00FF9B8B-3D13-47FB-985D-3E9CA86F627E}" srcOrd="0" destOrd="0" presId="urn:microsoft.com/office/officeart/2005/8/layout/hierarchy3"/>
    <dgm:cxn modelId="{0844FDC9-D258-4499-A558-43C90E05BFD9}" type="presOf" srcId="{5DD8E283-920A-4B34-9437-E3461C6086AC}" destId="{2ABB74C0-20C6-4934-9D76-88B5B80C6EA2}" srcOrd="0" destOrd="0" presId="urn:microsoft.com/office/officeart/2005/8/layout/hierarchy3"/>
    <dgm:cxn modelId="{79726E28-6BE5-43FC-8E0A-DB708AEA397A}" srcId="{42D75CE8-C297-46C7-B073-7BF999438EF7}" destId="{317E497F-AA4C-4D3C-9BA3-3EC1FD13173D}" srcOrd="0" destOrd="0" parTransId="{6477A920-396D-4D47-A0DB-A08DAF58C286}" sibTransId="{DA79AA22-7E12-42B2-B433-0E6754A5D983}"/>
    <dgm:cxn modelId="{C95568B7-3407-4E94-9E5A-4D2C2A9EA30B}" type="presOf" srcId="{7D8B3BE5-CF4E-4BE1-A364-7B1E94AAF1EE}" destId="{89839630-9479-4EBB-997D-FF6477B7E509}" srcOrd="0" destOrd="0" presId="urn:microsoft.com/office/officeart/2005/8/layout/hierarchy3"/>
    <dgm:cxn modelId="{E5D5E2B6-5FFE-4695-AC66-3ED5B4402B88}" type="presOf" srcId="{42D75CE8-C297-46C7-B073-7BF999438EF7}" destId="{E8485601-8DA5-4327-897A-E0DA6929C42D}" srcOrd="1" destOrd="0" presId="urn:microsoft.com/office/officeart/2005/8/layout/hierarchy3"/>
    <dgm:cxn modelId="{7D4BA5A9-4486-4043-9CDA-1118A9F0527B}" srcId="{CB6BA3E3-48C4-4A30-BBC4-0125610CA242}" destId="{AE5DA472-9226-474D-9031-C2FA3D693458}" srcOrd="0" destOrd="0" parTransId="{5DD8E283-920A-4B34-9437-E3461C6086AC}" sibTransId="{77AABAA0-1A5F-4BF2-B71F-26FE28B36A87}"/>
    <dgm:cxn modelId="{659846B0-8C50-4257-BDDC-20D7BDBE4467}" type="presParOf" srcId="{B90D927B-2EE2-490B-965E-7F74980A1231}" destId="{1B9AF9A3-090B-471A-AC12-BC6F4DF7AD73}" srcOrd="0" destOrd="0" presId="urn:microsoft.com/office/officeart/2005/8/layout/hierarchy3"/>
    <dgm:cxn modelId="{E2E84E2C-D9D2-4650-A126-19EF663EE384}" type="presParOf" srcId="{1B9AF9A3-090B-471A-AC12-BC6F4DF7AD73}" destId="{ED11FB7B-1FAA-4F1F-A0B1-AAF37612E8A8}" srcOrd="0" destOrd="0" presId="urn:microsoft.com/office/officeart/2005/8/layout/hierarchy3"/>
    <dgm:cxn modelId="{505046AF-7504-4ACE-8F0A-99489FF91D60}" type="presParOf" srcId="{ED11FB7B-1FAA-4F1F-A0B1-AAF37612E8A8}" destId="{D042651B-11A2-4AEF-876B-2370E1BAC7E1}" srcOrd="0" destOrd="0" presId="urn:microsoft.com/office/officeart/2005/8/layout/hierarchy3"/>
    <dgm:cxn modelId="{577EA109-7DA6-40E7-A805-73D1771DC436}" type="presParOf" srcId="{ED11FB7B-1FAA-4F1F-A0B1-AAF37612E8A8}" destId="{E8B91328-B759-4428-9E00-1552D3B029AB}" srcOrd="1" destOrd="0" presId="urn:microsoft.com/office/officeart/2005/8/layout/hierarchy3"/>
    <dgm:cxn modelId="{FD1A8444-DF3C-41AD-910E-9377A56D84E0}" type="presParOf" srcId="{1B9AF9A3-090B-471A-AC12-BC6F4DF7AD73}" destId="{C446EA85-A830-4615-95D3-1102A3849802}" srcOrd="1" destOrd="0" presId="urn:microsoft.com/office/officeart/2005/8/layout/hierarchy3"/>
    <dgm:cxn modelId="{5D026EFA-CC72-4A39-B6DB-9FC77E0FEC14}" type="presParOf" srcId="{C446EA85-A830-4615-95D3-1102A3849802}" destId="{2ABB74C0-20C6-4934-9D76-88B5B80C6EA2}" srcOrd="0" destOrd="0" presId="urn:microsoft.com/office/officeart/2005/8/layout/hierarchy3"/>
    <dgm:cxn modelId="{D799CE1D-93F6-45BA-A4BE-C475120BBFCB}" type="presParOf" srcId="{C446EA85-A830-4615-95D3-1102A3849802}" destId="{67A967FD-336D-4127-9B70-DC14D7501BC3}" srcOrd="1" destOrd="0" presId="urn:microsoft.com/office/officeart/2005/8/layout/hierarchy3"/>
    <dgm:cxn modelId="{FFE465AD-8F3F-408F-9B64-B1668D9533F9}" type="presParOf" srcId="{C446EA85-A830-4615-95D3-1102A3849802}" destId="{51CE21A2-1A37-45ED-8ECA-30A46FB22F0E}" srcOrd="2" destOrd="0" presId="urn:microsoft.com/office/officeart/2005/8/layout/hierarchy3"/>
    <dgm:cxn modelId="{36FAD490-E01F-47E0-BAC7-FBAE9FD2ECE1}" type="presParOf" srcId="{C446EA85-A830-4615-95D3-1102A3849802}" destId="{2C50BD4A-DC68-425E-89D3-6D3706FCECE6}" srcOrd="3" destOrd="0" presId="urn:microsoft.com/office/officeart/2005/8/layout/hierarchy3"/>
    <dgm:cxn modelId="{E9435FF3-E0B2-4C95-9676-19C6B2AE1F6F}" type="presParOf" srcId="{B90D927B-2EE2-490B-965E-7F74980A1231}" destId="{5413AA0F-4D05-4B76-8EE0-E47A5D7B4975}" srcOrd="1" destOrd="0" presId="urn:microsoft.com/office/officeart/2005/8/layout/hierarchy3"/>
    <dgm:cxn modelId="{AE7C9DD2-9A50-4E27-ADD1-02BDB5F35EE0}" type="presParOf" srcId="{5413AA0F-4D05-4B76-8EE0-E47A5D7B4975}" destId="{7436715A-5F39-41F6-824B-D0C9D09C29E2}" srcOrd="0" destOrd="0" presId="urn:microsoft.com/office/officeart/2005/8/layout/hierarchy3"/>
    <dgm:cxn modelId="{AC03D88E-D6B3-4DD9-B1DD-0D9DAC2907C2}" type="presParOf" srcId="{7436715A-5F39-41F6-824B-D0C9D09C29E2}" destId="{3EA2B493-8E22-4DF2-9CB9-D590C7D1811C}" srcOrd="0" destOrd="0" presId="urn:microsoft.com/office/officeart/2005/8/layout/hierarchy3"/>
    <dgm:cxn modelId="{C7074E65-7B62-4DE1-BD4F-30C7608D495D}" type="presParOf" srcId="{7436715A-5F39-41F6-824B-D0C9D09C29E2}" destId="{E8485601-8DA5-4327-897A-E0DA6929C42D}" srcOrd="1" destOrd="0" presId="urn:microsoft.com/office/officeart/2005/8/layout/hierarchy3"/>
    <dgm:cxn modelId="{F70B7381-5769-4091-9B81-01F0C6571672}" type="presParOf" srcId="{5413AA0F-4D05-4B76-8EE0-E47A5D7B4975}" destId="{E5171193-A6E1-47F0-BB6D-19083EDE1F5E}" srcOrd="1" destOrd="0" presId="urn:microsoft.com/office/officeart/2005/8/layout/hierarchy3"/>
    <dgm:cxn modelId="{E1E5D56D-451B-461E-BDD3-16C4253CD83E}" type="presParOf" srcId="{E5171193-A6E1-47F0-BB6D-19083EDE1F5E}" destId="{249CB936-1B98-4C28-8A8E-068CA389A2E1}" srcOrd="0" destOrd="0" presId="urn:microsoft.com/office/officeart/2005/8/layout/hierarchy3"/>
    <dgm:cxn modelId="{34C25CBE-B95A-43A8-9863-8024103A9488}" type="presParOf" srcId="{E5171193-A6E1-47F0-BB6D-19083EDE1F5E}" destId="{00FF9B8B-3D13-47FB-985D-3E9CA86F627E}" srcOrd="1" destOrd="0" presId="urn:microsoft.com/office/officeart/2005/8/layout/hierarchy3"/>
    <dgm:cxn modelId="{524998C5-40D5-4679-B89E-C885C6D42695}" type="presParOf" srcId="{E5171193-A6E1-47F0-BB6D-19083EDE1F5E}" destId="{89839630-9479-4EBB-997D-FF6477B7E509}" srcOrd="2" destOrd="0" presId="urn:microsoft.com/office/officeart/2005/8/layout/hierarchy3"/>
    <dgm:cxn modelId="{15D0AD39-A826-4BE4-A15C-543820B1149A}" type="presParOf" srcId="{E5171193-A6E1-47F0-BB6D-19083EDE1F5E}" destId="{78CFC193-519B-4ED0-B5D4-E9E4AC752F4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440416-B44B-49E1-B1FE-D9E54F07A5A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C7C7EB-9F57-49D2-B775-C15FFB6B30F3}">
      <dgm:prSet phldrT="[Текст]" custT="1"/>
      <dgm:spPr/>
      <dgm:t>
        <a:bodyPr/>
        <a:lstStyle/>
        <a:p>
          <a:r>
            <a:rPr lang="ru-RU" sz="4000" dirty="0" smtClean="0"/>
            <a:t>Эксплицитная</a:t>
          </a:r>
          <a:endParaRPr lang="ru-RU" sz="4000" dirty="0"/>
        </a:p>
      </dgm:t>
    </dgm:pt>
    <dgm:pt modelId="{EF8731C2-DDBA-48DE-8CEC-8895148EB754}" type="parTrans" cxnId="{00558B7E-4F99-4575-B661-7CECE80958D8}">
      <dgm:prSet/>
      <dgm:spPr/>
      <dgm:t>
        <a:bodyPr/>
        <a:lstStyle/>
        <a:p>
          <a:endParaRPr lang="ru-RU"/>
        </a:p>
      </dgm:t>
    </dgm:pt>
    <dgm:pt modelId="{8E1B24DF-2CED-42F5-95C7-102DB7F1ED50}" type="sibTrans" cxnId="{00558B7E-4F99-4575-B661-7CECE80958D8}">
      <dgm:prSet/>
      <dgm:spPr/>
      <dgm:t>
        <a:bodyPr/>
        <a:lstStyle/>
        <a:p>
          <a:endParaRPr lang="ru-RU"/>
        </a:p>
      </dgm:t>
    </dgm:pt>
    <dgm:pt modelId="{991FD4C2-68E0-440B-A9E6-6D3644C6E780}">
      <dgm:prSet phldrT="[Текст]" custT="1"/>
      <dgm:spPr/>
      <dgm:t>
        <a:bodyPr/>
        <a:lstStyle/>
        <a:p>
          <a:r>
            <a:rPr lang="ru-RU" sz="3600" dirty="0" smtClean="0"/>
            <a:t>(ярко выраженное влияние на сознание)</a:t>
          </a:r>
          <a:r>
            <a:rPr lang="ru-RU" sz="4200" dirty="0" smtClean="0"/>
            <a:t>.</a:t>
          </a:r>
          <a:endParaRPr lang="ru-RU" sz="4200" dirty="0"/>
        </a:p>
      </dgm:t>
    </dgm:pt>
    <dgm:pt modelId="{0DCC7EBD-C2CA-4FEC-B72C-FAF515A76295}" type="parTrans" cxnId="{B1214613-07A1-4ABE-89AD-564B675247E5}">
      <dgm:prSet/>
      <dgm:spPr/>
      <dgm:t>
        <a:bodyPr/>
        <a:lstStyle/>
        <a:p>
          <a:endParaRPr lang="ru-RU"/>
        </a:p>
      </dgm:t>
    </dgm:pt>
    <dgm:pt modelId="{53B92780-F301-4EE9-8879-4C83EDC14D08}" type="sibTrans" cxnId="{B1214613-07A1-4ABE-89AD-564B675247E5}">
      <dgm:prSet/>
      <dgm:spPr/>
      <dgm:t>
        <a:bodyPr/>
        <a:lstStyle/>
        <a:p>
          <a:endParaRPr lang="ru-RU"/>
        </a:p>
      </dgm:t>
    </dgm:pt>
    <dgm:pt modelId="{D962FC8F-4968-4BFF-BA28-159A76F923F4}">
      <dgm:prSet phldrT="[Текст]" custT="1"/>
      <dgm:spPr/>
      <dgm:t>
        <a:bodyPr/>
        <a:lstStyle/>
        <a:p>
          <a:r>
            <a:rPr lang="ru-RU" sz="4000" dirty="0" smtClean="0"/>
            <a:t>Имплицитная</a:t>
          </a:r>
          <a:endParaRPr lang="ru-RU" sz="4000" dirty="0"/>
        </a:p>
      </dgm:t>
    </dgm:pt>
    <dgm:pt modelId="{42F01995-D796-40B5-9DA0-01DECC068E09}" type="parTrans" cxnId="{0CC75892-8A8D-45B4-AD16-66B988105688}">
      <dgm:prSet/>
      <dgm:spPr/>
      <dgm:t>
        <a:bodyPr/>
        <a:lstStyle/>
        <a:p>
          <a:endParaRPr lang="ru-RU"/>
        </a:p>
      </dgm:t>
    </dgm:pt>
    <dgm:pt modelId="{03423C68-FF58-49D2-B1C8-CA3368F30FC4}" type="sibTrans" cxnId="{0CC75892-8A8D-45B4-AD16-66B988105688}">
      <dgm:prSet/>
      <dgm:spPr/>
      <dgm:t>
        <a:bodyPr/>
        <a:lstStyle/>
        <a:p>
          <a:endParaRPr lang="ru-RU"/>
        </a:p>
      </dgm:t>
    </dgm:pt>
    <dgm:pt modelId="{E5D78A59-9DE2-4724-A086-180E2109F075}">
      <dgm:prSet phldrT="[Текст]" custT="1"/>
      <dgm:spPr/>
      <dgm:t>
        <a:bodyPr/>
        <a:lstStyle/>
        <a:p>
          <a:r>
            <a:rPr lang="ru-RU" sz="3600" dirty="0" smtClean="0"/>
            <a:t>(скрытое, неявное влияние на сознание).  </a:t>
          </a:r>
          <a:endParaRPr lang="ru-RU" sz="3600" dirty="0"/>
        </a:p>
      </dgm:t>
    </dgm:pt>
    <dgm:pt modelId="{1E7D97D4-C792-49C8-B962-2DAF2B0C37AC}" type="parTrans" cxnId="{C6486E3F-0477-4FF5-824E-0ED66106710B}">
      <dgm:prSet/>
      <dgm:spPr/>
      <dgm:t>
        <a:bodyPr/>
        <a:lstStyle/>
        <a:p>
          <a:endParaRPr lang="ru-RU"/>
        </a:p>
      </dgm:t>
    </dgm:pt>
    <dgm:pt modelId="{04787AC2-23DD-4AAE-AA94-7420D658ECB8}" type="sibTrans" cxnId="{C6486E3F-0477-4FF5-824E-0ED66106710B}">
      <dgm:prSet/>
      <dgm:spPr/>
      <dgm:t>
        <a:bodyPr/>
        <a:lstStyle/>
        <a:p>
          <a:endParaRPr lang="ru-RU"/>
        </a:p>
      </dgm:t>
    </dgm:pt>
    <dgm:pt modelId="{2DABDF0F-D045-4B90-BED4-6DEE687DFD14}" type="pres">
      <dgm:prSet presAssocID="{6E440416-B44B-49E1-B1FE-D9E54F07A5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BE5BDF-A39F-414A-BF2E-DFA2FE79C8E9}" type="pres">
      <dgm:prSet presAssocID="{81C7C7EB-9F57-49D2-B775-C15FFB6B30F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17F002-1003-4A4D-A505-1FD6D767500E}" type="pres">
      <dgm:prSet presAssocID="{81C7C7EB-9F57-49D2-B775-C15FFB6B30F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087B23-276A-4AC3-BB16-9EC4D91FEB41}" type="pres">
      <dgm:prSet presAssocID="{D962FC8F-4968-4BFF-BA28-159A76F923F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F3DA1-6E77-4A3B-B9E1-AB0D0800E4ED}" type="pres">
      <dgm:prSet presAssocID="{D962FC8F-4968-4BFF-BA28-159A76F923F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A41F31-BEE4-4634-9320-30C7E4EDD043}" type="presOf" srcId="{6E440416-B44B-49E1-B1FE-D9E54F07A5AE}" destId="{2DABDF0F-D045-4B90-BED4-6DEE687DFD14}" srcOrd="0" destOrd="0" presId="urn:microsoft.com/office/officeart/2005/8/layout/vList2"/>
    <dgm:cxn modelId="{B1214613-07A1-4ABE-89AD-564B675247E5}" srcId="{81C7C7EB-9F57-49D2-B775-C15FFB6B30F3}" destId="{991FD4C2-68E0-440B-A9E6-6D3644C6E780}" srcOrd="0" destOrd="0" parTransId="{0DCC7EBD-C2CA-4FEC-B72C-FAF515A76295}" sibTransId="{53B92780-F301-4EE9-8879-4C83EDC14D08}"/>
    <dgm:cxn modelId="{D0E8099B-24D2-46A8-8B81-85D12BDB0CC3}" type="presOf" srcId="{991FD4C2-68E0-440B-A9E6-6D3644C6E780}" destId="{3017F002-1003-4A4D-A505-1FD6D767500E}" srcOrd="0" destOrd="0" presId="urn:microsoft.com/office/officeart/2005/8/layout/vList2"/>
    <dgm:cxn modelId="{378F5861-E2F0-4C65-A1C8-7EE09C80C248}" type="presOf" srcId="{D962FC8F-4968-4BFF-BA28-159A76F923F4}" destId="{B7087B23-276A-4AC3-BB16-9EC4D91FEB41}" srcOrd="0" destOrd="0" presId="urn:microsoft.com/office/officeart/2005/8/layout/vList2"/>
    <dgm:cxn modelId="{5FD68F3D-E2C4-4118-9A0A-28B5EC9C6B48}" type="presOf" srcId="{E5D78A59-9DE2-4724-A086-180E2109F075}" destId="{30FF3DA1-6E77-4A3B-B9E1-AB0D0800E4ED}" srcOrd="0" destOrd="0" presId="urn:microsoft.com/office/officeart/2005/8/layout/vList2"/>
    <dgm:cxn modelId="{F13B9C61-2B68-41AA-941E-9D532E99C6CB}" type="presOf" srcId="{81C7C7EB-9F57-49D2-B775-C15FFB6B30F3}" destId="{4BBE5BDF-A39F-414A-BF2E-DFA2FE79C8E9}" srcOrd="0" destOrd="0" presId="urn:microsoft.com/office/officeart/2005/8/layout/vList2"/>
    <dgm:cxn modelId="{00558B7E-4F99-4575-B661-7CECE80958D8}" srcId="{6E440416-B44B-49E1-B1FE-D9E54F07A5AE}" destId="{81C7C7EB-9F57-49D2-B775-C15FFB6B30F3}" srcOrd="0" destOrd="0" parTransId="{EF8731C2-DDBA-48DE-8CEC-8895148EB754}" sibTransId="{8E1B24DF-2CED-42F5-95C7-102DB7F1ED50}"/>
    <dgm:cxn modelId="{0CC75892-8A8D-45B4-AD16-66B988105688}" srcId="{6E440416-B44B-49E1-B1FE-D9E54F07A5AE}" destId="{D962FC8F-4968-4BFF-BA28-159A76F923F4}" srcOrd="1" destOrd="0" parTransId="{42F01995-D796-40B5-9DA0-01DECC068E09}" sibTransId="{03423C68-FF58-49D2-B1C8-CA3368F30FC4}"/>
    <dgm:cxn modelId="{C6486E3F-0477-4FF5-824E-0ED66106710B}" srcId="{D962FC8F-4968-4BFF-BA28-159A76F923F4}" destId="{E5D78A59-9DE2-4724-A086-180E2109F075}" srcOrd="0" destOrd="0" parTransId="{1E7D97D4-C792-49C8-B962-2DAF2B0C37AC}" sibTransId="{04787AC2-23DD-4AAE-AA94-7420D658ECB8}"/>
    <dgm:cxn modelId="{760793D1-CE3C-408F-8EE6-A22E0660E050}" type="presParOf" srcId="{2DABDF0F-D045-4B90-BED4-6DEE687DFD14}" destId="{4BBE5BDF-A39F-414A-BF2E-DFA2FE79C8E9}" srcOrd="0" destOrd="0" presId="urn:microsoft.com/office/officeart/2005/8/layout/vList2"/>
    <dgm:cxn modelId="{C0FE5602-D214-4D8C-8659-1161973114CA}" type="presParOf" srcId="{2DABDF0F-D045-4B90-BED4-6DEE687DFD14}" destId="{3017F002-1003-4A4D-A505-1FD6D767500E}" srcOrd="1" destOrd="0" presId="urn:microsoft.com/office/officeart/2005/8/layout/vList2"/>
    <dgm:cxn modelId="{0A783EE6-A1BB-45EF-BF52-9F611BD72FF9}" type="presParOf" srcId="{2DABDF0F-D045-4B90-BED4-6DEE687DFD14}" destId="{B7087B23-276A-4AC3-BB16-9EC4D91FEB41}" srcOrd="2" destOrd="0" presId="urn:microsoft.com/office/officeart/2005/8/layout/vList2"/>
    <dgm:cxn modelId="{E90D1451-63A0-49D0-AC6F-690DF6C0BE22}" type="presParOf" srcId="{2DABDF0F-D045-4B90-BED4-6DEE687DFD14}" destId="{30FF3DA1-6E77-4A3B-B9E1-AB0D0800E4E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42651B-11A2-4AEF-876B-2370E1BAC7E1}">
      <dsp:nvSpPr>
        <dsp:cNvPr id="0" name=""/>
        <dsp:cNvSpPr/>
      </dsp:nvSpPr>
      <dsp:spPr>
        <a:xfrm>
          <a:off x="1160127" y="2496"/>
          <a:ext cx="2589774" cy="1294887"/>
        </a:xfrm>
        <a:prstGeom prst="roundRect">
          <a:avLst>
            <a:gd name="adj" fmla="val 10000"/>
          </a:avLst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Активная</a:t>
          </a:r>
          <a:endParaRPr lang="ru-RU" sz="3800" kern="1200" dirty="0"/>
        </a:p>
      </dsp:txBody>
      <dsp:txXfrm>
        <a:off x="1198053" y="40422"/>
        <a:ext cx="2513922" cy="1219035"/>
      </dsp:txXfrm>
    </dsp:sp>
    <dsp:sp modelId="{2ABB74C0-20C6-4934-9D76-88B5B80C6EA2}">
      <dsp:nvSpPr>
        <dsp:cNvPr id="0" name=""/>
        <dsp:cNvSpPr/>
      </dsp:nvSpPr>
      <dsp:spPr>
        <a:xfrm>
          <a:off x="1419105" y="1297384"/>
          <a:ext cx="258977" cy="971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1165"/>
              </a:lnTo>
              <a:lnTo>
                <a:pt x="258977" y="9711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A967FD-336D-4127-9B70-DC14D7501BC3}">
      <dsp:nvSpPr>
        <dsp:cNvPr id="0" name=""/>
        <dsp:cNvSpPr/>
      </dsp:nvSpPr>
      <dsp:spPr>
        <a:xfrm>
          <a:off x="1678082" y="1621105"/>
          <a:ext cx="2071819" cy="1294887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прямая</a:t>
          </a:r>
          <a:endParaRPr lang="ru-RU" sz="3300" kern="1200" dirty="0"/>
        </a:p>
      </dsp:txBody>
      <dsp:txXfrm>
        <a:off x="1716008" y="1659031"/>
        <a:ext cx="1995967" cy="1219035"/>
      </dsp:txXfrm>
    </dsp:sp>
    <dsp:sp modelId="{51CE21A2-1A37-45ED-8ECA-30A46FB22F0E}">
      <dsp:nvSpPr>
        <dsp:cNvPr id="0" name=""/>
        <dsp:cNvSpPr/>
      </dsp:nvSpPr>
      <dsp:spPr>
        <a:xfrm>
          <a:off x="1419105" y="1297384"/>
          <a:ext cx="258977" cy="2589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9774"/>
              </a:lnTo>
              <a:lnTo>
                <a:pt x="258977" y="25897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50BD4A-DC68-425E-89D3-6D3706FCECE6}">
      <dsp:nvSpPr>
        <dsp:cNvPr id="0" name=""/>
        <dsp:cNvSpPr/>
      </dsp:nvSpPr>
      <dsp:spPr>
        <a:xfrm>
          <a:off x="1678082" y="3239714"/>
          <a:ext cx="2071819" cy="1294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непрямая</a:t>
          </a:r>
          <a:endParaRPr lang="ru-RU" sz="3300" kern="1200" dirty="0"/>
        </a:p>
      </dsp:txBody>
      <dsp:txXfrm>
        <a:off x="1716008" y="3277640"/>
        <a:ext cx="1995967" cy="1219035"/>
      </dsp:txXfrm>
    </dsp:sp>
    <dsp:sp modelId="{3EA2B493-8E22-4DF2-9CB9-D590C7D1811C}">
      <dsp:nvSpPr>
        <dsp:cNvPr id="0" name=""/>
        <dsp:cNvSpPr/>
      </dsp:nvSpPr>
      <dsp:spPr>
        <a:xfrm>
          <a:off x="4397345" y="2496"/>
          <a:ext cx="2589774" cy="1294887"/>
        </a:xfrm>
        <a:prstGeom prst="roundRect">
          <a:avLst>
            <a:gd name="adj" fmla="val 10000"/>
          </a:avLst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Пассивная</a:t>
          </a:r>
          <a:endParaRPr lang="ru-RU" sz="3800" kern="1200" dirty="0"/>
        </a:p>
      </dsp:txBody>
      <dsp:txXfrm>
        <a:off x="4435271" y="40422"/>
        <a:ext cx="2513922" cy="1219035"/>
      </dsp:txXfrm>
    </dsp:sp>
    <dsp:sp modelId="{249CB936-1B98-4C28-8A8E-068CA389A2E1}">
      <dsp:nvSpPr>
        <dsp:cNvPr id="0" name=""/>
        <dsp:cNvSpPr/>
      </dsp:nvSpPr>
      <dsp:spPr>
        <a:xfrm>
          <a:off x="4656323" y="1297384"/>
          <a:ext cx="258977" cy="971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1165"/>
              </a:lnTo>
              <a:lnTo>
                <a:pt x="258977" y="9711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F9B8B-3D13-47FB-985D-3E9CA86F627E}">
      <dsp:nvSpPr>
        <dsp:cNvPr id="0" name=""/>
        <dsp:cNvSpPr/>
      </dsp:nvSpPr>
      <dsp:spPr>
        <a:xfrm>
          <a:off x="4915300" y="1621105"/>
          <a:ext cx="2071819" cy="1294887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прямая</a:t>
          </a:r>
          <a:endParaRPr lang="ru-RU" sz="3300" kern="1200" dirty="0"/>
        </a:p>
      </dsp:txBody>
      <dsp:txXfrm>
        <a:off x="4953226" y="1659031"/>
        <a:ext cx="1995967" cy="1219035"/>
      </dsp:txXfrm>
    </dsp:sp>
    <dsp:sp modelId="{89839630-9479-4EBB-997D-FF6477B7E509}">
      <dsp:nvSpPr>
        <dsp:cNvPr id="0" name=""/>
        <dsp:cNvSpPr/>
      </dsp:nvSpPr>
      <dsp:spPr>
        <a:xfrm>
          <a:off x="4656323" y="1297384"/>
          <a:ext cx="258977" cy="2589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9774"/>
              </a:lnTo>
              <a:lnTo>
                <a:pt x="258977" y="25897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CFC193-519B-4ED0-B5D4-E9E4AC752F40}">
      <dsp:nvSpPr>
        <dsp:cNvPr id="0" name=""/>
        <dsp:cNvSpPr/>
      </dsp:nvSpPr>
      <dsp:spPr>
        <a:xfrm>
          <a:off x="4915300" y="3239714"/>
          <a:ext cx="2071819" cy="1294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непрямая</a:t>
          </a:r>
          <a:endParaRPr lang="ru-RU" sz="3300" kern="1200" dirty="0"/>
        </a:p>
      </dsp:txBody>
      <dsp:txXfrm>
        <a:off x="4953226" y="3277640"/>
        <a:ext cx="1995967" cy="12190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E5BDF-A39F-414A-BF2E-DFA2FE79C8E9}">
      <dsp:nvSpPr>
        <dsp:cNvPr id="0" name=""/>
        <dsp:cNvSpPr/>
      </dsp:nvSpPr>
      <dsp:spPr>
        <a:xfrm>
          <a:off x="0" y="11151"/>
          <a:ext cx="8229600" cy="1179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Эксплицитная</a:t>
          </a:r>
          <a:endParaRPr lang="ru-RU" sz="4000" kern="1200" dirty="0"/>
        </a:p>
      </dsp:txBody>
      <dsp:txXfrm>
        <a:off x="57572" y="68723"/>
        <a:ext cx="8114456" cy="1064216"/>
      </dsp:txXfrm>
    </dsp:sp>
    <dsp:sp modelId="{3017F002-1003-4A4D-A505-1FD6D767500E}">
      <dsp:nvSpPr>
        <dsp:cNvPr id="0" name=""/>
        <dsp:cNvSpPr/>
      </dsp:nvSpPr>
      <dsp:spPr>
        <a:xfrm>
          <a:off x="0" y="1190511"/>
          <a:ext cx="8229600" cy="1206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600" kern="1200" dirty="0" smtClean="0"/>
            <a:t>(ярко выраженное влияние на сознание)</a:t>
          </a:r>
          <a:r>
            <a:rPr lang="ru-RU" sz="4200" kern="1200" dirty="0" smtClean="0"/>
            <a:t>.</a:t>
          </a:r>
          <a:endParaRPr lang="ru-RU" sz="4200" kern="1200" dirty="0"/>
        </a:p>
      </dsp:txBody>
      <dsp:txXfrm>
        <a:off x="0" y="1190511"/>
        <a:ext cx="8229600" cy="1206292"/>
      </dsp:txXfrm>
    </dsp:sp>
    <dsp:sp modelId="{B7087B23-276A-4AC3-BB16-9EC4D91FEB41}">
      <dsp:nvSpPr>
        <dsp:cNvPr id="0" name=""/>
        <dsp:cNvSpPr/>
      </dsp:nvSpPr>
      <dsp:spPr>
        <a:xfrm>
          <a:off x="0" y="2396803"/>
          <a:ext cx="8229600" cy="1179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Имплицитная</a:t>
          </a:r>
          <a:endParaRPr lang="ru-RU" sz="4000" kern="1200" dirty="0"/>
        </a:p>
      </dsp:txBody>
      <dsp:txXfrm>
        <a:off x="57572" y="2454375"/>
        <a:ext cx="8114456" cy="1064216"/>
      </dsp:txXfrm>
    </dsp:sp>
    <dsp:sp modelId="{30FF3DA1-6E77-4A3B-B9E1-AB0D0800E4ED}">
      <dsp:nvSpPr>
        <dsp:cNvPr id="0" name=""/>
        <dsp:cNvSpPr/>
      </dsp:nvSpPr>
      <dsp:spPr>
        <a:xfrm>
          <a:off x="0" y="3576163"/>
          <a:ext cx="8229600" cy="1108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600" kern="1200" dirty="0" smtClean="0"/>
            <a:t>(скрытое, неявное влияние на сознание).  </a:t>
          </a:r>
          <a:endParaRPr lang="ru-RU" sz="3600" kern="1200" dirty="0"/>
        </a:p>
      </dsp:txBody>
      <dsp:txXfrm>
        <a:off x="0" y="3576163"/>
        <a:ext cx="8229600" cy="11084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EDBDD7-32AF-4F2E-A5BB-7779A1C6C51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2E6E2-8BC0-4548-AEA8-C014D9E9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38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2E6E2-8BC0-4548-AEA8-C014D9E9A19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415B-241B-4167-AF16-16D2A866F798}" type="datetimeFigureOut">
              <a:rPr lang="ru-RU" smtClean="0"/>
              <a:pPr/>
              <a:t>28.09.2013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CAF3-2959-4D4F-A14D-7DE7F5D491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415B-241B-4167-AF16-16D2A866F798}" type="datetimeFigureOut">
              <a:rPr lang="ru-RU" smtClean="0"/>
              <a:pPr/>
              <a:t>28.09.2013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CAF3-2959-4D4F-A14D-7DE7F5D491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415B-241B-4167-AF16-16D2A866F798}" type="datetimeFigureOut">
              <a:rPr lang="ru-RU" smtClean="0"/>
              <a:pPr/>
              <a:t>28.09.2013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CAF3-2959-4D4F-A14D-7DE7F5D491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415B-241B-4167-AF16-16D2A866F798}" type="datetimeFigureOut">
              <a:rPr lang="ru-RU" smtClean="0"/>
              <a:pPr/>
              <a:t>28.09.2013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CAF3-2959-4D4F-A14D-7DE7F5D491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415B-241B-4167-AF16-16D2A866F798}" type="datetimeFigureOut">
              <a:rPr lang="ru-RU" smtClean="0"/>
              <a:pPr/>
              <a:t>28.09.2013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CAF3-2959-4D4F-A14D-7DE7F5D491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415B-241B-4167-AF16-16D2A866F798}" type="datetimeFigureOut">
              <a:rPr lang="ru-RU" smtClean="0"/>
              <a:pPr/>
              <a:t>28.09.2013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CAF3-2959-4D4F-A14D-7DE7F5D491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415B-241B-4167-AF16-16D2A866F798}" type="datetimeFigureOut">
              <a:rPr lang="ru-RU" smtClean="0"/>
              <a:pPr/>
              <a:t>28.09.2013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CAF3-2959-4D4F-A14D-7DE7F5D491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415B-241B-4167-AF16-16D2A866F798}" type="datetimeFigureOut">
              <a:rPr lang="ru-RU" smtClean="0"/>
              <a:pPr/>
              <a:t>28.09.2013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CAF3-2959-4D4F-A14D-7DE7F5D491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415B-241B-4167-AF16-16D2A866F798}" type="datetimeFigureOut">
              <a:rPr lang="ru-RU" smtClean="0"/>
              <a:pPr/>
              <a:t>28.09.2013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CAF3-2959-4D4F-A14D-7DE7F5D491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415B-241B-4167-AF16-16D2A866F798}" type="datetimeFigureOut">
              <a:rPr lang="ru-RU" smtClean="0"/>
              <a:pPr/>
              <a:t>28.09.2013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CAF3-2959-4D4F-A14D-7DE7F5D491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415B-241B-4167-AF16-16D2A866F798}" type="datetimeFigureOut">
              <a:rPr lang="ru-RU" smtClean="0"/>
              <a:pPr/>
              <a:t>28.09.2013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F6CAF3-2959-4D4F-A14D-7DE7F5D491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FC415B-241B-4167-AF16-16D2A866F798}" type="datetimeFigureOut">
              <a:rPr lang="ru-RU" smtClean="0"/>
              <a:pPr/>
              <a:t>28.09.2013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F6CAF3-2959-4D4F-A14D-7DE7F5D491B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305800" cy="2232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Формы проявления речевой агрессии в газетном тексте.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37508"/>
          </a:xfrm>
        </p:spPr>
        <p:txBody>
          <a:bodyPr/>
          <a:lstStyle/>
          <a:p>
            <a:pPr algn="r"/>
            <a:r>
              <a:rPr lang="ru-RU" sz="1800" b="1" dirty="0" smtClean="0"/>
              <a:t>Автор:</a:t>
            </a:r>
          </a:p>
          <a:p>
            <a:pPr algn="r"/>
            <a:r>
              <a:rPr lang="ru-RU" sz="1800" dirty="0" err="1" smtClean="0"/>
              <a:t>Кистерная</a:t>
            </a:r>
            <a:r>
              <a:rPr lang="ru-RU" sz="1800" dirty="0" smtClean="0"/>
              <a:t> Раиса Юрьевна,</a:t>
            </a:r>
          </a:p>
          <a:p>
            <a:pPr algn="r"/>
            <a:r>
              <a:rPr lang="ru-RU" sz="1800" dirty="0" smtClean="0"/>
              <a:t>ученица 10 класса МКОУ СОШ№8.</a:t>
            </a:r>
          </a:p>
          <a:p>
            <a:pPr algn="r"/>
            <a:r>
              <a:rPr lang="ru-RU" sz="1800" b="1" dirty="0" smtClean="0"/>
              <a:t>Руководитель:</a:t>
            </a:r>
          </a:p>
          <a:p>
            <a:pPr algn="r"/>
            <a:r>
              <a:rPr lang="ru-RU" sz="1800" dirty="0" smtClean="0"/>
              <a:t>Ищенко Елена Владимировна,</a:t>
            </a:r>
          </a:p>
          <a:p>
            <a:pPr algn="r"/>
            <a:r>
              <a:rPr lang="ru-RU" sz="1800" dirty="0" smtClean="0"/>
              <a:t>учитель русского языка и литературы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04811"/>
          <a:ext cx="8229600" cy="573165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43200"/>
                <a:gridCol w="2743200"/>
                <a:gridCol w="2743200"/>
              </a:tblGrid>
              <a:tr h="25922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4.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b="1" dirty="0" smtClean="0"/>
                        <a:t>Прецедентные тексты.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000" dirty="0" smtClean="0"/>
                        <a:t>Прецедентные тексты – это средство ёмкой, экспрессивной характеристики </a:t>
                      </a:r>
                      <a:r>
                        <a:rPr lang="ru-RU" sz="2000" dirty="0" err="1" smtClean="0"/>
                        <a:t>кого-,чего-либо</a:t>
                      </a:r>
                      <a:r>
                        <a:rPr lang="ru-RU" sz="2000" dirty="0" smtClean="0"/>
                        <a:t> в современной художественной литературе и публицистике.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«…мышиная возня, поднятая </a:t>
                      </a:r>
                      <a:r>
                        <a:rPr lang="ru-RU" i="1" dirty="0" smtClean="0"/>
                        <a:t>литературными моськами</a:t>
                      </a:r>
                      <a:r>
                        <a:rPr lang="ru-RU" dirty="0" smtClean="0"/>
                        <a:t> ».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(Литературная газета.-2005.-26 января).</a:t>
                      </a:r>
                      <a:endParaRPr lang="ru-RU" b="1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259221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5.</a:t>
                      </a:r>
                      <a:r>
                        <a:rPr lang="ru-RU" sz="2000" b="1" baseline="0" dirty="0" smtClean="0"/>
                        <a:t> 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Перегруженность текста негативной лексикой.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Еврограбёж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». – «Убийца не пожалел малыша» – заголовки статей газеты «Жизнь».</a:t>
                      </a:r>
                      <a:endParaRPr lang="ru-RU" sz="1800" b="1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404664"/>
          <a:ext cx="8373616" cy="597556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271312"/>
                <a:gridCol w="3311099"/>
                <a:gridCol w="2791205"/>
              </a:tblGrid>
              <a:tr h="25922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6.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b="1" dirty="0" smtClean="0"/>
                        <a:t>Языковая демагогия.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Языковая демагогия - это непрямое воздействие на адресата, «когда идеи, которые необходимо внушить ему, не высказываются прямо, а навязываются исподволь».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«Адвокат зарабатывает на смерти башкирских детей $ 1,5 миллиона!» (Газета «Комсомольская правда».-2004.-29 июня.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25909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2000" b="1" dirty="0" smtClean="0"/>
                        <a:t>7. Излишняя метафоризация.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Метафоризация в газетной речи является одним из самых распространённых средств негативного отношения к </a:t>
                      </a:r>
                      <a:r>
                        <a:rPr lang="ru-RU" sz="2000" b="1" dirty="0" err="1" smtClean="0"/>
                        <a:t>кому-,чему-либо</a:t>
                      </a:r>
                      <a:r>
                        <a:rPr lang="ru-RU" sz="2000" b="1" dirty="0" smtClean="0"/>
                        <a:t>.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«Настоящая русская литература. Не </a:t>
                      </a:r>
                      <a:r>
                        <a:rPr lang="ru-RU" b="1" i="1" dirty="0" smtClean="0"/>
                        <a:t>рукоделие </a:t>
                      </a:r>
                      <a:r>
                        <a:rPr lang="ru-RU" b="1" dirty="0" smtClean="0"/>
                        <a:t>всевозможных </a:t>
                      </a:r>
                      <a:r>
                        <a:rPr lang="ru-RU" b="1" i="1" dirty="0" err="1" smtClean="0"/>
                        <a:t>детективствующих</a:t>
                      </a:r>
                      <a:r>
                        <a:rPr lang="ru-RU" b="1" dirty="0" smtClean="0"/>
                        <a:t> дам, не </a:t>
                      </a:r>
                      <a:r>
                        <a:rPr lang="ru-RU" b="1" i="1" dirty="0" smtClean="0"/>
                        <a:t>площадные</a:t>
                      </a:r>
                      <a:r>
                        <a:rPr lang="ru-RU" b="1" dirty="0" smtClean="0"/>
                        <a:t> и </a:t>
                      </a:r>
                      <a:r>
                        <a:rPr lang="ru-RU" b="1" i="1" dirty="0" smtClean="0"/>
                        <a:t>заборные</a:t>
                      </a:r>
                      <a:r>
                        <a:rPr lang="ru-RU" b="1" dirty="0" smtClean="0"/>
                        <a:t> упражнения </a:t>
                      </a:r>
                      <a:r>
                        <a:rPr lang="ru-RU" b="1" dirty="0" err="1" smtClean="0"/>
                        <a:t>суперэлитных</a:t>
                      </a:r>
                      <a:r>
                        <a:rPr lang="ru-RU" b="1" dirty="0" smtClean="0"/>
                        <a:t> господ литераторов…»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(Литературная газета.-2005.-№4).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509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Исследовательская часть.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6093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Для анализа речевой агрессии я взяла такие газеты:</a:t>
            </a:r>
          </a:p>
          <a:p>
            <a:pPr marL="342900" indent="-342900"/>
            <a:r>
              <a:rPr lang="ru-RU" sz="2000" b="1" dirty="0" smtClean="0"/>
              <a:t>Информационно-аналитический еженедельник «Де-факто».</a:t>
            </a:r>
          </a:p>
          <a:p>
            <a:pPr>
              <a:buNone/>
            </a:pPr>
            <a:r>
              <a:rPr lang="ru-RU" sz="1800" b="1" dirty="0" smtClean="0"/>
              <a:t>Учредитель</a:t>
            </a:r>
            <a:r>
              <a:rPr lang="ru-RU" sz="1800" dirty="0" smtClean="0"/>
              <a:t>: Администрация Черниговского сельского поселения (частная газета).</a:t>
            </a:r>
          </a:p>
          <a:p>
            <a:pPr>
              <a:buNone/>
            </a:pPr>
            <a:r>
              <a:rPr lang="ru-RU" sz="1400" dirty="0" smtClean="0"/>
              <a:t>Издатель: ИП Истомин.</a:t>
            </a:r>
          </a:p>
          <a:p>
            <a:pPr>
              <a:buNone/>
            </a:pPr>
            <a:r>
              <a:rPr lang="ru-RU" sz="1400" dirty="0" smtClean="0"/>
              <a:t>№8 (391) 21-27 февраля 2013года.</a:t>
            </a:r>
          </a:p>
          <a:p>
            <a:r>
              <a:rPr lang="ru-RU" sz="2000" b="1" dirty="0" smtClean="0"/>
              <a:t>Газета «Новое время».</a:t>
            </a:r>
          </a:p>
          <a:p>
            <a:pPr>
              <a:buNone/>
            </a:pPr>
            <a:r>
              <a:rPr lang="ru-RU" sz="1800" b="1" dirty="0" smtClean="0"/>
              <a:t>Учредитель:</a:t>
            </a:r>
            <a:r>
              <a:rPr lang="ru-RU" sz="1800" dirty="0" smtClean="0"/>
              <a:t> Администрация Черниговского муниципального района Приморского края (муниципальная газета).</a:t>
            </a:r>
          </a:p>
          <a:p>
            <a:pPr>
              <a:buNone/>
            </a:pPr>
            <a:r>
              <a:rPr lang="ru-RU" sz="1400" dirty="0" smtClean="0"/>
              <a:t>Издатель: МУП «Редакция районной газеты «Новое время».</a:t>
            </a:r>
          </a:p>
          <a:p>
            <a:pPr>
              <a:buNone/>
            </a:pPr>
            <a:r>
              <a:rPr lang="ru-RU" sz="1400" dirty="0" smtClean="0"/>
              <a:t>№103 (10902) 21 декабря 2012года.</a:t>
            </a:r>
          </a:p>
          <a:p>
            <a:r>
              <a:rPr lang="ru-RU" sz="2000" b="1" dirty="0" smtClean="0"/>
              <a:t>Общественно-политическая газета «Утро России» </a:t>
            </a:r>
            <a:r>
              <a:rPr lang="ru-RU" sz="1800" dirty="0" smtClean="0"/>
              <a:t>(толстушка).</a:t>
            </a:r>
          </a:p>
          <a:p>
            <a:pPr>
              <a:buNone/>
            </a:pPr>
            <a:r>
              <a:rPr lang="ru-RU" sz="1800" b="1" dirty="0" smtClean="0"/>
              <a:t>Учредитель, издатель газеты:</a:t>
            </a:r>
            <a:r>
              <a:rPr lang="ru-RU" sz="1800" dirty="0" smtClean="0"/>
              <a:t> ЗАО «Редакция газеты «Утро России», город Владивосток.</a:t>
            </a:r>
          </a:p>
          <a:p>
            <a:pPr>
              <a:buNone/>
            </a:pPr>
            <a:r>
              <a:rPr lang="ru-RU" sz="1400" dirty="0" smtClean="0"/>
              <a:t>№19-20 (4666-4667) 21 февраля 2013 год.</a:t>
            </a:r>
          </a:p>
          <a:p>
            <a:r>
              <a:rPr lang="ru-RU" sz="2000" b="1" dirty="0" smtClean="0"/>
              <a:t>Газета «Жизнь» </a:t>
            </a:r>
            <a:r>
              <a:rPr lang="ru-RU" sz="2000" dirty="0" smtClean="0"/>
              <a:t>(</a:t>
            </a:r>
            <a:r>
              <a:rPr lang="ru-RU" sz="1800" dirty="0" smtClean="0"/>
              <a:t>толстушка).</a:t>
            </a:r>
          </a:p>
          <a:p>
            <a:pPr>
              <a:buNone/>
            </a:pPr>
            <a:r>
              <a:rPr lang="ru-RU" sz="1800" b="1" dirty="0" smtClean="0"/>
              <a:t>Учредитель:</a:t>
            </a:r>
            <a:r>
              <a:rPr lang="ru-RU" sz="1800" dirty="0" smtClean="0"/>
              <a:t> ОАО «</a:t>
            </a:r>
            <a:r>
              <a:rPr lang="ru-RU" sz="1800" dirty="0" err="1" smtClean="0"/>
              <a:t>Ньюс</a:t>
            </a:r>
            <a:r>
              <a:rPr lang="ru-RU" sz="1800" dirty="0" smtClean="0"/>
              <a:t> </a:t>
            </a:r>
            <a:r>
              <a:rPr lang="ru-RU" sz="1800" dirty="0" err="1" smtClean="0"/>
              <a:t>медиа</a:t>
            </a:r>
            <a:r>
              <a:rPr lang="ru-RU" sz="1800" dirty="0" smtClean="0"/>
              <a:t>».</a:t>
            </a:r>
          </a:p>
          <a:p>
            <a:pPr>
              <a:buNone/>
            </a:pPr>
            <a:r>
              <a:rPr lang="ru-RU" sz="1400" dirty="0" smtClean="0"/>
              <a:t>Издатель: ООО «Типография «Комсомольская правда»,  город Владивосток.</a:t>
            </a:r>
          </a:p>
          <a:p>
            <a:pPr>
              <a:buNone/>
            </a:pPr>
            <a:r>
              <a:rPr lang="ru-RU" sz="1400" dirty="0" smtClean="0"/>
              <a:t>№42 24-30 октября 2012 года.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81744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ru-RU" sz="3600" b="1" dirty="0" smtClean="0"/>
              <a:t>Информационно-аналитический еженедельник «Де-факто».</a:t>
            </a:r>
            <a:br>
              <a:rPr lang="ru-RU" sz="3600" b="1" dirty="0" smtClean="0"/>
            </a:br>
            <a:endParaRPr lang="ru-RU" sz="36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298512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Проанализировав все статьи в данном номере, выяснила, что в печатном издании №8 (391) от 21-27 февраля 2013года речевая агрессия не используется.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5091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«Новое время»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340768"/>
          <a:ext cx="8229600" cy="482453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46648"/>
                <a:gridCol w="5482952"/>
              </a:tblGrid>
              <a:tr h="4824536">
                <a:tc>
                  <a:txBody>
                    <a:bodyPr/>
                    <a:lstStyle/>
                    <a:p>
                      <a:r>
                        <a:rPr kumimoji="0" lang="ru-RU" sz="1900" kern="1200" dirty="0" smtClean="0"/>
                        <a:t>Статья: </a:t>
                      </a:r>
                    </a:p>
                    <a:p>
                      <a:r>
                        <a:rPr kumimoji="0" lang="ru-RU" sz="1800" kern="1200" dirty="0" smtClean="0"/>
                        <a:t>«Когда власти Черниговского сельского поселения начнут решать проблемы жителей?»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kern="1200" dirty="0" smtClean="0"/>
                        <a:t>Автор Н. Споялова.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kern="1200" dirty="0" smtClean="0"/>
                        <a:t>Тема статьи: </a:t>
                      </a:r>
                    </a:p>
                    <a:p>
                      <a:r>
                        <a:rPr kumimoji="0" lang="ru-RU" sz="1800" b="0" kern="1200" dirty="0" smtClean="0"/>
                        <a:t>нет хозяина на селе.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1)  Использование инвективной лексики, излишняя метафоризация,</a:t>
                      </a:r>
                      <a:r>
                        <a:rPr kumimoji="0" lang="ru-RU" sz="1800" kern="1200" baseline="0" dirty="0" smtClean="0"/>
                        <a:t> перегруженность негативной лексикой</a:t>
                      </a:r>
                      <a:r>
                        <a:rPr kumimoji="0" lang="ru-RU" sz="1800" kern="1200" dirty="0" smtClean="0"/>
                        <a:t>: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b="0" kern="1200" dirty="0" smtClean="0"/>
                        <a:t>«Село утопает в грязи, всюду помойки, кюветы не чищены, дороги не ремонтируют годами» .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kern="1200" dirty="0" smtClean="0"/>
                        <a:t>2)  Скрытая языковая демагогия: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b="0" kern="1200" dirty="0" smtClean="0"/>
                        <a:t>«Посудите сами, уважаемые читатели, - четвёртая часть бюджета уходит на развитие культуры, где директором является жена главы поселения…» </a:t>
                      </a:r>
                    </a:p>
                    <a:p>
                      <a:endParaRPr kumimoji="0" lang="ru-RU" sz="1800" b="0" kern="12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1216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«Утро </a:t>
            </a:r>
            <a:r>
              <a:rPr lang="ru-RU" sz="4700" dirty="0" smtClean="0"/>
              <a:t>России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268760"/>
          <a:ext cx="8229600" cy="50405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818656"/>
                <a:gridCol w="5410944"/>
              </a:tblGrid>
              <a:tr h="5040560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Статья: </a:t>
                      </a:r>
                    </a:p>
                    <a:p>
                      <a:r>
                        <a:rPr kumimoji="0" lang="ru-RU" sz="1800" kern="1200" dirty="0" smtClean="0"/>
                        <a:t>«Кто влезет на сочинскую пальму первенства»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kern="1200" dirty="0" smtClean="0"/>
                        <a:t>Автор А. Успенский.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kern="1200" dirty="0" smtClean="0"/>
                        <a:t>Тема статьи:  </a:t>
                      </a:r>
                    </a:p>
                    <a:p>
                      <a:r>
                        <a:rPr kumimoji="0" lang="ru-RU" sz="1800" b="0" kern="1200" dirty="0" smtClean="0"/>
                        <a:t>критика сборной России в преддверии олимпиады в городе Сочи.</a:t>
                      </a:r>
                      <a:endParaRPr kumimoji="0" lang="ru-RU" sz="18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0" lang="ru-RU" sz="1800" kern="1200" dirty="0" smtClean="0"/>
                        <a:t>1)  Экспансия жаргонизмов:                          название статьи:</a:t>
                      </a:r>
                    </a:p>
                    <a:p>
                      <a:r>
                        <a:rPr kumimoji="0" lang="ru-RU" sz="1800" kern="1200" dirty="0" smtClean="0"/>
                        <a:t>«</a:t>
                      </a:r>
                      <a:r>
                        <a:rPr kumimoji="0" lang="ru-RU" sz="1800" b="0" kern="1200" dirty="0" smtClean="0"/>
                        <a:t>Кто влезет на сочинскую пальму первенства».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kern="1200" dirty="0" smtClean="0"/>
                        <a:t>2) Прецедентный текст :</a:t>
                      </a:r>
                    </a:p>
                    <a:p>
                      <a:r>
                        <a:rPr kumimoji="0" lang="ru-RU" sz="1800" kern="1200" dirty="0" smtClean="0"/>
                        <a:t>«</a:t>
                      </a:r>
                      <a:r>
                        <a:rPr kumimoji="0" lang="ru-RU" sz="1800" b="0" kern="1200" dirty="0" smtClean="0"/>
                        <a:t>Но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через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его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дырявую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систему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безопасности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информация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просочилась</a:t>
                      </a:r>
                      <a:r>
                        <a:rPr kumimoji="0" lang="ru-RU" sz="1800" kern="1200" dirty="0" smtClean="0"/>
                        <a:t> в </a:t>
                      </a:r>
                      <a:r>
                        <a:rPr kumimoji="0" lang="ru-RU" sz="1800" b="0" kern="1200" dirty="0" smtClean="0"/>
                        <a:t>СМИ</a:t>
                      </a:r>
                      <a:r>
                        <a:rPr kumimoji="0" lang="ru-RU" sz="1800" kern="1200" dirty="0" smtClean="0"/>
                        <a:t>».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b="1" kern="1200" dirty="0" smtClean="0"/>
                        <a:t>3) Инвективная лексика: </a:t>
                      </a:r>
                    </a:p>
                    <a:p>
                      <a:r>
                        <a:rPr kumimoji="0" lang="ru-RU" sz="1800" kern="1200" dirty="0" smtClean="0"/>
                        <a:t>«</a:t>
                      </a:r>
                      <a:r>
                        <a:rPr kumimoji="0" lang="ru-RU" sz="1800" b="0" kern="1200" dirty="0" smtClean="0"/>
                        <a:t>Евгений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Плющенко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из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явного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претендента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превратился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в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тёмную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лошадку</a:t>
                      </a:r>
                      <a:r>
                        <a:rPr kumimoji="0" lang="ru-RU" sz="1800" kern="1200" dirty="0" smtClean="0"/>
                        <a:t>».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kern="1200" dirty="0" smtClean="0"/>
                        <a:t>4) Экспансия жаргонизмов:</a:t>
                      </a:r>
                    </a:p>
                    <a:p>
                      <a:r>
                        <a:rPr kumimoji="0" lang="ru-RU" sz="1800" kern="1200" dirty="0" smtClean="0"/>
                        <a:t>«</a:t>
                      </a:r>
                      <a:r>
                        <a:rPr kumimoji="0" lang="ru-RU" sz="1800" b="0" kern="1200" dirty="0" smtClean="0"/>
                        <a:t>Не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по-детски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феерят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скелетонисты</a:t>
                      </a:r>
                      <a:r>
                        <a:rPr kumimoji="0" lang="ru-RU" sz="1800" kern="1200" dirty="0" smtClean="0"/>
                        <a:t>» .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kern="1200" dirty="0" smtClean="0"/>
                        <a:t>5) Экспансия жаргонизмов:</a:t>
                      </a:r>
                    </a:p>
                    <a:p>
                      <a:r>
                        <a:rPr kumimoji="0" lang="ru-RU" sz="1800" kern="1200" dirty="0" smtClean="0"/>
                        <a:t>«</a:t>
                      </a:r>
                      <a:r>
                        <a:rPr kumimoji="0" lang="ru-RU" sz="1800" b="0" kern="1200" dirty="0" smtClean="0"/>
                        <a:t>Собирается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тряхнуть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стариной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и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Светлана</a:t>
                      </a:r>
                      <a:r>
                        <a:rPr kumimoji="0" lang="ru-RU" sz="1800" kern="1200" dirty="0" smtClean="0"/>
                        <a:t> </a:t>
                      </a:r>
                      <a:r>
                        <a:rPr kumimoji="0" lang="ru-RU" sz="1800" b="0" kern="1200" dirty="0" smtClean="0"/>
                        <a:t>Болдыкова</a:t>
                      </a:r>
                      <a:r>
                        <a:rPr kumimoji="0" lang="ru-RU" sz="1800" kern="1200" dirty="0" smtClean="0"/>
                        <a:t>».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66936"/>
          </a:xfrm>
        </p:spPr>
        <p:txBody>
          <a:bodyPr/>
          <a:lstStyle/>
          <a:p>
            <a:pPr algn="ctr"/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6005264"/>
          </a:xfrm>
        </p:spPr>
        <p:txBody>
          <a:bodyPr>
            <a:norm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Проанализировав статьи печатных изданий, выяснила, что речевая агрессия присутствует не во всех исследуемых мной номерах газет.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 В статьях данного номера общественно-политической газеты «Утро России»  речевая агрессия допускается чаще, чем в других.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При сопоставлении двух номеров печатных изданий  Черниговского района «Новое время» и «Де-факто» выяснилось, что речевая агрессия присутствует только в данном номере  газеты «Новое время».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Речевая агрессия явно выражена в критических статьях.</a:t>
            </a:r>
          </a:p>
          <a:p>
            <a:pPr marL="651510" indent="-514350">
              <a:buFont typeface="+mj-lt"/>
              <a:buAutoNum type="arabicPeriod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«Жизнь»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71600" y="1340768"/>
          <a:ext cx="7571184" cy="420925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858134"/>
                <a:gridCol w="4713050"/>
              </a:tblGrid>
              <a:tr h="4209256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Статья: </a:t>
                      </a:r>
                    </a:p>
                    <a:p>
                      <a:r>
                        <a:rPr kumimoji="0" lang="ru-RU" sz="1800" kern="1200" dirty="0" smtClean="0"/>
                        <a:t>«Филя при </a:t>
                      </a:r>
                      <a:r>
                        <a:rPr kumimoji="0" lang="ru-RU" sz="1800" kern="1200" dirty="0" err="1" smtClean="0"/>
                        <a:t>мобиле</a:t>
                      </a:r>
                      <a:r>
                        <a:rPr kumimoji="0" lang="ru-RU" sz="1800" kern="1200" dirty="0" smtClean="0"/>
                        <a:t>»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kern="1200" dirty="0" smtClean="0"/>
                        <a:t>Автор: С. Винокуров.</a:t>
                      </a:r>
                    </a:p>
                    <a:p>
                      <a:endParaRPr kumimoji="0" lang="ru-RU" sz="1800" kern="1200" dirty="0" smtClean="0"/>
                    </a:p>
                    <a:p>
                      <a:r>
                        <a:rPr kumimoji="0" lang="ru-RU" sz="1800" kern="1200" dirty="0" smtClean="0"/>
                        <a:t>Тема статьи: </a:t>
                      </a:r>
                      <a:r>
                        <a:rPr kumimoji="0" lang="ru-RU" sz="1800" b="0" kern="1200" dirty="0" smtClean="0"/>
                        <a:t>высмеять.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kumimoji="0" lang="ru-RU" sz="1800" kern="1200" dirty="0" smtClean="0"/>
                        <a:t>Экспансия жаргонизмов:</a:t>
                      </a:r>
                    </a:p>
                    <a:p>
                      <a:pPr marL="342900" indent="-342900">
                        <a:buNone/>
                      </a:pPr>
                      <a:r>
                        <a:rPr kumimoji="0" lang="ru-RU" sz="1800" kern="1200" dirty="0" smtClean="0"/>
                        <a:t>      </a:t>
                      </a:r>
                    </a:p>
                    <a:p>
                      <a:pPr marL="342900" indent="-342900">
                        <a:buNone/>
                      </a:pPr>
                      <a:r>
                        <a:rPr kumimoji="0" lang="ru-RU" sz="1800" b="0" kern="1200" dirty="0" smtClean="0"/>
                        <a:t>«Действительно, за сумму, которую мобильная компания щедро «отсыпала»…».</a:t>
                      </a:r>
                    </a:p>
                    <a:p>
                      <a:pPr marL="342900" indent="-342900">
                        <a:buNone/>
                      </a:pPr>
                      <a:endParaRPr kumimoji="0" lang="ru-RU" sz="1800" kern="1200" dirty="0" smtClean="0"/>
                    </a:p>
                    <a:p>
                      <a:pPr marL="342900" indent="-342900">
                        <a:buAutoNum type="arabicParenR" startAt="2"/>
                      </a:pPr>
                      <a:r>
                        <a:rPr kumimoji="0" lang="ru-RU" sz="1800" kern="1200" dirty="0" smtClean="0"/>
                        <a:t>Инвективная лексика:</a:t>
                      </a:r>
                    </a:p>
                    <a:p>
                      <a:pPr marL="342900" indent="-342900">
                        <a:buNone/>
                      </a:pPr>
                      <a:r>
                        <a:rPr kumimoji="0" lang="ru-RU" sz="1800" kern="1200" dirty="0" smtClean="0"/>
                        <a:t>название статьи: </a:t>
                      </a:r>
                    </a:p>
                    <a:p>
                      <a:pPr marL="342900" indent="-342900">
                        <a:buNone/>
                      </a:pPr>
                      <a:endParaRPr kumimoji="0" lang="ru-RU" sz="1800" kern="1200" dirty="0" smtClean="0"/>
                    </a:p>
                    <a:p>
                      <a:pPr marL="342900" indent="-342900">
                        <a:buNone/>
                      </a:pPr>
                      <a:r>
                        <a:rPr kumimoji="0" lang="ru-RU" sz="1800" b="0" kern="1200" dirty="0" smtClean="0"/>
                        <a:t>«Филя при </a:t>
                      </a:r>
                      <a:r>
                        <a:rPr kumimoji="0" lang="ru-RU" sz="1800" b="0" kern="1200" dirty="0" err="1" smtClean="0"/>
                        <a:t>мобиле</a:t>
                      </a:r>
                      <a:r>
                        <a:rPr kumimoji="0" lang="ru-RU" sz="1800" b="0" kern="1200" dirty="0" smtClean="0"/>
                        <a:t>».</a:t>
                      </a:r>
                    </a:p>
                    <a:p>
                      <a:pPr marL="342900" indent="-342900">
                        <a:buNone/>
                      </a:pPr>
                      <a:endParaRPr kumimoji="0" lang="ru-RU" sz="1800" kern="1200" dirty="0" smtClean="0"/>
                    </a:p>
                    <a:p>
                      <a:pPr marL="342900" indent="-342900">
                        <a:buAutoNum type="arabicParenR" startAt="3"/>
                      </a:pPr>
                      <a:r>
                        <a:rPr kumimoji="0" lang="ru-RU" sz="1800" kern="1200" dirty="0" smtClean="0"/>
                        <a:t>Экспансия жаргонизмов:</a:t>
                      </a:r>
                    </a:p>
                    <a:p>
                      <a:pPr marL="342900" indent="-342900">
                        <a:buNone/>
                      </a:pPr>
                      <a:r>
                        <a:rPr kumimoji="0" lang="ru-RU" sz="1800" b="0" kern="1200" dirty="0" smtClean="0"/>
                        <a:t>«Сбросились, кто сколько смог».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038944"/>
          </a:xfrm>
        </p:spPr>
        <p:txBody>
          <a:bodyPr/>
          <a:lstStyle/>
          <a:p>
            <a:pPr algn="ctr"/>
            <a:r>
              <a:rPr lang="ru-RU" dirty="0" smtClean="0"/>
              <a:t>  Заключение.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Одной </a:t>
            </a:r>
            <a:r>
              <a:rPr lang="ru-RU" dirty="0"/>
              <a:t>из главных опасностей речевой агрессии в СМИ является то, что молодое поколение </a:t>
            </a:r>
            <a:r>
              <a:rPr lang="ru-RU" dirty="0" smtClean="0"/>
              <a:t>начинает </a:t>
            </a:r>
            <a:r>
              <a:rPr lang="ru-RU" dirty="0"/>
              <a:t>воспринимать это как речевую норму, а не как исключение из </a:t>
            </a:r>
            <a:r>
              <a:rPr lang="ru-RU" dirty="0" smtClean="0"/>
              <a:t>правил.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Неумеренное использование различных форм «языковой атаки» приводит  к искажению мировосприятия, негативно воздействует на языковую культуру, на психологию личности и провоцирует ответную агрессию.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22920"/>
          </a:xfrm>
        </p:spPr>
        <p:txBody>
          <a:bodyPr/>
          <a:lstStyle/>
          <a:p>
            <a:pPr algn="ctr"/>
            <a:r>
              <a:rPr lang="ru-RU" dirty="0" smtClean="0"/>
              <a:t>  </a:t>
            </a:r>
            <a:r>
              <a:rPr lang="ru-RU" sz="4400" dirty="0" smtClean="0"/>
              <a:t>Введение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5400600"/>
          </a:xfrm>
        </p:spPr>
        <p:txBody>
          <a:bodyPr>
            <a:normAutofit fontScale="25000" lnSpcReduction="20000"/>
          </a:bodyPr>
          <a:lstStyle/>
          <a:p>
            <a:endParaRPr lang="ru-RU" b="1" dirty="0" smtClean="0"/>
          </a:p>
          <a:p>
            <a:pPr>
              <a:buNone/>
            </a:pPr>
            <a:r>
              <a:rPr lang="ru-RU" dirty="0" smtClean="0"/>
              <a:t>          </a:t>
            </a:r>
            <a:r>
              <a:rPr lang="ru-RU" sz="9600" dirty="0" smtClean="0"/>
              <a:t>Проблема агрессии, вербальной и невербальной, всё чаще становится предметом анализа и обсуждения в лингвистической науке. Агрессия, в том числе и речевая, является одной из составляющих противодействия добра и зла, терпимости и нетерпимости.</a:t>
            </a:r>
          </a:p>
          <a:p>
            <a:pPr algn="ctr">
              <a:buNone/>
            </a:pPr>
            <a:r>
              <a:rPr lang="ru-RU" sz="9600" b="1" dirty="0" smtClean="0"/>
              <a:t> Актуальность исследования.</a:t>
            </a:r>
            <a:r>
              <a:rPr lang="ru-RU" sz="9600" dirty="0" smtClean="0"/>
              <a:t> </a:t>
            </a:r>
          </a:p>
          <a:p>
            <a:pPr algn="ctr">
              <a:buNone/>
            </a:pPr>
            <a:endParaRPr lang="ru-RU" sz="9600" dirty="0" smtClean="0"/>
          </a:p>
          <a:p>
            <a:pPr>
              <a:buNone/>
            </a:pPr>
            <a:r>
              <a:rPr lang="ru-RU" sz="9600" dirty="0" smtClean="0"/>
              <a:t>    Тема исследовательского проекта актуальна, т.к. в современном мире средства массовой информации занимают достаточно большую нишу в духовной жизни общества. И, к сожалению, сейчас стало повсеместно проявляться явление речевой агрессии. Это происходит по многим причинам: снижение контроля за соблюдением речевых, лексических, этических норм; социальные, психологические предпосылки; падение культурного уровня населения. </a:t>
            </a:r>
          </a:p>
          <a:p>
            <a:pPr>
              <a:buNone/>
            </a:pPr>
            <a:r>
              <a:rPr lang="ru-RU" sz="9600" dirty="0" smtClean="0"/>
              <a:t> </a:t>
            </a:r>
          </a:p>
          <a:p>
            <a:pPr lvl="0">
              <a:buNone/>
            </a:pPr>
            <a:endParaRPr lang="ru-RU" sz="7200" dirty="0" smtClean="0"/>
          </a:p>
          <a:p>
            <a:pPr>
              <a:buNone/>
            </a:pPr>
            <a:r>
              <a:rPr lang="ru-RU" sz="7200" b="1" dirty="0" smtClean="0"/>
              <a:t> </a:t>
            </a:r>
            <a:endParaRPr lang="ru-RU" sz="7200" dirty="0" smtClean="0"/>
          </a:p>
          <a:p>
            <a:pPr>
              <a:buNone/>
            </a:pPr>
            <a:r>
              <a:rPr lang="ru-RU" sz="7200" b="1" dirty="0" smtClean="0"/>
              <a:t> </a:t>
            </a:r>
            <a:endParaRPr lang="ru-RU" sz="7200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 smtClean="0"/>
              <a:t>Объект исследования – </a:t>
            </a:r>
            <a:r>
              <a:rPr lang="ru-RU" sz="8800" dirty="0" smtClean="0"/>
              <a:t>русский язык.</a:t>
            </a:r>
          </a:p>
          <a:p>
            <a:pPr>
              <a:buNone/>
            </a:pPr>
            <a:r>
              <a:rPr lang="ru-RU" sz="9600" b="1" dirty="0" smtClean="0"/>
              <a:t>Предмет  исследования </a:t>
            </a:r>
            <a:r>
              <a:rPr lang="ru-RU" sz="8800" b="1" dirty="0" smtClean="0"/>
              <a:t>– </a:t>
            </a:r>
            <a:r>
              <a:rPr lang="ru-RU" sz="8800" dirty="0" smtClean="0"/>
              <a:t>газетный текст (средства массовой информации).</a:t>
            </a:r>
          </a:p>
          <a:p>
            <a:pPr>
              <a:buNone/>
            </a:pPr>
            <a:r>
              <a:rPr lang="ru-RU" sz="9600" b="1" dirty="0" smtClean="0"/>
              <a:t>Метод исследования </a:t>
            </a:r>
            <a:r>
              <a:rPr lang="ru-RU" sz="8000" b="1" dirty="0" smtClean="0"/>
              <a:t>– </a:t>
            </a:r>
            <a:r>
              <a:rPr lang="ru-RU" sz="8800" dirty="0" smtClean="0"/>
              <a:t>грамматический анализ текста.</a:t>
            </a:r>
          </a:p>
          <a:p>
            <a:pPr>
              <a:buNone/>
            </a:pPr>
            <a:r>
              <a:rPr lang="ru-RU" sz="9600" b="1" dirty="0" smtClean="0"/>
              <a:t>Гипотеза:</a:t>
            </a:r>
            <a:endParaRPr lang="ru-RU" sz="9600" dirty="0" smtClean="0"/>
          </a:p>
          <a:p>
            <a:pPr>
              <a:buNone/>
            </a:pPr>
            <a:r>
              <a:rPr lang="ru-RU" sz="8800" dirty="0" smtClean="0"/>
              <a:t>Редакторы и журналисты газет знают о таком явлении как «речевая агрессия» и не используют её в своих статьях.</a:t>
            </a:r>
          </a:p>
          <a:p>
            <a:pPr>
              <a:buNone/>
            </a:pPr>
            <a:r>
              <a:rPr lang="ru-RU" sz="8800" dirty="0" smtClean="0"/>
              <a:t>При создании исследовательской работы моей </a:t>
            </a:r>
            <a:r>
              <a:rPr lang="ru-RU" sz="9600" b="1" dirty="0" smtClean="0"/>
              <a:t>целью</a:t>
            </a:r>
            <a:r>
              <a:rPr lang="ru-RU" sz="9600" dirty="0" smtClean="0"/>
              <a:t> </a:t>
            </a:r>
            <a:r>
              <a:rPr lang="ru-RU" sz="8800" dirty="0" smtClean="0"/>
              <a:t>было рассмотреть явление речевой агрессии в СМИ(в том числе и Черниговского района)</a:t>
            </a:r>
            <a:r>
              <a:rPr lang="ru-RU" sz="9600" dirty="0" smtClean="0"/>
              <a:t>.</a:t>
            </a:r>
          </a:p>
          <a:p>
            <a:pPr>
              <a:buNone/>
            </a:pPr>
            <a:r>
              <a:rPr lang="ru-RU" sz="9600" dirty="0" smtClean="0"/>
              <a:t> </a:t>
            </a:r>
            <a:r>
              <a:rPr lang="ru-RU" sz="9600" b="1" dirty="0" smtClean="0"/>
              <a:t>Задачи, поставленные мной, заключались в следующем:</a:t>
            </a:r>
            <a:endParaRPr lang="ru-RU" sz="9600" dirty="0" smtClean="0"/>
          </a:p>
          <a:p>
            <a:r>
              <a:rPr lang="ru-RU" sz="9600" dirty="0" smtClean="0"/>
              <a:t> </a:t>
            </a:r>
            <a:r>
              <a:rPr lang="ru-RU" sz="8800" dirty="0" smtClean="0"/>
              <a:t>Выяснить, что представляет собой агрессия, её виды и цель.</a:t>
            </a:r>
          </a:p>
          <a:p>
            <a:r>
              <a:rPr lang="ru-RU" sz="8800" dirty="0" smtClean="0"/>
              <a:t>Определить, что означает речевая агрессия.</a:t>
            </a:r>
          </a:p>
          <a:p>
            <a:r>
              <a:rPr lang="ru-RU" sz="8800" dirty="0" smtClean="0"/>
              <a:t>Классифицировать речевую агрессию.</a:t>
            </a:r>
          </a:p>
          <a:p>
            <a:r>
              <a:rPr lang="ru-RU" sz="8800" dirty="0" smtClean="0"/>
              <a:t>Определить способы выражения речевой агрессии.</a:t>
            </a:r>
          </a:p>
          <a:p>
            <a:r>
              <a:rPr lang="ru-RU" sz="8800" dirty="0" smtClean="0"/>
              <a:t>Выяснить  последствия речевой агрессии.</a:t>
            </a:r>
          </a:p>
          <a:p>
            <a:r>
              <a:rPr lang="ru-RU" sz="8800" dirty="0" smtClean="0"/>
              <a:t>Выяснить, появляются </a:t>
            </a:r>
            <a:r>
              <a:rPr lang="ru-RU" sz="9600" dirty="0" smtClean="0"/>
              <a:t>ли </a:t>
            </a:r>
            <a:r>
              <a:rPr lang="ru-RU" sz="8800" dirty="0" smtClean="0"/>
              <a:t>формы речевой агрессии в СМИ(в том числе и Черниговского района).</a:t>
            </a:r>
          </a:p>
          <a:p>
            <a:pPr>
              <a:buNone/>
            </a:pPr>
            <a:r>
              <a:rPr lang="ru-RU" sz="9600" b="1" dirty="0" smtClean="0"/>
              <a:t> </a:t>
            </a:r>
            <a:endParaRPr lang="ru-RU" sz="9600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Теоретическая часть.</a:t>
            </a:r>
            <a:br>
              <a:rPr lang="ru-RU" dirty="0" smtClean="0"/>
            </a:br>
            <a:r>
              <a:rPr lang="ru-RU" sz="3600" dirty="0" smtClean="0"/>
              <a:t>Агрессия, её виды и цель.</a:t>
            </a:r>
            <a:endParaRPr lang="ru-RU" sz="36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73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    В психологии под </a:t>
            </a:r>
            <a:r>
              <a:rPr lang="ru-RU" sz="2200" b="1" dirty="0" smtClean="0"/>
              <a:t>агрессией</a:t>
            </a:r>
            <a:r>
              <a:rPr lang="ru-RU" sz="2200" dirty="0" smtClean="0"/>
              <a:t> понимают тенденцию (стремление), проявляющуюся в реальном поведении или фантазировании, с целью подчинить себе других либо доминировать над ними. Агрессия может быть как </a:t>
            </a:r>
            <a:r>
              <a:rPr lang="ru-RU" sz="2200" b="1" dirty="0" smtClean="0"/>
              <a:t>позитивной</a:t>
            </a:r>
            <a:r>
              <a:rPr lang="ru-RU" sz="2200" dirty="0" smtClean="0"/>
              <a:t>, служащей жизненным интересам и выживанию, так и </a:t>
            </a:r>
            <a:r>
              <a:rPr lang="ru-RU" sz="2200" b="1" dirty="0" smtClean="0"/>
              <a:t>негативной</a:t>
            </a:r>
            <a:r>
              <a:rPr lang="ru-RU" sz="2200" dirty="0" smtClean="0"/>
              <a:t>, ориентированной на удовлетворение агрессивного влечения самого по себе.</a:t>
            </a:r>
          </a:p>
          <a:p>
            <a:pPr>
              <a:buNone/>
            </a:pPr>
            <a:r>
              <a:rPr lang="ru-RU" sz="2200" dirty="0" smtClean="0"/>
              <a:t>    </a:t>
            </a:r>
          </a:p>
          <a:p>
            <a:pPr>
              <a:buNone/>
            </a:pPr>
            <a:r>
              <a:rPr lang="ru-RU" sz="2200" b="1" dirty="0" smtClean="0"/>
              <a:t>    Целью агрессии </a:t>
            </a:r>
            <a:r>
              <a:rPr lang="ru-RU" sz="2200" dirty="0" smtClean="0"/>
              <a:t>может быть как собственно причинение страдания (вреда) жертве (враждебная агрессия), так и использование агрессии как способа достижения иной цели (инструментальная агрессия). Агрессия бывает направлена на внешние объекты или на себя. Особую опасность для общества представляет агрессия, направленная на других людей.</a:t>
            </a:r>
          </a:p>
          <a:p>
            <a:pPr>
              <a:buNone/>
            </a:pPr>
            <a:r>
              <a:rPr lang="ru-RU" sz="2200" dirty="0" smtClean="0"/>
              <a:t> </a:t>
            </a:r>
            <a:endParaRPr lang="ru-RU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9492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  Понятие речевой агрессии.</a:t>
            </a:r>
            <a:endParaRPr lang="ru-RU" sz="40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5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/>
              <a:t>Речевая агрессия </a:t>
            </a:r>
            <a:r>
              <a:rPr lang="ru-RU" sz="2800" b="1" dirty="0" smtClean="0"/>
              <a:t>-</a:t>
            </a:r>
            <a:r>
              <a:rPr lang="ru-RU" sz="2800" dirty="0" smtClean="0"/>
              <a:t> явление многогранное, которое может затронуть практически все сферы жизни человека по причине того, что общение фигурирует во всех этих сферах.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Именно поэтому понятие «речевая агрессия» по-разному трактуется исследователями. </a:t>
            </a:r>
          </a:p>
          <a:p>
            <a:pPr>
              <a:buNone/>
            </a:pPr>
            <a:r>
              <a:rPr lang="ru-RU" sz="2800" dirty="0" smtClean="0"/>
              <a:t> 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.</a:t>
            </a:r>
            <a:br>
              <a:rPr lang="ru-RU" sz="4400" dirty="0" smtClean="0"/>
            </a:br>
            <a:r>
              <a:rPr lang="ru-RU" sz="4400" dirty="0" smtClean="0"/>
              <a:t>Классификация речевой агрессии.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3100" dirty="0" smtClean="0"/>
              <a:t>Психологическая трактовка видов речевой агрессии</a:t>
            </a:r>
            <a:r>
              <a:rPr lang="ru-RU" sz="3100" b="1" dirty="0" smtClean="0"/>
              <a:t>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2132856"/>
          <a:ext cx="8147248" cy="4537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Виды речевой агрессии по способу выражения: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28801"/>
          <a:ext cx="8229600" cy="46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Способы выражения речевой агрессии.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484784"/>
          <a:ext cx="8229600" cy="43204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43200"/>
                <a:gridCol w="2743200"/>
                <a:gridCol w="2743200"/>
              </a:tblGrid>
              <a:tr h="432048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1.</a:t>
                      </a:r>
                      <a:r>
                        <a:rPr lang="ru-RU" sz="2000" baseline="0" dirty="0" smtClean="0"/>
                        <a:t>  Использование иноязычной лексики.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Иноязычные вкрапления используются для создания определенного колорита, выделения какой-либо черты.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Сюда относятся слова и выражения, принадлежащие живым языкам - английскому, французскому, немецкому: </a:t>
                      </a:r>
                      <a:r>
                        <a:rPr lang="ru-RU" sz="1800" dirty="0" err="1" smtClean="0"/>
                        <a:t>happy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end</a:t>
                      </a:r>
                      <a:r>
                        <a:rPr lang="ru-RU" sz="1800" dirty="0" smtClean="0"/>
                        <a:t>, </a:t>
                      </a:r>
                      <a:r>
                        <a:rPr lang="ru-RU" sz="1800" dirty="0" err="1" smtClean="0"/>
                        <a:t>c'est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la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vie</a:t>
                      </a:r>
                      <a:r>
                        <a:rPr lang="ru-RU" sz="1800" dirty="0" smtClean="0"/>
                        <a:t>, </a:t>
                      </a:r>
                      <a:r>
                        <a:rPr lang="ru-RU" sz="1800" dirty="0" err="1" smtClean="0"/>
                        <a:t>о'кэй</a:t>
                      </a:r>
                      <a:r>
                        <a:rPr lang="ru-RU" sz="1800" dirty="0" smtClean="0"/>
                        <a:t>, гуд бай, </a:t>
                      </a:r>
                      <a:r>
                        <a:rPr lang="ru-RU" sz="1800" dirty="0" err="1" smtClean="0"/>
                        <a:t>бонжур</a:t>
                      </a:r>
                      <a:r>
                        <a:rPr lang="ru-RU" sz="1800" dirty="0" smtClean="0"/>
                        <a:t>, пардон, мерси и т.д.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692696"/>
          <a:ext cx="7920879" cy="576480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40293"/>
                <a:gridCol w="2640293"/>
                <a:gridCol w="2640293"/>
              </a:tblGrid>
              <a:tr h="26919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2. Экспансия жаргонизмов.</a:t>
                      </a:r>
                    </a:p>
                    <a:p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Жаргонная лексика – это слова, употребление которых ограничено социальными факторами.</a:t>
                      </a:r>
                    </a:p>
                    <a:p>
                      <a:r>
                        <a:rPr lang="ru-RU" dirty="0" smtClean="0"/>
                        <a:t>Нередко их используют для интригующего заголовка.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smtClean="0"/>
                        <a:t>«Кто защитит семью? Скандалы последних дней, связанные с отмыванием краденых денег…»</a:t>
                      </a:r>
                    </a:p>
                    <a:p>
                      <a:pPr>
                        <a:buNone/>
                      </a:pPr>
                      <a:endParaRPr lang="ru-RU" dirty="0" smtClean="0"/>
                    </a:p>
                    <a:p>
                      <a:pPr>
                        <a:buNone/>
                      </a:pPr>
                      <a:r>
                        <a:rPr lang="ru-RU" dirty="0" smtClean="0"/>
                        <a:t>(Газета «Аргументы и Факты».-1999.-№38)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9301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3. Инвективная лексика.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Инвективная лексика - </a:t>
                      </a:r>
                      <a:r>
                        <a:rPr lang="ru-RU" sz="2000" b="1" dirty="0" err="1" smtClean="0"/>
                        <a:t>лексика</a:t>
                      </a:r>
                      <a:r>
                        <a:rPr lang="ru-RU" sz="2000" b="1" dirty="0" smtClean="0"/>
                        <a:t>, уничижающая честь и  достоинство другого лица.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439</TotalTime>
  <Words>1098</Words>
  <Application>Microsoft Office PowerPoint</Application>
  <PresentationFormat>Экран (4:3)</PresentationFormat>
  <Paragraphs>172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  Формы проявления речевой агрессии в газетном тексте.</vt:lpstr>
      <vt:lpstr>  Введение.</vt:lpstr>
      <vt:lpstr>Презентация PowerPoint</vt:lpstr>
      <vt:lpstr>  Теоретическая часть. Агрессия, её виды и цель.</vt:lpstr>
      <vt:lpstr>  Понятие речевой агрессии.</vt:lpstr>
      <vt:lpstr>. Классификация речевой агрессии.  Психологическая трактовка видов речевой агрессии:</vt:lpstr>
      <vt:lpstr>Виды речевой агрессии по способу выражения:</vt:lpstr>
      <vt:lpstr>Способы выражения речевой агрессии.</vt:lpstr>
      <vt:lpstr>Презентация PowerPoint</vt:lpstr>
      <vt:lpstr>Презентация PowerPoint</vt:lpstr>
      <vt:lpstr>Презентация PowerPoint</vt:lpstr>
      <vt:lpstr> Исследовательская часть.</vt:lpstr>
      <vt:lpstr>Информационно-аналитический еженедельник «Де-факто». </vt:lpstr>
      <vt:lpstr>«Новое время»</vt:lpstr>
      <vt:lpstr>«Утро России» </vt:lpstr>
      <vt:lpstr>Выводы:</vt:lpstr>
      <vt:lpstr>«Жизнь» </vt:lpstr>
      <vt:lpstr>  Заключение.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«Формы проявления речевой агрессии в газетном тексте» исследовательский проект.</dc:title>
  <dc:creator>user</dc:creator>
  <cp:lastModifiedBy>Учитель</cp:lastModifiedBy>
  <cp:revision>47</cp:revision>
  <dcterms:created xsi:type="dcterms:W3CDTF">2013-02-27T13:24:04Z</dcterms:created>
  <dcterms:modified xsi:type="dcterms:W3CDTF">2013-09-28T00:29:38Z</dcterms:modified>
</cp:coreProperties>
</file>