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4"/>
  </p:sldMasterIdLst>
  <p:notesMasterIdLst>
    <p:notesMasterId r:id="rId13"/>
  </p:notesMasterIdLst>
  <p:sldIdLst>
    <p:sldId id="256" r:id="rId5"/>
    <p:sldId id="257" r:id="rId6"/>
    <p:sldId id="270" r:id="rId7"/>
    <p:sldId id="271" r:id="rId8"/>
    <p:sldId id="272" r:id="rId9"/>
    <p:sldId id="263" r:id="rId10"/>
    <p:sldId id="269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>
        <p:scale>
          <a:sx n="66" d="100"/>
          <a:sy n="66" d="100"/>
        </p:scale>
        <p:origin x="-966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4"/>
  <c:chart>
    <c:view3D>
      <c:rotX val="40"/>
      <c:rotY val="206"/>
      <c:perspective val="0"/>
    </c:view3D>
    <c:plotArea>
      <c:layout/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atte">
              <a:bevelB/>
              <a:contourClr>
                <a:srgbClr val="000000"/>
              </a:contourClr>
            </a:sp3d>
          </c:spPr>
          <c:dLbls>
            <c:spPr>
              <a:scene3d>
                <a:camera prst="orthographicFront"/>
                <a:lightRig rig="threePt" dir="t"/>
              </a:scene3d>
              <a:sp3d prstMaterial="dkEdge"/>
            </c:spPr>
            <c:txPr>
              <a:bodyPr/>
              <a:lstStyle/>
              <a:p>
                <a:pPr>
                  <a:defRPr sz="1700" baseline="0"/>
                </a:pPr>
                <a:endParaRPr lang="ru-RU"/>
              </a:p>
            </c:txPr>
            <c:showVal val="1"/>
            <c:showLeaderLines val="1"/>
          </c:dLbls>
          <c:cat>
            <c:strLit>
              <c:ptCount val="4"/>
              <c:pt idx="0">
                <c:v>Хай</c:v>
              </c:pt>
              <c:pt idx="1">
                <c:v>Другое</c:v>
              </c:pt>
              <c:pt idx="2">
                <c:v>Привет</c:v>
              </c:pt>
              <c:pt idx="3">
                <c:v>Здорово</c:v>
              </c:pt>
            </c:strLit>
          </c:cat>
          <c:val>
            <c:numRef>
              <c:f>Лист1!$A$1:$A$4</c:f>
              <c:numCache>
                <c:formatCode>0%</c:formatCode>
                <c:ptCount val="4"/>
                <c:pt idx="0">
                  <c:v>0.56999999999999995</c:v>
                </c:pt>
                <c:pt idx="1">
                  <c:v>0.31</c:v>
                </c:pt>
                <c:pt idx="2">
                  <c:v>0.04</c:v>
                </c:pt>
                <c:pt idx="3">
                  <c:v>0.08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5653406683626487"/>
          <c:y val="0.30959632881993598"/>
          <c:w val="0.13449800304674245"/>
          <c:h val="0.28226895204465002"/>
        </c:manualLayout>
      </c:layout>
      <c:txPr>
        <a:bodyPr/>
        <a:lstStyle/>
        <a:p>
          <a:pPr>
            <a:defRPr sz="1700" baseline="0"/>
          </a:pPr>
          <a:endParaRPr lang="ru-RU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Начальные</a:t>
            </a:r>
            <a:r>
              <a:rPr lang="ru-RU" baseline="0" dirty="0" smtClean="0"/>
              <a:t> сведения</a:t>
            </a:r>
            <a:r>
              <a:rPr lang="ru-RU" dirty="0" smtClean="0"/>
              <a:t>о курсе, </a:t>
            </a:r>
            <a:r>
              <a:rPr lang="ru-RU" baseline="0" dirty="0" smtClean="0"/>
              <a:t>а также книги (пособия) и материалы, необходимые для занятия/проекта.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Начальные</a:t>
            </a:r>
            <a:r>
              <a:rPr lang="ru-RU" baseline="0" dirty="0" smtClean="0"/>
              <a:t> сведения</a:t>
            </a:r>
            <a:r>
              <a:rPr lang="ru-RU" dirty="0" smtClean="0"/>
              <a:t>о курсе, </a:t>
            </a:r>
            <a:r>
              <a:rPr lang="ru-RU" baseline="0" dirty="0" smtClean="0"/>
              <a:t>а также книги (пособия) и материалы, необходимые для занятия/проекта.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Заключение по курсу,</a:t>
            </a:r>
            <a:r>
              <a:rPr lang="ru-RU" baseline="0" dirty="0" smtClean="0"/>
              <a:t> лекции и др.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Заключение по курсу,</a:t>
            </a:r>
            <a:r>
              <a:rPr lang="ru-RU" baseline="0" dirty="0" smtClean="0"/>
              <a:t> лекции и др.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Пример графика/диаграммы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Заключение по курсу,</a:t>
            </a:r>
            <a:r>
              <a:rPr lang="ru-RU" baseline="0" dirty="0" smtClean="0"/>
              <a:t> лекции и др.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Заключение по курсу,</a:t>
            </a:r>
            <a:r>
              <a:rPr lang="ru-RU" baseline="0" dirty="0" smtClean="0"/>
              <a:t> лекции и др.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03.02.2012 20:54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03.02.2012 20:54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03.02.2012 20:54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03.02.2012 20:54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03.02.2012 20:54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03.02.2012 20:54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03.02.2012 20:54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03.02.2012 20:54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03.02.2012 20:54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03.02.2012 20:54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03.02.2012 20:54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03.02.2012 20:54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2286000" y="4343400"/>
            <a:ext cx="6477000" cy="1447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Способы приветствия в школьной жизни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Исследовательский проект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Преподаватель : </a:t>
            </a:r>
            <a:r>
              <a:rPr lang="ru-RU" dirty="0" err="1" smtClean="0"/>
              <a:t>Надрышина</a:t>
            </a:r>
            <a:r>
              <a:rPr lang="ru-RU" dirty="0" smtClean="0"/>
              <a:t> Екатерина </a:t>
            </a:r>
            <a:r>
              <a:rPr lang="ru-RU" dirty="0" err="1" smtClean="0"/>
              <a:t>Феофановна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Курс русского  языка</a:t>
            </a:r>
          </a:p>
        </p:txBody>
      </p:sp>
      <p:sp>
        <p:nvSpPr>
          <p:cNvPr id="4" name="Rectangle 2"/>
          <p:cNvSpPr txBox="1">
            <a:spLocks/>
          </p:cNvSpPr>
          <p:nvPr/>
        </p:nvSpPr>
        <p:spPr>
          <a:xfrm>
            <a:off x="3779912" y="0"/>
            <a:ext cx="6705600" cy="685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Автор : Мусиенко Денис, 8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«Б» класс, СОШ №8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исследования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11560" y="1772816"/>
            <a:ext cx="7922840" cy="2180456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Выяснить, какие приветствия используются в школьной жизни (на материале реальных высказываний учащихся и учителей СОШ №8 </a:t>
            </a:r>
          </a:p>
          <a:p>
            <a:pPr>
              <a:buNone/>
            </a:pPr>
            <a:r>
              <a:rPr lang="ru-RU" dirty="0" smtClean="0"/>
              <a:t>     г. Одинцово ) и какие из них наиболее часты</a:t>
            </a:r>
            <a:r>
              <a:rPr lang="en-US" dirty="0" smtClean="0"/>
              <a:t>.</a:t>
            </a: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9144000" y="6858000"/>
            <a:ext cx="3295005" cy="338063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исследования 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7922840" cy="457200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Проанализировать различные способы приветствия учителей и учащихся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Выделить наиболее распространённые способы приветствия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Провести социологический опрос в школьной среде на тему «Какие приветствия вы употребляете ?»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Сделать вывод</a:t>
            </a:r>
            <a:r>
              <a:rPr lang="en-US" dirty="0" smtClean="0"/>
              <a:t> </a:t>
            </a:r>
            <a:r>
              <a:rPr lang="ru-RU" dirty="0" smtClean="0"/>
              <a:t>об особенностях способов</a:t>
            </a:r>
            <a:r>
              <a:rPr lang="en-US" dirty="0" smtClean="0"/>
              <a:t> </a:t>
            </a:r>
            <a:r>
              <a:rPr lang="ru-RU" dirty="0" smtClean="0"/>
              <a:t>приветствий</a:t>
            </a:r>
            <a:r>
              <a:rPr lang="en-US" dirty="0" smtClean="0"/>
              <a:t>.</a:t>
            </a: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9144000" y="6858000"/>
            <a:ext cx="3295005" cy="338063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приветствий (схема)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9540552" y="6597352"/>
            <a:ext cx="1396288" cy="1051128"/>
          </a:xfrm>
        </p:spPr>
        <p:txBody>
          <a:bodyPr>
            <a:normAutofit/>
          </a:bodyPr>
          <a:lstStyle/>
          <a:p>
            <a:pPr lvl="3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628800"/>
            <a:ext cx="4632552" cy="49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/>
          </p:cNvSpPr>
          <p:nvPr/>
        </p:nvSpPr>
        <p:spPr>
          <a:xfrm>
            <a:off x="2267744" y="1628800"/>
            <a:ext cx="4608512" cy="4973565"/>
          </a:xfrm>
          <a:prstGeom prst="rect">
            <a:avLst/>
          </a:prstGeom>
          <a:ln w="19050" cmpd="dbl">
            <a:solidFill>
              <a:schemeClr val="accent2">
                <a:lumMod val="75000"/>
              </a:schemeClr>
            </a:solidFill>
          </a:ln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Ø"/>
              <a:tabLst/>
              <a:defRPr/>
            </a:pPr>
            <a:endParaRPr kumimoji="0" lang="ru-RU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Приветствия учителей ученикам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1560" y="1844824"/>
          <a:ext cx="8136904" cy="3312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8906"/>
                <a:gridCol w="5477998"/>
              </a:tblGrid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Способ приветствия и обращения</a:t>
                      </a:r>
                      <a:endParaRPr lang="ru-RU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русского языка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Здравствуйте, присаживайтесь</a:t>
                      </a:r>
                      <a:endParaRPr lang="ru-RU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алгебры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Всех</a:t>
                      </a:r>
                      <a:r>
                        <a:rPr lang="ru-RU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</a:t>
                      </a:r>
                      <a:r>
                        <a:rPr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риветствую</a:t>
                      </a:r>
                      <a:endParaRPr lang="ru-RU" dirty="0" smtClean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биологии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Здравствуйте, мои дорогие </a:t>
                      </a:r>
                      <a:endParaRPr lang="ru-RU" dirty="0" smtClean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ОБЖ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Здравствуйте,</a:t>
                      </a:r>
                      <a:r>
                        <a:rPr lang="ru-RU" baseline="0" dirty="0" smtClean="0"/>
                        <a:t> начнем урок</a:t>
                      </a:r>
                      <a:endParaRPr lang="ru-RU" dirty="0" smtClean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химии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Добрый день, ребята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Способы приветствия учеников друг другу (циклограмма)</a:t>
            </a: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323528" y="1772816"/>
          <a:ext cx="8496944" cy="4639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Самое универсальное приветствие среди преподавателей «Здравствуйте, дети!»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Из таблицы видно, что у некоторых учителей приветствия выражают различные оттенки отношения к своим ученикам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Среди учащихся наиболее распространены приветствия: «</a:t>
            </a:r>
            <a:r>
              <a:rPr lang="ru-RU" dirty="0" smtClean="0"/>
              <a:t>Здорово</a:t>
            </a:r>
            <a:r>
              <a:rPr lang="ru-RU" dirty="0" smtClean="0"/>
              <a:t>!», «Привет!»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 приветствиях учащихся используются заимствованные приветствия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Русский речевой этикет / А.А. </a:t>
            </a:r>
            <a:r>
              <a:rPr lang="ru-RU" dirty="0" err="1" smtClean="0"/>
              <a:t>Акишина</a:t>
            </a:r>
            <a:r>
              <a:rPr lang="ru-RU" dirty="0" smtClean="0"/>
              <a:t>, Н.И. </a:t>
            </a:r>
            <a:r>
              <a:rPr lang="ru-RU" dirty="0" err="1" smtClean="0"/>
              <a:t>Формановская</a:t>
            </a:r>
            <a:r>
              <a:rPr lang="ru-RU" dirty="0" smtClean="0"/>
              <a:t>. – М., 1978</a:t>
            </a:r>
          </a:p>
          <a:p>
            <a:pPr marL="514350" indent="-514350">
              <a:buAutoNum type="arabicPeriod"/>
            </a:pPr>
            <a:r>
              <a:rPr lang="ru-RU" dirty="0" smtClean="0"/>
              <a:t>Культура речи / Л.А. Введенская. – Ростов </a:t>
            </a:r>
            <a:r>
              <a:rPr lang="ru-RU" dirty="0" err="1" smtClean="0"/>
              <a:t>н</a:t>
            </a:r>
            <a:r>
              <a:rPr lang="ru-RU" dirty="0" smtClean="0"/>
              <a:t>/Д, 2001</a:t>
            </a:r>
          </a:p>
          <a:p>
            <a:pPr marL="514350" indent="-514350">
              <a:buAutoNum type="arabicPeriod"/>
            </a:pPr>
            <a:r>
              <a:rPr lang="ru-RU" dirty="0" smtClean="0"/>
              <a:t>Язык и речь / С.И. Львова  - М., 2000</a:t>
            </a:r>
          </a:p>
          <a:p>
            <a:pPr marL="514350" indent="-514350">
              <a:buAutoNum type="arabicPeriod"/>
            </a:pPr>
            <a:r>
              <a:rPr lang="ru-RU" dirty="0" smtClean="0"/>
              <a:t>В мире вежливости / В. Матвеев, А. Панов. – М., 1976</a:t>
            </a:r>
          </a:p>
          <a:p>
            <a:pPr marL="514350" indent="-514350">
              <a:buFont typeface="Wingdings"/>
              <a:buAutoNum type="arabicPeriod"/>
            </a:pPr>
            <a:r>
              <a:rPr lang="ru-RU" dirty="0" smtClean="0"/>
              <a:t>Вы сказали «Здравствуйте!» / В. Матвеев, </a:t>
            </a:r>
          </a:p>
          <a:p>
            <a:pPr marL="514350" indent="-514350">
              <a:buFont typeface="Wingdings"/>
              <a:buAutoNum type="arabicPeriod"/>
            </a:pPr>
            <a:r>
              <a:rPr lang="ru-RU" dirty="0" smtClean="0"/>
              <a:t>А. Панов. – М., 1982</a:t>
            </a:r>
          </a:p>
          <a:p>
            <a:pPr marL="514350" indent="-514350"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010352479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28" ma:contentTypeDescription="Create a new document." ma:contentTypeScope="" ma:versionID="91c327331e5971e62f2a5301ad123600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57EB26A6-DFA5-49A5-8892-68BC02699596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9E4FFEA1-43A1-40BE-8523-D90AC15F4E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760781-6411-4A76-95E7-DB7E56847A9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TS010352479</Template>
  <TotalTime>0</TotalTime>
  <Words>338</Words>
  <Application>Microsoft Office PowerPoint</Application>
  <PresentationFormat>Экран (4:3)</PresentationFormat>
  <Paragraphs>53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TS010352479</vt:lpstr>
      <vt:lpstr>Способы приветствия в школьной жизни Исследовательский проект</vt:lpstr>
      <vt:lpstr>Цель исследования</vt:lpstr>
      <vt:lpstr>Задачи исследования </vt:lpstr>
      <vt:lpstr>Классификация приветствий (схема)</vt:lpstr>
      <vt:lpstr>Приветствия учителей ученикам</vt:lpstr>
      <vt:lpstr>Способы приветствия учеников друг другу (циклограмма)</vt:lpstr>
      <vt:lpstr>Выводы</vt:lpstr>
      <vt:lpstr>Список литературы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2012-01-09T14:49:34Z</dcterms:created>
  <dcterms:modified xsi:type="dcterms:W3CDTF">2012-02-03T18:37:11Z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TC103524799990</vt:lpwstr>
  </property>
</Properties>
</file>