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2" r:id="rId6"/>
    <p:sldId id="266" r:id="rId7"/>
    <p:sldId id="268" r:id="rId8"/>
    <p:sldId id="263" r:id="rId9"/>
    <p:sldId id="269" r:id="rId10"/>
    <p:sldId id="264" r:id="rId11"/>
    <p:sldId id="270" r:id="rId12"/>
    <p:sldId id="271" r:id="rId13"/>
    <p:sldId id="259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99"/>
    <a:srgbClr val="FFCC00"/>
    <a:srgbClr val="FF3399"/>
    <a:srgbClr val="0064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46781-8FA2-46DE-AEDB-7438FF061841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DE050-A4D5-4592-BF31-5A2353CE1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E050-A4D5-4592-BF31-5A2353CE1F7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8831-E4B6-4AC4-9241-B929B543D977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D989-B55C-4487-ABB5-02BC38690FDD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E473-AFB7-4F44-B468-3E62476C5431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3206C-85E7-4376-8DC1-AA2D6ACAC51C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BD4EE-FF7A-4607-A206-009A29325D71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0438A-AF84-4885-9806-7C4215068613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5A9D-83A1-4030-9AE8-C5B33C0E2269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06BA-30A6-4A14-9489-EF053D2B6EF7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DEF-866E-44EC-83F3-A47ABAF19A83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16F85-D6E4-475D-A498-34E99CB873E9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93204-6CBC-4369-9684-E2B5EC8B2DC0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11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2F93-DA22-46A7-B9A8-19774AB81B3F}" type="datetime1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1000108"/>
            <a:ext cx="6215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АРИФМЕТИЧЕСКИЕ   ДЕЙСТВИЯ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(ПОВТОРЕНИЕ)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4714884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МАТЕМАТИКА, 4 КЛАСС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УМК «ГАРМОНИЯ»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МОУ СОШ №3, Г. КРАСНЫЙ СУЛИН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МАРЧЕНКО Е.В.</a:t>
            </a:r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286512" y="3286124"/>
            <a:ext cx="2637731" cy="3352805"/>
            <a:chOff x="6286512" y="3286124"/>
            <a:chExt cx="2637731" cy="3352805"/>
          </a:xfrm>
        </p:grpSpPr>
        <p:pic>
          <p:nvPicPr>
            <p:cNvPr id="7" name="Picture 5" descr="BD05969_"/>
            <p:cNvPicPr>
              <a:picLocks noChangeAspect="1" noChangeArrowheads="1"/>
            </p:cNvPicPr>
            <p:nvPr/>
          </p:nvPicPr>
          <p:blipFill>
            <a:blip r:embed="rId2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6286512" y="3286124"/>
              <a:ext cx="2637731" cy="3352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Овальная выноска 10"/>
            <p:cNvSpPr/>
            <p:nvPr/>
          </p:nvSpPr>
          <p:spPr>
            <a:xfrm>
              <a:off x="6286512" y="3429000"/>
              <a:ext cx="1214446" cy="469772"/>
            </a:xfrm>
            <a:prstGeom prst="wedgeEllipseCallout">
              <a:avLst>
                <a:gd name="adj1" fmla="val 69834"/>
                <a:gd name="adj2" fmla="val 44589"/>
              </a:avLst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900" b="1" spc="50" dirty="0" smtClean="0">
                  <a:ln w="11430">
                    <a:solidFill>
                      <a:srgbClr val="C00000"/>
                    </a:solidFill>
                  </a:ln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МОЛОДЦЫ!</a:t>
              </a:r>
              <a:endParaRPr lang="ru-RU" sz="900" b="1" spc="50" dirty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Марченко Е.В.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ДЕЙСТВИЕ </a:t>
            </a:r>
          </a:p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ДЕЛЕНИЕ</a:t>
            </a:r>
          </a:p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ЗНАК  :</a:t>
            </a:r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    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НАЗВАНИЕ  КОМПОНЕНТОВ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         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                                     ЧАСТНОЕ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15 : 3 = 5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       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ДЕЛИМОЕ      ДЕЛИТЕЛЬ</a:t>
            </a:r>
          </a:p>
          <a:p>
            <a:pPr algn="ctr"/>
            <a:endParaRPr lang="ru-RU" sz="8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ПРАВИЛО НАХОЖДЕНИЕЯ НЕИЗВЕСТНОГО ДЕЛИМОГО</a:t>
            </a:r>
          </a:p>
          <a:p>
            <a:pPr algn="ctr"/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ДЕЛИМОЕ         ДЕЛИТЕЛЬ                ЧАСТНОЕ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       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15  :  3  =   5</a:t>
            </a:r>
          </a:p>
          <a:p>
            <a:pPr marL="1143000" indent="-1143000" algn="ctr"/>
            <a:endParaRPr lang="ru-RU" sz="6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  ДЕЛИМОЕ          ЧАСТНОЕ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ДЕЛИТЕЛЬ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15 =  5  •  3</a:t>
            </a: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ПРАВИЛО НАХОЖДЕНИЕЯ НЕИЗВЕСТНОГО ДЕЛИТЕЛЯ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ДЕЛИМОЕ       ДЕЛИТЕЛЬ       ЧАСТНОЕ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marL="1143000" indent="-1143000" algn="ctr"/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15  :  3  =   5</a:t>
            </a:r>
          </a:p>
          <a:p>
            <a:pPr marL="1143000" indent="-1143000" algn="ctr"/>
            <a:endParaRPr lang="ru-RU" sz="6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         ДЕЛИТЕЛЬ        ЧАСТНОЕ            ДЕЛИМОЕ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 = 15  :  5</a:t>
            </a: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40804"/>
            <a:ext cx="7072362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ТЕСТ:</a:t>
            </a:r>
          </a:p>
          <a:p>
            <a:pPr marL="342900" indent="-342900">
              <a:buAutoNum type="arabicPeriod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НАЗЫВАЮТСЯ  КОМПОНЕНТЫ  ДЕЛЕНИЯ</a:t>
            </a:r>
          </a:p>
          <a:p>
            <a:pPr marL="342900" indent="-342900"/>
            <a:r>
              <a:rPr lang="ru-RU" b="1" dirty="0" smtClean="0"/>
              <a:t>         А.  СЛАГАЕМОЕ, СЛАГАЕМОЕ, СУММА</a:t>
            </a:r>
          </a:p>
          <a:p>
            <a:pPr marL="342900" indent="-342900"/>
            <a:r>
              <a:rPr lang="ru-RU" b="1" dirty="0" smtClean="0"/>
              <a:t>          Б.  ДЕЛИМОЕ , ДЕЛИТЕЛЬ, ЧАСТНОЕ</a:t>
            </a:r>
          </a:p>
          <a:p>
            <a:pPr marL="342900" indent="-342900"/>
            <a:r>
              <a:rPr lang="ru-RU" b="1" dirty="0" smtClean="0"/>
              <a:t>          В.  УМЕНЬШАЕМОЕ, ВЫЧИТАЕМОЕ, РАЗНОСТЬ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2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НАЗЫВАЮТСЯ КОМПОНЕНТЫ СЛОЖЕНИЯ</a:t>
            </a:r>
          </a:p>
          <a:p>
            <a:pPr marL="342900" indent="-342900"/>
            <a:r>
              <a:rPr lang="ru-RU" b="1" dirty="0" smtClean="0"/>
              <a:t>        А.  МНОЖИТЕЛЬ, МНОЖИТЕЛЬ, ПРОИЗВЕДЕНИЕ</a:t>
            </a:r>
          </a:p>
          <a:p>
            <a:pPr marL="342900" indent="-342900"/>
            <a:r>
              <a:rPr lang="ru-RU" b="1" dirty="0" smtClean="0"/>
              <a:t>        Б.  ДЕЛИМОЕ, ДЕЛИТЕЛЬ, ЧАСТНОЕ</a:t>
            </a:r>
          </a:p>
          <a:p>
            <a:pPr marL="342900" indent="-342900"/>
            <a:r>
              <a:rPr lang="ru-RU" b="1" dirty="0" smtClean="0"/>
              <a:t>        В.  СЛАГАЕМОЕ, СЛАГАЕМОЕ, СУММА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3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НАЙТИ НЕИЗВЕСТЫЙ  МНОЖИТЕЛЬ</a:t>
            </a:r>
          </a:p>
          <a:p>
            <a:pPr marL="342900" indent="-342900"/>
            <a:r>
              <a:rPr lang="ru-RU" b="1" dirty="0" smtClean="0"/>
              <a:t>        А.  ОТ ПРОИЗВЕДЕНИЯ ОТНЯТЬ ИЗВЕСТНЫЙ МНОЖИТЕЛЬ</a:t>
            </a:r>
          </a:p>
          <a:p>
            <a:pPr marL="342900" indent="-342900"/>
            <a:r>
              <a:rPr lang="ru-RU" b="1" dirty="0" smtClean="0"/>
              <a:t>        Б.  ПРОИЗВЕДЕНИЕ РАЗДЕЛИТЬ НА ИЗВЕСТНЫЙ МНОЖИТЕЛЬ</a:t>
            </a:r>
          </a:p>
          <a:p>
            <a:pPr marL="342900" indent="-342900"/>
            <a:r>
              <a:rPr lang="ru-RU" b="1" dirty="0" smtClean="0"/>
              <a:t>        В.   К ПРОИЗВЕДЕНИЮ ПРИБАВИТЬ ИЗВЕСТНЫЙ МНОЖИТЕЛЬ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4"/>
            </a:pPr>
            <a:r>
              <a:rPr lang="ru-RU" b="1" i="1" u="sng" dirty="0" smtClean="0">
                <a:solidFill>
                  <a:srgbClr val="000099"/>
                </a:solidFill>
              </a:rPr>
              <a:t>КАК НАЙТИ НЕИЗВСТНОЕ ВЫЧИТАЕМОЕ</a:t>
            </a:r>
          </a:p>
          <a:p>
            <a:pPr marL="342900" indent="-342900"/>
            <a:r>
              <a:rPr lang="ru-RU" b="1" dirty="0" smtClean="0"/>
              <a:t>         А.   К РАЗНОСТИ ПРИБАВИТЬ УМЕНЬШАЕМОЕ</a:t>
            </a:r>
          </a:p>
          <a:p>
            <a:pPr marL="342900" indent="-342900"/>
            <a:r>
              <a:rPr lang="ru-RU" b="1" dirty="0" smtClean="0"/>
              <a:t>         Б.   ОТ  УМЕНЬШАЕМОГО ОТНЯТЬ РАЗНОСТЬ</a:t>
            </a:r>
          </a:p>
          <a:p>
            <a:pPr marL="342900" indent="-342900"/>
            <a:r>
              <a:rPr lang="ru-RU" b="1" dirty="0" smtClean="0"/>
              <a:t>         В.   РАЗНОСТЬ РАЗДЕЛИТЬ НА УМЕНЬШАЕМОЕ</a:t>
            </a:r>
          </a:p>
          <a:p>
            <a:pPr marL="342900" indent="-342900"/>
            <a:endParaRPr lang="ru-RU" b="1" dirty="0" smtClean="0"/>
          </a:p>
          <a:p>
            <a:pPr marL="342900" indent="-342900"/>
            <a:endParaRPr lang="ru-RU" b="1" dirty="0" smtClean="0"/>
          </a:p>
          <a:p>
            <a:pPr marL="342900" indent="-342900"/>
            <a:r>
              <a:rPr lang="ru-RU" b="1" dirty="0" smtClean="0"/>
              <a:t>       </a:t>
            </a:r>
            <a:endParaRPr lang="ru-RU" b="1" dirty="0"/>
          </a:p>
        </p:txBody>
      </p:sp>
      <p:pic>
        <p:nvPicPr>
          <p:cNvPr id="6" name="Picture 3" descr="C:\Users\кал\Pictures\картинки\Анимация\ДИСНЕЙ\винни и друзья\glamour0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786322"/>
            <a:ext cx="891362" cy="1571612"/>
          </a:xfrm>
          <a:prstGeom prst="rect">
            <a:avLst/>
          </a:prstGeom>
          <a:noFill/>
        </p:spPr>
      </p:pic>
      <p:pic>
        <p:nvPicPr>
          <p:cNvPr id="2053" name="Picture 5" descr="C:\Users\кал\Pictures\картинки\Анимация\ДИСНЕЙ\винни и друзья\glamour08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71546"/>
            <a:ext cx="1574783" cy="1855994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"/>
            <a:ext cx="6000792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ТЕСТ: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5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НАЙТИ  НЕИЗВЕСТНОЕ  ДЕЛИМОЕ</a:t>
            </a:r>
          </a:p>
          <a:p>
            <a:pPr marL="342900" indent="-342900"/>
            <a:r>
              <a:rPr lang="ru-RU" b="1" dirty="0" smtClean="0"/>
              <a:t>        А. ЧАСТНОЕ УМНОЖИТЬ НА ДЕЛИТЕЛЬ</a:t>
            </a:r>
          </a:p>
          <a:p>
            <a:pPr marL="342900" indent="-342900"/>
            <a:r>
              <a:rPr lang="ru-RU" b="1" dirty="0" smtClean="0"/>
              <a:t>        Б.   ДЕЛИТЕЛЬ РАЗДЕЛИТЬ НА ЧАСТНОЕ</a:t>
            </a:r>
          </a:p>
          <a:p>
            <a:pPr marL="342900" indent="-342900"/>
            <a:r>
              <a:rPr lang="ru-RU" b="1" dirty="0" smtClean="0"/>
              <a:t>        В.   ОТ ДЕЛИТЕЛЯ  ОТНЯТЬ  ЧАСТНОЕ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6"/>
            </a:pPr>
            <a:r>
              <a:rPr lang="ru-RU" b="1" i="1" u="sng" dirty="0" smtClean="0">
                <a:solidFill>
                  <a:srgbClr val="000099"/>
                </a:solidFill>
              </a:rPr>
              <a:t>КАК НАЙТИ НЕИЗВЕСТНОЕ СЛАГАЕМОЕ</a:t>
            </a:r>
          </a:p>
          <a:p>
            <a:pPr marL="342900" indent="-342900"/>
            <a:r>
              <a:rPr lang="ru-RU" b="1" dirty="0" smtClean="0"/>
              <a:t>        А.  СУММУ  РАЗДЕЛИТЬ НА ИЗВЕСТНОЕ  СЛАГАЕМОЕ</a:t>
            </a:r>
          </a:p>
          <a:p>
            <a:pPr marL="342900" indent="-342900"/>
            <a:r>
              <a:rPr lang="ru-RU" b="1" dirty="0" smtClean="0"/>
              <a:t>        Б.  ОТ СУММЫ ОТНЯТЬ ИЗВЕСТНОЕ  СЛАГАЕМОЕ</a:t>
            </a:r>
          </a:p>
          <a:p>
            <a:pPr marL="342900" indent="-342900"/>
            <a:r>
              <a:rPr lang="ru-RU" b="1" dirty="0" smtClean="0"/>
              <a:t>        В.  К СУММЕ  ПРИБАВИТЬ ИЗВЕСТНОЕ СЛАГАЕМОЕ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b="1" dirty="0" smtClean="0">
                <a:solidFill>
                  <a:srgbClr val="000099"/>
                </a:solidFill>
              </a:rPr>
              <a:t>7</a:t>
            </a:r>
            <a:r>
              <a:rPr lang="ru-RU" dirty="0" smtClean="0">
                <a:solidFill>
                  <a:srgbClr val="000099"/>
                </a:solidFill>
              </a:rPr>
              <a:t>.    </a:t>
            </a:r>
            <a:r>
              <a:rPr lang="ru-RU" b="1" i="1" u="sng" dirty="0" smtClean="0">
                <a:solidFill>
                  <a:srgbClr val="000099"/>
                </a:solidFill>
              </a:rPr>
              <a:t>КАК НАЙТИ НЕИЗВЕСТНОЕ  УМЕНЬШАЕМОЕ</a:t>
            </a:r>
          </a:p>
          <a:p>
            <a:pPr marL="342900" indent="-342900"/>
            <a:r>
              <a:rPr lang="ru-RU" b="1" dirty="0" smtClean="0"/>
              <a:t>        А.  ОТ РАЗНОСТИ ОТНЯТЬ ВЫЧИТАЕМОЕ</a:t>
            </a:r>
          </a:p>
          <a:p>
            <a:pPr marL="342900" indent="-342900"/>
            <a:r>
              <a:rPr lang="ru-RU" b="1" dirty="0" smtClean="0"/>
              <a:t>        Б.  ВЫЧИТАЕМОЕ РАЗДЕЛИТЬ НА РАЗНОСТЬ</a:t>
            </a:r>
          </a:p>
          <a:p>
            <a:pPr marL="342900" indent="-342900"/>
            <a:r>
              <a:rPr lang="ru-RU" b="1" dirty="0" smtClean="0"/>
              <a:t>        В.  К РАЗНОСТИ ПРИБАВИТЬ ВЫЧИТАЕМОЕ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8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НАЙТИ НЕИЗВЕСТНЫЙ ДЕЛИТЕЛЬ</a:t>
            </a:r>
          </a:p>
          <a:p>
            <a:pPr marL="342900" indent="-342900"/>
            <a:r>
              <a:rPr lang="ru-RU" dirty="0" smtClean="0"/>
              <a:t>        </a:t>
            </a:r>
            <a:r>
              <a:rPr lang="ru-RU" b="1" dirty="0" smtClean="0"/>
              <a:t>А.    ДЕЛИМОЕ  РАЗДЕЛИТЬ НА ЧАСТНОЕ</a:t>
            </a:r>
          </a:p>
          <a:p>
            <a:pPr marL="342900" indent="-342900"/>
            <a:r>
              <a:rPr lang="ru-RU" b="1" dirty="0" smtClean="0"/>
              <a:t>        Б.   ЧАСТНОЕ  УМНОЖИТЬ НА ДЕЛИМОЕ</a:t>
            </a:r>
          </a:p>
          <a:p>
            <a:pPr marL="342900" indent="-342900"/>
            <a:r>
              <a:rPr lang="ru-RU" b="1" dirty="0" smtClean="0"/>
              <a:t>        В.    К  ДЕЛИМОМУ ПРИБАВИТЬ ЧАСТНОЕ</a:t>
            </a:r>
          </a:p>
          <a:p>
            <a:pPr marL="342900" indent="-342900"/>
            <a:endParaRPr lang="ru-RU" b="1" dirty="0" smtClean="0"/>
          </a:p>
          <a:p>
            <a:pPr marL="342900" indent="-342900"/>
            <a:endParaRPr lang="ru-RU" b="1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4" name="Picture 2" descr="C:\Users\кал\Pictures\картинки\Анимация\ДИСНЕЙ\винни и друзья\tigr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28604"/>
            <a:ext cx="1297781" cy="1557337"/>
          </a:xfrm>
          <a:prstGeom prst="rect">
            <a:avLst/>
          </a:prstGeom>
          <a:noFill/>
        </p:spPr>
      </p:pic>
      <p:pic>
        <p:nvPicPr>
          <p:cNvPr id="5" name="Picture 4" descr="C:\Users\кал\Pictures\картинки\Анимация\ДИСНЕЙ\винни и друзья\animated_cartoon_007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85720" y="5000636"/>
            <a:ext cx="1248826" cy="149859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285984" y="428604"/>
            <a:ext cx="6000760" cy="5727949"/>
            <a:chOff x="2285984" y="428604"/>
            <a:chExt cx="6000760" cy="5727949"/>
          </a:xfrm>
        </p:grpSpPr>
        <p:pic>
          <p:nvPicPr>
            <p:cNvPr id="3" name="Picture 5" descr="BD05969_"/>
            <p:cNvPicPr>
              <a:picLocks noChangeAspect="1" noChangeArrowheads="1"/>
            </p:cNvPicPr>
            <p:nvPr/>
          </p:nvPicPr>
          <p:blipFill>
            <a:blip r:embed="rId2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4286248" y="1071546"/>
              <a:ext cx="4000496" cy="5085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2285984" y="428604"/>
              <a:ext cx="3500462" cy="1661993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4">
                      <a:lumMod val="50000"/>
                    </a:schemeClr>
                  </a:solidFill>
                </a:rPr>
                <a:t>КЛЮЧ:</a:t>
              </a:r>
            </a:p>
            <a:p>
              <a:r>
                <a:rPr lang="ru-RU" sz="2800" b="1" dirty="0" smtClean="0">
                  <a:solidFill>
                    <a:schemeClr val="accent4">
                      <a:lumMod val="50000"/>
                    </a:schemeClr>
                  </a:solidFill>
                </a:rPr>
                <a:t> 1. Б    2. В    3. Б    4. Б   </a:t>
              </a:r>
            </a:p>
            <a:p>
              <a:r>
                <a:rPr lang="ru-RU" sz="2800" b="1" dirty="0" smtClean="0">
                  <a:solidFill>
                    <a:schemeClr val="accent4">
                      <a:lumMod val="50000"/>
                    </a:schemeClr>
                  </a:solidFill>
                </a:rPr>
                <a:t> 5. А    6. Б    7. В    8. А</a:t>
              </a:r>
            </a:p>
            <a:p>
              <a:pPr marL="342900" indent="-342900"/>
              <a:endParaRPr lang="ru-RU" dirty="0" smtClean="0"/>
            </a:p>
          </p:txBody>
        </p:sp>
      </p:grp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5143504" y="1928802"/>
            <a:ext cx="642942" cy="35719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1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4233863" y="2386013"/>
            <a:ext cx="1417637" cy="2085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ru-RU" sz="9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5</a:t>
            </a:r>
          </a:p>
        </p:txBody>
      </p:sp>
      <p:pic>
        <p:nvPicPr>
          <p:cNvPr id="1027" name="Picture 3" descr="C:\Users\кал\Pictures\картинки\Sample Pictures\детские\мультяшки\Winnie_the_Pooh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1285852" y="214290"/>
            <a:ext cx="6769100" cy="1439863"/>
          </a:xfrm>
          <a:prstGeom prst="rect">
            <a:avLst/>
          </a:prstGeom>
        </p:spPr>
        <p:txBody>
          <a:bodyPr wrap="none" fromWordArt="1">
            <a:prstTxWarp prst="textTriangl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Молодцы!</a:t>
            </a: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143372" y="3714752"/>
            <a:ext cx="1357322" cy="1000132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3000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rgbClr val="C00000"/>
                  </a:solidFill>
                </a:ln>
                <a:solidFill>
                  <a:srgbClr val="9900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b="1" spc="50" dirty="0">
              <a:ln w="11430">
                <a:solidFill>
                  <a:srgbClr val="C00000"/>
                </a:solidFill>
              </a:ln>
              <a:solidFill>
                <a:srgbClr val="99003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215338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АРИФМЕТИЧЕСКИЕ ДЕЙСТВИЯ:</a:t>
            </a:r>
          </a:p>
          <a:p>
            <a:pPr algn="ctr"/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4000" b="1" spc="50" dirty="0" smtClean="0">
                <a:ln w="11430">
                  <a:solidFill>
                    <a:srgbClr val="000099"/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СЛОЖЕНИЕ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000099"/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ВЫЧИТАНИЕ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000099"/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УМНОЖЕНИЕ</a:t>
            </a:r>
          </a:p>
          <a:p>
            <a:pPr algn="ctr"/>
            <a:r>
              <a:rPr lang="ru-RU" sz="4000" b="1" spc="50" dirty="0" smtClean="0">
                <a:ln w="11430">
                  <a:solidFill>
                    <a:srgbClr val="000099"/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ДЕЛЕНИЕ</a:t>
            </a:r>
          </a:p>
          <a:p>
            <a:pPr algn="ctr"/>
            <a:endParaRPr lang="ru-RU" sz="4000" b="1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Picture 4" descr="подума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215206" y="4286256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МАРЧЕНКО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ДЕЙСТВИЕ </a:t>
            </a:r>
          </a:p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СЛОЖЕНИЕ</a:t>
            </a:r>
          </a:p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ЗНАК  +</a:t>
            </a: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(«ПЛЮС»)</a:t>
            </a:r>
          </a:p>
          <a:p>
            <a:pPr algn="ctr"/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    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НАЗВАНИЕ  КОМПОНЕНТОВ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         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                                СУММА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+ 5 = 8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СЛАГАЕМОЕ    СЛАГАЕМОЕ</a:t>
            </a:r>
          </a:p>
          <a:p>
            <a:pPr algn="ctr"/>
            <a:endParaRPr lang="ru-RU" sz="8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МАРЧЕНКО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ПРАВИЛО НАХОЖДЕНИЕЯ НЕИЗВЕСТНОГО СЛАГАЕМОГО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СЛАГАЕМОЕ     СЛАГАЕМОЕ     СУММА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+ 5 = 8</a:t>
            </a: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    СЛАГАЕМОЕ        СУММА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СЛАГАЕМОЕ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5 = 8 - 3</a:t>
            </a: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 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СЛАГАЕМОЕ     СУММА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СЛАГАЕМОЕ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            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=  8 - 5</a:t>
            </a:r>
          </a:p>
          <a:p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</a:t>
            </a:r>
          </a:p>
          <a:p>
            <a:endParaRPr lang="ru-RU" sz="28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8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МАРЧЕНКО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ДЕЙСТВИЕ </a:t>
            </a:r>
          </a:p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ВЫЧИТАНИЕ</a:t>
            </a:r>
          </a:p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ЗНАК  -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(«МИНУС»)</a:t>
            </a:r>
          </a:p>
          <a:p>
            <a:pPr algn="ctr"/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    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НАЗВАНИЕ  КОМПОНЕНТОВ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         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                                    РАЗНОСТЬ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12 - 3 = 9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УМЕНЬШАЕМОЕ    ВЫЧИТАЕМОЕ</a:t>
            </a:r>
          </a:p>
          <a:p>
            <a:pPr algn="ctr"/>
            <a:endParaRPr lang="ru-RU" sz="8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МАРЧЕНКО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ПРАВИЛО НАХОЖДЕНИЕЯ НЕИЗВЕСТНОГО УМЕНЬШАЕМОГО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УМЕНЬШАЕМОЕ      ВЫЧИТАЕМОЕ    РАЗНОСТЬ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marL="1143000" indent="-1143000" algn="ctr">
              <a:buAutoNum type="arabicPlain" startAt="12"/>
            </a:pP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-  3  =   9</a:t>
            </a:r>
          </a:p>
          <a:p>
            <a:pPr marL="1143000" indent="-1143000" algn="ctr"/>
            <a:endParaRPr lang="ru-RU" sz="6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   УМЕНЬШАЕМОЕ      РАЗНОСТЬ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ВЫЧИТАЕМОЕ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12 = 9 + 3</a:t>
            </a: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ПРАВИЛО НАХОЖДЕНИЕЯ НЕИЗВЕСТНОГО ВЫЧИТАЕМОГО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УМЕНЬШАЕМОЕ      ВЫЧИТАЕМОЕ    РАЗНОСТЬ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marL="1143000" indent="-1143000" algn="ctr">
              <a:buAutoNum type="arabicPlain" startAt="12"/>
            </a:pP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-  3  =   9</a:t>
            </a:r>
          </a:p>
          <a:p>
            <a:pPr marL="1143000" indent="-1143000" algn="ctr"/>
            <a:endParaRPr lang="ru-RU" sz="6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ВЫЧИТАЕМОЕ       УМЕНЬШАЕМОЕ    РАЗНОСТЬ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 =  12 -  9</a:t>
            </a: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ДЕЙСТВИЕ </a:t>
            </a:r>
          </a:p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УМНОЖЕНИЕ</a:t>
            </a:r>
          </a:p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ЗНАК  •</a:t>
            </a:r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    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НАЗВАНИЕ   КОМПОНЕНТОВ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         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                                 ПРОИЗВЕДЕИЕ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• 5 = 15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МНОЖИТЕЛЬ   МНОЖИТЕЛЬ</a:t>
            </a:r>
          </a:p>
          <a:p>
            <a:pPr algn="ctr"/>
            <a:endParaRPr lang="ru-RU" sz="8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ду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10475" y="4572000"/>
            <a:ext cx="1533525" cy="22860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ПРАВИЛО НАХОЖДЕНИЕЯ НЕИЗВЕСТНОГО МНОЖИТЕЛЯ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МНОЖИТЕЛЬ     МНОЖИТЕЛЬ    ПРОИЗВЕДЕНИЕ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 •  5  =  15</a:t>
            </a: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  МНОЖИТЕЛЬ    ПРОИЗВЕДЕНИЕ   МНОЖИТЕЛЬ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5  =  15  :  3</a:t>
            </a: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  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МНОЖИТЕЛЬ   ПРОИЗВЕДЕНИЕ   МНОЖИТЕЛЬ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                    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3 =  15  :  5</a:t>
            </a:r>
          </a:p>
          <a:p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 </a:t>
            </a:r>
          </a:p>
          <a:p>
            <a:endParaRPr lang="ru-RU" sz="28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80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572</Words>
  <Application>Microsoft Office PowerPoint</Application>
  <PresentationFormat>Экран (4:3)</PresentationFormat>
  <Paragraphs>172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11</cp:revision>
  <dcterms:created xsi:type="dcterms:W3CDTF">2010-09-12T08:25:52Z</dcterms:created>
  <dcterms:modified xsi:type="dcterms:W3CDTF">2013-09-28T05:12:15Z</dcterms:modified>
</cp:coreProperties>
</file>