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B54B719-7586-4559-AB80-4D9D078EC7CE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53822C0-5207-4A1D-95E6-BAB0111BC9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3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52" y="0"/>
            <a:ext cx="93330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699892">
            <a:off x="2555776" y="908720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Шедевры мирового  искусства.</a:t>
            </a:r>
            <a:endParaRPr lang="ru-RU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6165304"/>
            <a:ext cx="25930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 smtClean="0">
                <a:latin typeface="Brush Script MT" pitchFamily="66" charset="0"/>
              </a:rPr>
              <a:t>Sonechka</a:t>
            </a:r>
            <a:r>
              <a:rPr lang="en-US" sz="900" i="1" dirty="0" smtClean="0">
                <a:latin typeface="Brush Script MT" pitchFamily="66" charset="0"/>
              </a:rPr>
              <a:t> </a:t>
            </a:r>
            <a:r>
              <a:rPr lang="en-US" sz="900" i="1" dirty="0" err="1" smtClean="0">
                <a:latin typeface="Brush Script MT" pitchFamily="66" charset="0"/>
              </a:rPr>
              <a:t>Sheridans</a:t>
            </a:r>
            <a:endParaRPr lang="ru-RU" sz="900" i="1" dirty="0"/>
          </a:p>
        </p:txBody>
      </p:sp>
    </p:spTree>
    <p:extLst>
      <p:ext uri="{BB962C8B-B14F-4D97-AF65-F5344CB8AC3E}">
        <p14:creationId xmlns:p14="http://schemas.microsoft.com/office/powerpoint/2010/main" val="3978509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48880"/>
            <a:ext cx="4221088" cy="42210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13407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Лоран </a:t>
            </a:r>
            <a:r>
              <a:rPr lang="ru-RU" dirty="0" err="1" smtClean="0"/>
              <a:t>Парлесье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Солнечная живопись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172500"/>
            <a:ext cx="2736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Трудно быть "человеком настроения", особенно когда его перепады зависят от таких мелочей, как погода за окном. Есть солнце - и ты доволен, счастлив, порхаешь как птичка, и любишь весь мир. А если за окном дождь, хмуро и грязно, то лучше не попадаться тебе на глаза, поскольку хорошее расположение духа приказало долго жить. Вот бы сделать так, чтобы солнце всегда радовало нас своими лучами! И это легко устроить, стоит лишь взглянуть на картины Лорана </a:t>
            </a:r>
            <a:r>
              <a:rPr lang="ru-RU" sz="1200" dirty="0" err="1" smtClean="0"/>
              <a:t>Парселье</a:t>
            </a:r>
            <a:r>
              <a:rPr lang="ru-RU" sz="1200" dirty="0" smtClean="0"/>
              <a:t>, </a:t>
            </a:r>
            <a:r>
              <a:rPr lang="ru-RU" sz="1200" dirty="0"/>
              <a:t>ведь они словно нарисованы солнечными лучами!</a:t>
            </a:r>
          </a:p>
        </p:txBody>
      </p:sp>
    </p:spTree>
    <p:extLst>
      <p:ext uri="{BB962C8B-B14F-4D97-AF65-F5344CB8AC3E}">
        <p14:creationId xmlns:p14="http://schemas.microsoft.com/office/powerpoint/2010/main" val="1500360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/>
              <a:t>Б</a:t>
            </a:r>
            <a:r>
              <a:rPr lang="ru-RU" sz="1200" i="1" dirty="0" smtClean="0"/>
              <a:t>ессмертными картинами великих художников любуется миллионы людей. </a:t>
            </a:r>
            <a:r>
              <a:rPr lang="ru-RU" sz="1800" i="1" dirty="0" smtClean="0"/>
              <a:t>д</a:t>
            </a:r>
            <a:r>
              <a:rPr lang="ru-RU" sz="1200" i="1" dirty="0" smtClean="0"/>
              <a:t>ля многих они являются источником вдохновения и культурного обогащения.</a:t>
            </a: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Картин очень много и уместить их в одну презентацию невозможно, поэтому я познакомлю вас  с некоторыми представителями классического и современного искусства.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185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6400800" cy="360040"/>
          </a:xfrm>
        </p:spPr>
        <p:txBody>
          <a:bodyPr>
            <a:noAutofit/>
          </a:bodyPr>
          <a:lstStyle/>
          <a:p>
            <a:r>
              <a:rPr lang="ru-RU" sz="1800" dirty="0" smtClean="0"/>
              <a:t>А</a:t>
            </a:r>
            <a:r>
              <a:rPr lang="ru-RU" sz="1200" dirty="0" smtClean="0"/>
              <a:t>йвазовский </a:t>
            </a:r>
            <a:r>
              <a:rPr lang="ru-RU" sz="1800" dirty="0" err="1" smtClean="0"/>
              <a:t>и</a:t>
            </a:r>
            <a:r>
              <a:rPr lang="ru-RU" sz="1200" dirty="0" err="1" smtClean="0"/>
              <a:t>ван</a:t>
            </a:r>
            <a:r>
              <a:rPr lang="ru-RU" sz="1200" dirty="0" smtClean="0"/>
              <a:t> </a:t>
            </a:r>
            <a:r>
              <a:rPr lang="ru-RU" sz="1800" dirty="0" err="1" smtClean="0"/>
              <a:t>к</a:t>
            </a:r>
            <a:r>
              <a:rPr lang="ru-RU" sz="1200" dirty="0" err="1" smtClean="0"/>
              <a:t>онстантинович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великий русский художник</a:t>
            </a:r>
            <a:br>
              <a:rPr lang="ru-RU" sz="1200" dirty="0" smtClean="0"/>
            </a:br>
            <a:r>
              <a:rPr lang="en-US" sz="1200" dirty="0" smtClean="0"/>
              <a:t>“</a:t>
            </a:r>
            <a:r>
              <a:rPr lang="ru-RU" sz="1200" dirty="0" smtClean="0"/>
              <a:t>Девятый вал</a:t>
            </a:r>
            <a:r>
              <a:rPr lang="en-US" sz="1200" dirty="0" smtClean="0"/>
              <a:t>”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4564062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2132856"/>
            <a:ext cx="273630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одна из самых знаменитых картин Ивана Айвазовского, всемирно известного российского (армянского)художника-мариниста.</a:t>
            </a:r>
          </a:p>
          <a:p>
            <a:r>
              <a:rPr lang="ru-RU" sz="1200" dirty="0"/>
              <a:t>Изображает море после сильнейшего ночного шторма и людей, потерпевших кораблекрушение. Лучи солнца освещают громадные волны. Самая большая из них — девятый вал, готова обрушиться на людей, пытающихся спастись на обломках мачты.</a:t>
            </a:r>
          </a:p>
          <a:p>
            <a:r>
              <a:rPr lang="ru-RU" sz="1200" dirty="0"/>
              <a:t>Всё говорит о величии и мощи морской стихии и беспомощности перед ней человека. Тёплые тона картины делают море не таким суровым и дают зрителю надежду, что люди будут спасены</a:t>
            </a:r>
          </a:p>
        </p:txBody>
      </p:sp>
    </p:spTree>
    <p:extLst>
      <p:ext uri="{BB962C8B-B14F-4D97-AF65-F5344CB8AC3E}">
        <p14:creationId xmlns:p14="http://schemas.microsoft.com/office/powerpoint/2010/main" val="3541415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8766" y="1314759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</a:rPr>
              <a:t>Илья Глазунов русский современный </a:t>
            </a:r>
            <a:r>
              <a:rPr lang="ru-RU" sz="2000" dirty="0" smtClean="0">
                <a:solidFill>
                  <a:prstClr val="black"/>
                </a:solidFill>
              </a:rPr>
              <a:t>художник          </a:t>
            </a:r>
            <a:r>
              <a:rPr lang="en-US" sz="2000" dirty="0" smtClean="0">
                <a:solidFill>
                  <a:prstClr val="black"/>
                </a:solidFill>
              </a:rPr>
              <a:t>“</a:t>
            </a:r>
            <a:r>
              <a:rPr lang="ru-RU" sz="2000" dirty="0" smtClean="0">
                <a:solidFill>
                  <a:prstClr val="black"/>
                </a:solidFill>
              </a:rPr>
              <a:t>Тутаев пруд</a:t>
            </a:r>
            <a:r>
              <a:rPr lang="en-US" sz="2000" dirty="0" smtClean="0">
                <a:solidFill>
                  <a:prstClr val="black"/>
                </a:solidFill>
              </a:rPr>
              <a:t>”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20888"/>
            <a:ext cx="3375524" cy="2874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5976" y="2420888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Самая известная картина художника , полностью пронизана осенним настроением, пруд затянут ряской, на деревьях желтеют листья. Краски слегка приглушены.</a:t>
            </a:r>
          </a:p>
        </p:txBody>
      </p:sp>
    </p:spTree>
    <p:extLst>
      <p:ext uri="{BB962C8B-B14F-4D97-AF65-F5344CB8AC3E}">
        <p14:creationId xmlns:p14="http://schemas.microsoft.com/office/powerpoint/2010/main" val="1305506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20888"/>
            <a:ext cx="3817070" cy="28506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141277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Сальвадор Дали </a:t>
            </a:r>
            <a:r>
              <a:rPr lang="en-US" dirty="0" smtClean="0"/>
              <a:t>“</a:t>
            </a:r>
            <a:r>
              <a:rPr lang="ru-RU" dirty="0" smtClean="0"/>
              <a:t>Постоянство памяти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/>
              <a:t>Известна также как «Мягкие часы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2636912"/>
            <a:ext cx="295232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Размягченность висящих и стекающих часов — очень точный образ, лучше любых других, даже самых невероятных искажений подрывающий веру в естественный, закономерный порядок вещей. Этот образ распространяется и в область бессознательного, оживляя универсальное человеческое переживание времени и памяти. Здесь присутствует и сам Дали в виде спящей </a:t>
            </a:r>
            <a:r>
              <a:rPr lang="ru-RU" sz="1400" dirty="0" smtClean="0"/>
              <a:t>головы.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93414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789040"/>
            <a:ext cx="8255000" cy="27559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27784" y="125736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Марк </a:t>
            </a:r>
            <a:r>
              <a:rPr lang="ru-RU" dirty="0" err="1" smtClean="0"/>
              <a:t>Райден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Пузырьки Софии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535353"/>
                </a:solidFill>
                <a:effectLst/>
                <a:latin typeface="Tahoma" pitchFamily="34" charset="0"/>
                <a:cs typeface="Tahoma" pitchFamily="34" charset="0"/>
              </a:rPr>
              <a:t>Марк Райден создает мрачновато-жутковат­ые картины про детей и кровь.</a:t>
            </a:r>
            <a:b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535353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535353"/>
                </a:solidFill>
                <a:effectLst/>
                <a:latin typeface="Tahoma" pitchFamily="34" charset="0"/>
                <a:cs typeface="Tahoma" pitchFamily="34" charset="0"/>
              </a:rPr>
              <a:t>Это мир необычной, пугающей красоты. Струйки и лужицы крови на его картинах так натуральны, что подержав их, впору осмотреть одежду и руки - не запачкался ли.</a:t>
            </a:r>
            <a:b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535353"/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535353"/>
                </a:solidFill>
                <a:effectLst/>
                <a:latin typeface="Tahoma" pitchFamily="34" charset="0"/>
                <a:cs typeface="Tahoma" pitchFamily="34" charset="0"/>
              </a:rPr>
              <a:t>Марк Райден всего лишь чуть-чуть развил, продолжил, подтолкнул и без того сумашедший мир знаменитой Страны Чудес. И в результате стал одним из самых известных крейзанутых художников в мире.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626692"/>
            <a:ext cx="62646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Марк </a:t>
            </a:r>
            <a:r>
              <a:rPr lang="ru-RU" sz="1400" b="1" dirty="0" err="1"/>
              <a:t>Райден</a:t>
            </a:r>
            <a:r>
              <a:rPr lang="ru-RU" sz="1400" b="1" dirty="0"/>
              <a:t> создает мрачновато-жутковат­ые картины про детей и кровь.</a:t>
            </a:r>
            <a:br>
              <a:rPr lang="ru-RU" sz="1400" b="1" dirty="0"/>
            </a:br>
            <a:r>
              <a:rPr lang="ru-RU" sz="1400" b="1" dirty="0"/>
              <a:t>Это мир необычной, пугающей красоты. Струйки и лужицы крови на его картинах так натуральны, что подержав их, впору осмотреть одежду и руки - не запачкался ли.</a:t>
            </a:r>
            <a:br>
              <a:rPr lang="ru-RU" sz="1400" b="1" dirty="0"/>
            </a:br>
            <a:r>
              <a:rPr lang="ru-RU" sz="1400" b="1" dirty="0"/>
              <a:t>Марк </a:t>
            </a:r>
            <a:r>
              <a:rPr lang="ru-RU" sz="1400" b="1" dirty="0" err="1"/>
              <a:t>Райден</a:t>
            </a:r>
            <a:r>
              <a:rPr lang="ru-RU" sz="1400" b="1" dirty="0"/>
              <a:t> всего лишь чуть-чуть развил, продолжил, подтолкнул и без того </a:t>
            </a:r>
            <a:r>
              <a:rPr lang="ru-RU" sz="1400" b="1" dirty="0" smtClean="0"/>
              <a:t>сумасшедший  мир </a:t>
            </a:r>
            <a:r>
              <a:rPr lang="ru-RU" sz="1400" b="1" dirty="0"/>
              <a:t>знаменитой Страны Чудес. И в результате стал одним из самых известных </a:t>
            </a:r>
            <a:r>
              <a:rPr lang="ru-RU" sz="1400" b="1" dirty="0" smtClean="0"/>
              <a:t> </a:t>
            </a:r>
            <a:r>
              <a:rPr lang="ru-RU" sz="1400" b="1" dirty="0"/>
              <a:t>художников в мире</a:t>
            </a:r>
            <a:r>
              <a:rPr lang="ru-RU" b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42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65632"/>
            <a:ext cx="3297936" cy="51267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600" y="1240971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Пабло Пикассо</a:t>
            </a:r>
            <a:r>
              <a:rPr lang="en-US" dirty="0" smtClean="0"/>
              <a:t>”</a:t>
            </a:r>
            <a:r>
              <a:rPr lang="ru-RU" dirty="0" smtClean="0"/>
              <a:t>Девочка на  шаре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1610303"/>
            <a:ext cx="42484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На картине изображена бродячая труппа акробатов. Почти весь холст занимают двое: хрупкая гимнастка репетирует цирковой номер, балансируя на </a:t>
            </a:r>
            <a:r>
              <a:rPr lang="ru-RU" sz="1200" dirty="0" smtClean="0"/>
              <a:t>шаре </a:t>
            </a:r>
            <a:r>
              <a:rPr lang="ru-RU" sz="1200" dirty="0"/>
              <a:t>и мощный атлет сидит рядом, отдыхая. Картина наполнена внутренним драматизмом, который положен в основу композиции картины, и построена на сопоставлении контрастов. Пейзаж, изображённый на картине, представляет собой унылую, выжженную солнцем холмистую равнину, по ней протянулась просёлочная дорога, где и остановилась кибитка бродячего цирка. На заднем плане картины изображена случайная прохожая с ребёнком и пасущаяся белая лошадь. Унылый фон контрастирует с весёлым ремеслом артистов, работающих среди шумной весёлой толпы зрителей. Шар и куб, стоящие на земле, — цирковой реквизит — также представляют собой противоположности. Обыгрывается контраст движения и неподвижности. Девочка грациозно покачивается, удерживая равновесие, атлет сидит застывший, словно монолит. Он практически слился в одно целое со своим постаментом, олицетворяя неподвижность и постоянство. Красный цветок в волосах гимнастки — яркое пятно среди пастельных голубоватых и розовых цветов картины.</a:t>
            </a:r>
          </a:p>
        </p:txBody>
      </p:sp>
    </p:spTree>
    <p:extLst>
      <p:ext uri="{BB962C8B-B14F-4D97-AF65-F5344CB8AC3E}">
        <p14:creationId xmlns:p14="http://schemas.microsoft.com/office/powerpoint/2010/main" val="2871326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86" y="2348880"/>
            <a:ext cx="3240360" cy="32565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348579" y="170080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Энди </a:t>
            </a:r>
            <a:r>
              <a:rPr lang="ru-RU" dirty="0" err="1" smtClean="0"/>
              <a:t>Уорхол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Мерлин Монро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2348880"/>
            <a:ext cx="36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 1962 году </a:t>
            </a:r>
            <a:r>
              <a:rPr lang="ru-RU" sz="1600" dirty="0" err="1"/>
              <a:t>Уорхолл</a:t>
            </a:r>
            <a:r>
              <a:rPr lang="ru-RU" sz="1600" dirty="0"/>
              <a:t> создал несколько картин, которые стали сенсацией в мире искусства. В кричащих цветах на них были изображены различные банки от кока-колы, консервов и томатного супа, которые стали визитной карточкой Энди. Арт-критики тут же обратили на молодого художника своё внимание. По их мнению, </a:t>
            </a:r>
            <a:r>
              <a:rPr lang="ru-RU" sz="1600" dirty="0" err="1"/>
              <a:t>Уорхолл</a:t>
            </a:r>
            <a:r>
              <a:rPr lang="ru-RU" sz="1600" dirty="0"/>
              <a:t> изобразил всю пошлость и пустоту западной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1679736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43" y="2132856"/>
            <a:ext cx="3071083" cy="3838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160641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Винсент  </a:t>
            </a:r>
            <a:r>
              <a:rPr lang="ru-RU" dirty="0" err="1" smtClean="0"/>
              <a:t>ван</a:t>
            </a:r>
            <a:r>
              <a:rPr lang="ru-RU" dirty="0" smtClean="0"/>
              <a:t> Гог </a:t>
            </a:r>
            <a:r>
              <a:rPr lang="en-US" dirty="0" smtClean="0"/>
              <a:t>“</a:t>
            </a:r>
            <a:r>
              <a:rPr lang="ru-RU" dirty="0" smtClean="0"/>
              <a:t>Подсолнухи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2132856"/>
            <a:ext cx="3960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"</a:t>
            </a:r>
            <a:r>
              <a:rPr lang="ru-RU" dirty="0"/>
              <a:t>Каким-то. странным и загадочным образом имя Ван Гога всегда было связано с цветами. Он сам писал в письме к Тео: "Подсолнух - это мое, в известном смысле". Этот цветок имел для него особое значение: желтый цвет олицетворяет дружбу и надежду, в то время как цветок сам по себе представляется "идеей, символизирующей признательность и благодарность</a:t>
            </a:r>
          </a:p>
        </p:txBody>
      </p:sp>
    </p:spTree>
    <p:extLst>
      <p:ext uri="{BB962C8B-B14F-4D97-AF65-F5344CB8AC3E}">
        <p14:creationId xmlns:p14="http://schemas.microsoft.com/office/powerpoint/2010/main" val="157139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95</TotalTime>
  <Words>314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Презентация PowerPoint</vt:lpstr>
      <vt:lpstr>Бессмертными картинами великих художников любуется миллионы людей. для многих они являются источником вдохновения и культурного обогащения.</vt:lpstr>
      <vt:lpstr>Айвазовский иван константинович великий русский художник “Девятый вал”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15</cp:revision>
  <dcterms:created xsi:type="dcterms:W3CDTF">2012-03-30T11:10:37Z</dcterms:created>
  <dcterms:modified xsi:type="dcterms:W3CDTF">2012-03-30T12:46:20Z</dcterms:modified>
</cp:coreProperties>
</file>