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6"/>
  </p:notesMasterIdLst>
  <p:sldIdLst>
    <p:sldId id="256" r:id="rId2"/>
    <p:sldId id="257" r:id="rId3"/>
    <p:sldId id="259" r:id="rId4"/>
    <p:sldId id="270" r:id="rId5"/>
    <p:sldId id="271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2" r:id="rId14"/>
    <p:sldId id="268" r:id="rId1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1010"/>
    <a:srgbClr val="E20C0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3" autoAdjust="0"/>
    <p:restoredTop sz="94643" autoAdjust="0"/>
  </p:normalViewPr>
  <p:slideViewPr>
    <p:cSldViewPr>
      <p:cViewPr varScale="1">
        <p:scale>
          <a:sx n="61" d="100"/>
          <a:sy n="61" d="100"/>
        </p:scale>
        <p:origin x="-1104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CBD9C-2C8D-46A6-A4FE-01FDD39850DF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61AC7-6D69-42D9-9D25-CE78E1DF96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00050" y="1828800"/>
            <a:ext cx="5888736" cy="24384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00050" y="4304715"/>
            <a:ext cx="5891022" cy="23368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1BF4-1034-47E1-B51E-CCBD85447652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DC07-F45A-46D3-BDCA-BAF53C090C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1BF4-1034-47E1-B51E-CCBD85447652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DC07-F45A-46D3-BDCA-BAF53C090C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1219202"/>
            <a:ext cx="1543050" cy="6949017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219202"/>
            <a:ext cx="4514850" cy="6949017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1BF4-1034-47E1-B51E-CCBD85447652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DC07-F45A-46D3-BDCA-BAF53C090C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1BF4-1034-47E1-B51E-CCBD85447652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DC07-F45A-46D3-BDCA-BAF53C090C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7764" y="1755648"/>
            <a:ext cx="5829300" cy="1816608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7764" y="3606219"/>
            <a:ext cx="5829300" cy="2012949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1BF4-1034-47E1-B51E-CCBD85447652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DC07-F45A-46D3-BDCA-BAF53C090C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938784"/>
            <a:ext cx="6172200" cy="1524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560113"/>
            <a:ext cx="3028950" cy="59131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560113"/>
            <a:ext cx="3028950" cy="59131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1BF4-1034-47E1-B51E-CCBD85447652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DC07-F45A-46D3-BDCA-BAF53C090C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938784"/>
            <a:ext cx="6172200" cy="1524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473664"/>
            <a:ext cx="3030141" cy="879136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69" y="2479677"/>
            <a:ext cx="3031331" cy="873124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3352800"/>
            <a:ext cx="3030141" cy="5127627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3352800"/>
            <a:ext cx="3031331" cy="5127627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1BF4-1034-47E1-B51E-CCBD85447652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DC07-F45A-46D3-BDCA-BAF53C090C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938784"/>
            <a:ext cx="6229350" cy="1524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1BF4-1034-47E1-B51E-CCBD85447652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DC07-F45A-46D3-BDCA-BAF53C090C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1BF4-1034-47E1-B51E-CCBD85447652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DC07-F45A-46D3-BDCA-BAF53C090C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" y="685803"/>
            <a:ext cx="2057400" cy="154940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14350" y="2235200"/>
            <a:ext cx="2057400" cy="6096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681287" y="2235200"/>
            <a:ext cx="3833813" cy="6096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1BF4-1034-47E1-B51E-CCBD85447652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DC07-F45A-46D3-BDCA-BAF53C090C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2374315" y="1477436"/>
            <a:ext cx="3943350" cy="54864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6003101" y="7146359"/>
            <a:ext cx="116586" cy="207264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69329"/>
            <a:ext cx="1659636" cy="211016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771713"/>
            <a:ext cx="1657350" cy="290576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1BF4-1034-47E1-B51E-CCBD85447652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057900" y="8475134"/>
            <a:ext cx="457200" cy="486833"/>
          </a:xfrm>
        </p:spPr>
        <p:txBody>
          <a:bodyPr/>
          <a:lstStyle/>
          <a:p>
            <a:fld id="{3C2CDC07-F45A-46D3-BDCA-BAF53C090C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2614345" y="1599356"/>
            <a:ext cx="3463290" cy="524256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7144" y="7755467"/>
            <a:ext cx="6872288" cy="138853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3286125" y="8293101"/>
            <a:ext cx="3571875" cy="8509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7144" y="-9525"/>
            <a:ext cx="6872288" cy="138853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3286125" y="-9525"/>
            <a:ext cx="3571875" cy="8509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938784"/>
            <a:ext cx="6172200" cy="1524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2580640"/>
            <a:ext cx="6172200" cy="5852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C91BF4-1034-47E1-B51E-CCBD85447652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000250" y="8475134"/>
            <a:ext cx="2514600" cy="48683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5943600" y="8475134"/>
            <a:ext cx="571500" cy="486833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2CDC07-F45A-46D3-BDCA-BAF53C090C6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4263" y="269877"/>
            <a:ext cx="6885411" cy="865632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wipe dir="r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928662"/>
            <a:ext cx="5829300" cy="3871941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 «Исследовательская и проектная деятельность младших школьников»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56" y="5181600"/>
            <a:ext cx="5643602" cy="3533804"/>
          </a:xfrm>
        </p:spPr>
        <p:txBody>
          <a:bodyPr/>
          <a:lstStyle/>
          <a:p>
            <a:pPr algn="r"/>
            <a:r>
              <a:rPr lang="ru-RU" dirty="0" smtClean="0">
                <a:latin typeface="+mj-lt"/>
              </a:rPr>
              <a:t>выполнила: Куракина С.Г.</a:t>
            </a:r>
          </a:p>
          <a:p>
            <a:pPr algn="l"/>
            <a:r>
              <a:rPr lang="ru-RU" dirty="0" smtClean="0">
                <a:latin typeface="+mj-lt"/>
              </a:rPr>
              <a:t>	               учитель гимназии №10</a:t>
            </a:r>
          </a:p>
          <a:p>
            <a:pPr algn="l"/>
            <a:r>
              <a:rPr lang="ru-RU" dirty="0" smtClean="0">
                <a:latin typeface="+mj-lt"/>
              </a:rPr>
              <a:t>	               г. Ржева</a:t>
            </a:r>
          </a:p>
          <a:p>
            <a:pPr algn="l"/>
            <a:endParaRPr lang="ru-RU" dirty="0" smtClean="0">
              <a:latin typeface="+mj-lt"/>
            </a:endParaRPr>
          </a:p>
          <a:p>
            <a:pPr algn="l"/>
            <a:endParaRPr lang="ru-RU" dirty="0" smtClean="0">
              <a:latin typeface="+mj-lt"/>
            </a:endParaRPr>
          </a:p>
          <a:p>
            <a:pPr algn="l"/>
            <a:endParaRPr lang="ru-RU" dirty="0" smtClean="0">
              <a:latin typeface="+mj-lt"/>
            </a:endParaRPr>
          </a:p>
          <a:p>
            <a:pPr algn="ctr"/>
            <a:r>
              <a:rPr lang="ru-RU" dirty="0" smtClean="0">
                <a:latin typeface="+mj-lt"/>
              </a:rPr>
              <a:t>20</a:t>
            </a:r>
            <a:r>
              <a:rPr lang="en-US" smtClean="0">
                <a:latin typeface="+mj-lt"/>
              </a:rPr>
              <a:t>12</a:t>
            </a:r>
            <a:r>
              <a:rPr lang="ru-RU" smtClean="0">
                <a:latin typeface="+mj-lt"/>
              </a:rPr>
              <a:t> </a:t>
            </a:r>
            <a:r>
              <a:rPr lang="ru-RU" dirty="0" smtClean="0">
                <a:latin typeface="+mj-lt"/>
              </a:rPr>
              <a:t>г.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313" y="1713851"/>
          <a:ext cx="6500811" cy="478697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00175"/>
                <a:gridCol w="1857388"/>
                <a:gridCol w="3143248"/>
              </a:tblGrid>
              <a:tr h="376058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+mj-lt"/>
                        </a:rPr>
                        <a:t>Виды</a:t>
                      </a:r>
                      <a:endParaRPr lang="ru-RU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+mj-lt"/>
                        </a:rPr>
                        <a:t>Особенности</a:t>
                      </a:r>
                      <a:endParaRPr lang="ru-RU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+mj-lt"/>
                        </a:rPr>
                        <a:t>Суть</a:t>
                      </a:r>
                      <a:endParaRPr lang="ru-RU" sz="1500" dirty="0">
                        <a:latin typeface="+mj-lt"/>
                      </a:endParaRPr>
                    </a:p>
                  </a:txBody>
                  <a:tcPr/>
                </a:tc>
              </a:tr>
              <a:tr h="336305">
                <a:tc gridSpan="3"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+mj-lt"/>
                        </a:rPr>
                        <a:t>II.</a:t>
                      </a:r>
                      <a:r>
                        <a:rPr lang="en-US" sz="1500" baseline="0" dirty="0" smtClean="0">
                          <a:latin typeface="+mj-lt"/>
                        </a:rPr>
                        <a:t> </a:t>
                      </a:r>
                      <a:r>
                        <a:rPr lang="ru-RU" sz="1500" baseline="0" dirty="0" smtClean="0">
                          <a:latin typeface="+mj-lt"/>
                        </a:rPr>
                        <a:t>По предметному содержанию</a:t>
                      </a:r>
                      <a:endParaRPr lang="ru-RU" sz="15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80672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+mj-lt"/>
                        </a:rPr>
                        <a:t>1. Моно проекты</a:t>
                      </a:r>
                      <a:endParaRPr lang="ru-RU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+mj-lt"/>
                        </a:rPr>
                        <a:t>Проводятся в рамках одного предмета или одной области знания,</a:t>
                      </a:r>
                      <a:r>
                        <a:rPr lang="ru-RU" sz="1500" baseline="0" dirty="0" smtClean="0">
                          <a:latin typeface="+mj-lt"/>
                        </a:rPr>
                        <a:t> хотя могут использовать информацию из других областей знания и деятельности</a:t>
                      </a:r>
                      <a:endParaRPr lang="ru-RU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+mj-lt"/>
                        </a:rPr>
                        <a:t>Учитель</a:t>
                      </a:r>
                      <a:r>
                        <a:rPr lang="ru-RU" sz="1500" baseline="0" dirty="0" smtClean="0">
                          <a:latin typeface="+mj-lt"/>
                        </a:rPr>
                        <a:t>–предметник – руководитель , учитель другой дисциплины – консультант. Такие проекты могут  быть литературно-творческими, естественнонаучными, экологическими, языковыми, </a:t>
                      </a:r>
                      <a:r>
                        <a:rPr lang="ru-RU" sz="1500" baseline="0" dirty="0" err="1" smtClean="0">
                          <a:latin typeface="+mj-lt"/>
                        </a:rPr>
                        <a:t>культуроведческими</a:t>
                      </a:r>
                      <a:r>
                        <a:rPr lang="ru-RU" sz="1500" baseline="0" dirty="0" smtClean="0">
                          <a:latin typeface="+mj-lt"/>
                        </a:rPr>
                        <a:t>, спортивными, проводится в рамках классно-урочной деятельности</a:t>
                      </a:r>
                      <a:endParaRPr lang="ru-RU" sz="1500" dirty="0">
                        <a:latin typeface="+mj-lt"/>
                      </a:endParaRPr>
                    </a:p>
                  </a:txBody>
                  <a:tcPr/>
                </a:tc>
              </a:tr>
              <a:tr h="1693940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+mj-lt"/>
                        </a:rPr>
                        <a:t>2. </a:t>
                      </a:r>
                      <a:r>
                        <a:rPr lang="ru-RU" sz="1500" dirty="0" err="1" smtClean="0">
                          <a:latin typeface="+mj-lt"/>
                        </a:rPr>
                        <a:t>Межпредмет</a:t>
                      </a:r>
                      <a:endParaRPr lang="ru-RU" sz="1500" dirty="0" smtClean="0">
                        <a:latin typeface="+mj-lt"/>
                      </a:endParaRPr>
                    </a:p>
                    <a:p>
                      <a:r>
                        <a:rPr lang="ru-RU" sz="1500" dirty="0" err="1" smtClean="0">
                          <a:latin typeface="+mj-lt"/>
                        </a:rPr>
                        <a:t>ные</a:t>
                      </a:r>
                      <a:r>
                        <a:rPr lang="ru-RU" sz="1500" dirty="0" smtClean="0">
                          <a:latin typeface="+mj-lt"/>
                        </a:rPr>
                        <a:t> проекты</a:t>
                      </a:r>
                      <a:endParaRPr lang="ru-RU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+mj-lt"/>
                        </a:rPr>
                        <a:t>Выполняются во внеурочное</a:t>
                      </a:r>
                      <a:r>
                        <a:rPr lang="ru-RU" sz="1500" baseline="0" dirty="0" smtClean="0">
                          <a:latin typeface="+mj-lt"/>
                        </a:rPr>
                        <a:t> время и под руководством нескольких специалистов в различных областях знания</a:t>
                      </a:r>
                      <a:endParaRPr lang="ru-RU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90" y="1071538"/>
          <a:ext cx="6429421" cy="7857192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398140"/>
                <a:gridCol w="1823660"/>
                <a:gridCol w="3207621"/>
              </a:tblGrid>
              <a:tr h="385296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+mj-lt"/>
                        </a:rPr>
                        <a:t>Виды </a:t>
                      </a:r>
                      <a:endParaRPr lang="ru-RU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Особенности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Суть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</a:tr>
              <a:tr h="385296">
                <a:tc gridSpan="3"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+mj-lt"/>
                        </a:rPr>
                        <a:t>III. </a:t>
                      </a:r>
                      <a:r>
                        <a:rPr lang="ru-RU" sz="1500" dirty="0" smtClean="0">
                          <a:latin typeface="+mj-lt"/>
                        </a:rPr>
                        <a:t>По продолжительности</a:t>
                      </a:r>
                      <a:endParaRPr lang="ru-RU" sz="15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43399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500" dirty="0" err="1" smtClean="0">
                          <a:latin typeface="+mj-lt"/>
                        </a:rPr>
                        <a:t>Минипро</a:t>
                      </a:r>
                      <a:r>
                        <a:rPr lang="en-US" sz="1500" dirty="0" smtClean="0">
                          <a:latin typeface="+mj-lt"/>
                        </a:rPr>
                        <a:t> </a:t>
                      </a:r>
                      <a:r>
                        <a:rPr lang="ru-RU" sz="1500" dirty="0" err="1" smtClean="0">
                          <a:latin typeface="+mj-lt"/>
                        </a:rPr>
                        <a:t>екты</a:t>
                      </a:r>
                      <a:endParaRPr lang="ru-RU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+mj-lt"/>
                        </a:rPr>
                        <a:t>Могут</a:t>
                      </a:r>
                      <a:r>
                        <a:rPr lang="ru-RU" sz="1500" baseline="0" dirty="0" smtClean="0">
                          <a:latin typeface="+mj-lt"/>
                        </a:rPr>
                        <a:t> укладываться в один урок или менее</a:t>
                      </a:r>
                      <a:endParaRPr lang="ru-RU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+mj-lt"/>
                        </a:rPr>
                        <a:t>Наиболее продуктивны на уроках иностранного языка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</a:tr>
              <a:tr h="2809887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+mj-lt"/>
                        </a:rPr>
                        <a:t>2. </a:t>
                      </a:r>
                      <a:r>
                        <a:rPr lang="ru-RU" sz="1500" dirty="0" err="1" smtClean="0">
                          <a:latin typeface="+mj-lt"/>
                        </a:rPr>
                        <a:t>Краткосроч</a:t>
                      </a:r>
                      <a:r>
                        <a:rPr lang="ru-RU" sz="1500" dirty="0" smtClean="0">
                          <a:latin typeface="+mj-lt"/>
                        </a:rPr>
                        <a:t> </a:t>
                      </a:r>
                      <a:r>
                        <a:rPr lang="ru-RU" sz="1500" dirty="0" err="1" smtClean="0">
                          <a:latin typeface="+mj-lt"/>
                        </a:rPr>
                        <a:t>ные</a:t>
                      </a:r>
                      <a:r>
                        <a:rPr lang="ru-RU" sz="1500" dirty="0" smtClean="0">
                          <a:latin typeface="+mj-lt"/>
                        </a:rPr>
                        <a:t> проекты</a:t>
                      </a:r>
                      <a:endParaRPr lang="ru-RU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+mj-lt"/>
                        </a:rPr>
                        <a:t>Требуют</a:t>
                      </a:r>
                      <a:r>
                        <a:rPr lang="ru-RU" sz="1500" baseline="0" dirty="0" smtClean="0">
                          <a:latin typeface="+mj-lt"/>
                        </a:rPr>
                        <a:t> 4-6 уроков</a:t>
                      </a:r>
                      <a:endParaRPr lang="ru-RU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+mj-lt"/>
                        </a:rPr>
                        <a:t>Уроки используются для координации деятельности участников</a:t>
                      </a:r>
                      <a:r>
                        <a:rPr lang="ru-RU" baseline="0" dirty="0" smtClean="0">
                          <a:latin typeface="+mj-lt"/>
                        </a:rPr>
                        <a:t> проектных групп, тогда как основная работа по подбору информации, изготовлению продукта и подготовке презентации осуществляются во внеклассной деятельности и дома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</a:tr>
              <a:tr h="385296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+mj-lt"/>
                        </a:rPr>
                        <a:t>3. Недельные проекты</a:t>
                      </a:r>
                      <a:endParaRPr lang="ru-RU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+mj-lt"/>
                        </a:rPr>
                        <a:t>Выполняются в группах в ходе проектной недели</a:t>
                      </a:r>
                      <a:endParaRPr lang="ru-RU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+mj-lt"/>
                        </a:rPr>
                        <a:t>Выполнение занимает 30-40 часов и целиком проходит при участии руководителя. Возможно сочетание классных форм работы (мастерские,</a:t>
                      </a:r>
                      <a:r>
                        <a:rPr lang="ru-RU" baseline="0" dirty="0" smtClean="0">
                          <a:latin typeface="+mj-lt"/>
                        </a:rPr>
                        <a:t> лекции, эксперименты) с внеклассными (экскурсии, экспедиции)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</a:tr>
              <a:tr h="385296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+mj-lt"/>
                        </a:rPr>
                        <a:t>4. Годичные проекты </a:t>
                      </a:r>
                      <a:endParaRPr lang="ru-RU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+mj-lt"/>
                        </a:rPr>
                        <a:t>Выполняются как в группах, так и индивидуально</a:t>
                      </a:r>
                      <a:endParaRPr lang="ru-RU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+mj-lt"/>
                        </a:rPr>
                        <a:t>Ученические научные общества. Весь годичный</a:t>
                      </a:r>
                      <a:r>
                        <a:rPr lang="ru-RU" baseline="0" dirty="0" smtClean="0">
                          <a:latin typeface="+mj-lt"/>
                        </a:rPr>
                        <a:t> проект выполняется во внеурочное время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66" y="214282"/>
            <a:ext cx="61722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 </a:t>
            </a:r>
            <a:r>
              <a:rPr lang="ru-RU" sz="3600" dirty="0" smtClean="0"/>
              <a:t>Развитие исследовательских способностей младших школьников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66" y="1571604"/>
            <a:ext cx="6172200" cy="7358114"/>
          </a:xfrm>
        </p:spPr>
        <p:txBody>
          <a:bodyPr>
            <a:no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ru-RU" sz="2400" dirty="0" smtClean="0">
                <a:latin typeface="+mj-lt"/>
              </a:rPr>
              <a:t>Развитие умения видеть проблему.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2400" dirty="0" smtClean="0">
                <a:latin typeface="+mj-lt"/>
              </a:rPr>
              <a:t>Развитие умения выдвигать гипотезу.</a:t>
            </a:r>
          </a:p>
          <a:p>
            <a:pPr marL="514350" indent="-514350" algn="ctr">
              <a:buNone/>
            </a:pPr>
            <a:r>
              <a:rPr lang="ru-RU" sz="2400" u="sng" dirty="0" smtClean="0">
                <a:latin typeface="+mj-lt"/>
              </a:rPr>
              <a:t>Упражнения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400" dirty="0" smtClean="0">
                <a:latin typeface="+mj-lt"/>
              </a:rPr>
              <a:t>«Давайте вместе подумаем.»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400" dirty="0" smtClean="0">
                <a:latin typeface="+mj-lt"/>
              </a:rPr>
              <a:t>Упражнение на обстоятельства.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400" dirty="0" smtClean="0">
                <a:latin typeface="+mj-lt"/>
              </a:rPr>
              <a:t>Упражнение, предполагаемое обратное действие.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400" dirty="0" smtClean="0">
                <a:latin typeface="+mj-lt"/>
              </a:rPr>
              <a:t>Найди возможную причину события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400" dirty="0" smtClean="0">
                <a:latin typeface="+mj-lt"/>
              </a:rPr>
              <a:t>«Что бы произошло, если бы волшебник исполнил три самых главных желания каждого человека на земле»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2400" dirty="0" smtClean="0">
                <a:latin typeface="+mj-lt"/>
              </a:rPr>
              <a:t>Развитие умения задавать вопросы:</a:t>
            </a:r>
          </a:p>
          <a:p>
            <a:pPr marL="914400" lvl="1" indent="-514350">
              <a:buFont typeface="Arial" pitchFamily="34" charset="0"/>
              <a:buChar char="•"/>
            </a:pPr>
            <a:r>
              <a:rPr lang="ru-RU" sz="2000" dirty="0" smtClean="0">
                <a:latin typeface="+mj-lt"/>
              </a:rPr>
              <a:t>Уточняющие;</a:t>
            </a:r>
          </a:p>
          <a:p>
            <a:pPr marL="914400" lvl="1" indent="-514350">
              <a:buFont typeface="Arial" pitchFamily="34" charset="0"/>
              <a:buChar char="•"/>
            </a:pPr>
            <a:r>
              <a:rPr lang="ru-RU" sz="2000" dirty="0" smtClean="0">
                <a:latin typeface="+mj-lt"/>
              </a:rPr>
              <a:t>Восполняющие;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2400" dirty="0" smtClean="0">
                <a:latin typeface="+mj-lt"/>
              </a:rPr>
              <a:t>Развитие умения экспериментировать:</a:t>
            </a:r>
          </a:p>
          <a:p>
            <a:pPr marL="914400" lvl="1" indent="-514350">
              <a:buFont typeface="Arial" pitchFamily="34" charset="0"/>
              <a:buChar char="•"/>
            </a:pPr>
            <a:r>
              <a:rPr lang="ru-RU" sz="2000" dirty="0" smtClean="0">
                <a:latin typeface="+mj-lt"/>
              </a:rPr>
              <a:t>Мысленный эксперимент;</a:t>
            </a:r>
          </a:p>
          <a:p>
            <a:pPr marL="914400" lvl="1" indent="-514350">
              <a:buFont typeface="Arial" pitchFamily="34" charset="0"/>
              <a:buChar char="•"/>
            </a:pPr>
            <a:r>
              <a:rPr lang="ru-RU" sz="2000" dirty="0" smtClean="0">
                <a:latin typeface="+mj-lt"/>
              </a:rPr>
              <a:t>Эксперименты с реальными объектами.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66" y="214282"/>
            <a:ext cx="6172200" cy="128588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Условия формирования исследовательских умений младших школьников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66" y="2786050"/>
            <a:ext cx="6172200" cy="542928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 smtClean="0">
                <a:latin typeface="+mj-lt"/>
              </a:rPr>
              <a:t>Целенаправленность и систематичность.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 err="1" smtClean="0">
                <a:latin typeface="+mj-lt"/>
              </a:rPr>
              <a:t>Мотивированность</a:t>
            </a:r>
            <a:r>
              <a:rPr lang="ru-RU" sz="2800" dirty="0" smtClean="0">
                <a:latin typeface="+mj-lt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 smtClean="0">
                <a:latin typeface="+mj-lt"/>
              </a:rPr>
              <a:t>Творческая среда.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 smtClean="0">
                <a:latin typeface="+mj-lt"/>
              </a:rPr>
              <a:t>Психологический комфорт.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 smtClean="0">
                <a:latin typeface="+mj-lt"/>
              </a:rPr>
              <a:t>Учет возрастных особенностей.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66" y="214282"/>
            <a:ext cx="6172200" cy="57150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Выводы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66" y="1428728"/>
            <a:ext cx="6172200" cy="7500990"/>
          </a:xfrm>
        </p:spPr>
        <p:txBody>
          <a:bodyPr>
            <a:no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ru-RU" sz="2400" dirty="0" smtClean="0">
                <a:latin typeface="+mj-lt"/>
              </a:rPr>
              <a:t>При использовании на уроках проблемно-диалогической технологии у учащихся моего класса повысился процент детей с высокой учебной мотивацией.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2400" dirty="0" smtClean="0">
                <a:latin typeface="+mj-lt"/>
              </a:rPr>
              <a:t>Сформировалось положительное отношение к школе.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2400" dirty="0" smtClean="0">
                <a:latin typeface="+mj-lt"/>
              </a:rPr>
              <a:t>Данная технология открывает возможность формирования жизненного опыта.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2400" dirty="0" smtClean="0">
                <a:latin typeface="+mj-lt"/>
              </a:rPr>
              <a:t>Выводит процесс обучения и воспитания из стен школы в окружающий мир.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2400" dirty="0" smtClean="0">
                <a:latin typeface="+mj-lt"/>
              </a:rPr>
              <a:t>Стимулирует творчество, самостоятельность,                  потребность в самореализации, самовыражении.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2400" dirty="0" smtClean="0">
                <a:latin typeface="+mj-lt"/>
              </a:rPr>
              <a:t>Реализует принцип сотрудничества учащихся и взрослых, сочетая коллективное и индивидуальное.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66" y="142844"/>
            <a:ext cx="6172200" cy="64294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Цели и задачи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66" y="1214382"/>
            <a:ext cx="6172200" cy="735814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200" dirty="0" smtClean="0">
                <a:latin typeface="+mj-lt"/>
              </a:rPr>
              <a:t>Изучить технологию проектной деятельности учащихся, проблемно-диалогическую технологию.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 smtClean="0">
                <a:latin typeface="+mj-lt"/>
              </a:rPr>
              <a:t>Применять данные технологии в своей работе на уроках.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 smtClean="0">
                <a:latin typeface="+mj-lt"/>
              </a:rPr>
              <a:t>Развивать исследовательские умения и навыки:</a:t>
            </a:r>
          </a:p>
          <a:p>
            <a:pPr lvl="1">
              <a:buFont typeface="Calibri" pitchFamily="34" charset="0"/>
              <a:buChar char="—"/>
            </a:pPr>
            <a:r>
              <a:rPr lang="ru-RU" sz="2000" dirty="0" smtClean="0">
                <a:latin typeface="+mj-lt"/>
              </a:rPr>
              <a:t> умение видеть проблему;</a:t>
            </a:r>
          </a:p>
          <a:p>
            <a:pPr lvl="1">
              <a:buFont typeface="Calibri" pitchFamily="34" charset="0"/>
              <a:buChar char="—"/>
            </a:pPr>
            <a:r>
              <a:rPr lang="ru-RU" sz="2000" dirty="0">
                <a:latin typeface="+mj-lt"/>
              </a:rPr>
              <a:t> </a:t>
            </a:r>
            <a:r>
              <a:rPr lang="ru-RU" sz="2000" dirty="0" smtClean="0">
                <a:latin typeface="+mj-lt"/>
              </a:rPr>
              <a:t>умение выдвигать гипотезу;</a:t>
            </a:r>
          </a:p>
          <a:p>
            <a:pPr lvl="1">
              <a:buFont typeface="Calibri" pitchFamily="34" charset="0"/>
              <a:buChar char="—"/>
            </a:pPr>
            <a:r>
              <a:rPr lang="ru-RU" sz="2000" dirty="0">
                <a:latin typeface="+mj-lt"/>
              </a:rPr>
              <a:t> </a:t>
            </a:r>
            <a:r>
              <a:rPr lang="ru-RU" sz="2000" dirty="0" smtClean="0">
                <a:latin typeface="+mj-lt"/>
              </a:rPr>
              <a:t>умение задавать вопросы;</a:t>
            </a:r>
          </a:p>
          <a:p>
            <a:pPr lvl="1">
              <a:buFont typeface="Calibri" pitchFamily="34" charset="0"/>
              <a:buChar char="—"/>
            </a:pPr>
            <a:r>
              <a:rPr lang="ru-RU" sz="2000" dirty="0" smtClean="0">
                <a:latin typeface="+mj-lt"/>
              </a:rPr>
              <a:t> проводить наблюдения и эксперименты;</a:t>
            </a:r>
          </a:p>
          <a:p>
            <a:pPr lvl="1">
              <a:buFont typeface="Calibri" pitchFamily="34" charset="0"/>
              <a:buChar char="—"/>
            </a:pPr>
            <a:r>
              <a:rPr lang="ru-RU" sz="2000" dirty="0">
                <a:latin typeface="+mj-lt"/>
              </a:rPr>
              <a:t> </a:t>
            </a:r>
            <a:r>
              <a:rPr lang="ru-RU" sz="2000" dirty="0" smtClean="0">
                <a:latin typeface="+mj-lt"/>
              </a:rPr>
              <a:t>доказывать и защищать свои идеи.</a:t>
            </a:r>
            <a:endParaRPr lang="ru-RU" sz="2000" dirty="0"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ru-RU" sz="2200" dirty="0" smtClean="0">
                <a:latin typeface="+mj-lt"/>
              </a:rPr>
              <a:t>Развивать положительную мотивацию к учебной деятельности, любознательность,     творческие и познавательные возможности учащихся.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 smtClean="0">
                <a:latin typeface="+mj-lt"/>
              </a:rPr>
              <a:t>Предоставить каждому ученику возможность реализовать свой творческий потенциал, создать условия для формирования личности, способной к самооценке, самоутверждению.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66" y="214282"/>
            <a:ext cx="6172200" cy="84823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 </a:t>
            </a:r>
            <a:r>
              <a:rPr lang="ru-RU" sz="3600" dirty="0" smtClean="0"/>
              <a:t>Проблемно – диалогическая технология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66" y="1714480"/>
            <a:ext cx="6172200" cy="6500858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 smtClean="0">
                <a:latin typeface="+mj-lt"/>
              </a:rPr>
              <a:t>Развивает  </a:t>
            </a:r>
            <a:r>
              <a:rPr lang="ru-RU" sz="2800" dirty="0" smtClean="0">
                <a:latin typeface="+mj-lt"/>
              </a:rPr>
              <a:t>у учащихся стремление к самостоятельному открытию новых знаний.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 smtClean="0">
                <a:latin typeface="+mj-lt"/>
              </a:rPr>
              <a:t>Развивает </a:t>
            </a:r>
            <a:r>
              <a:rPr lang="ru-RU" sz="2800" dirty="0" smtClean="0">
                <a:latin typeface="+mj-lt"/>
              </a:rPr>
              <a:t>творческие способности.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 smtClean="0">
                <a:latin typeface="+mj-lt"/>
              </a:rPr>
              <a:t>Развивает </a:t>
            </a:r>
            <a:r>
              <a:rPr lang="ru-RU" sz="2800" dirty="0" smtClean="0">
                <a:latin typeface="+mj-lt"/>
              </a:rPr>
              <a:t>логическое мышление.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 smtClean="0">
                <a:latin typeface="+mj-lt"/>
              </a:rPr>
              <a:t>Развивает </a:t>
            </a:r>
            <a:r>
              <a:rPr lang="ru-RU" sz="2800" dirty="0" smtClean="0">
                <a:latin typeface="+mj-lt"/>
              </a:rPr>
              <a:t>коммуникативные умения, необходимые каждому человеку, чтобы он мог успешно проявить себя в современной действительности.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66" y="214282"/>
            <a:ext cx="6172200" cy="8482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Классификация методов </a:t>
            </a:r>
            <a:r>
              <a:rPr lang="ru-RU" sz="3600" dirty="0" smtClean="0"/>
              <a:t>обучения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90" y="2928926"/>
          <a:ext cx="6429420" cy="33832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428758"/>
                <a:gridCol w="1928826"/>
                <a:gridCol w="1571638"/>
                <a:gridCol w="1500198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Методы</a:t>
                      </a:r>
                      <a:endParaRPr lang="ru-RU" dirty="0">
                        <a:latin typeface="+mj-lt"/>
                      </a:endParaRPr>
                    </a:p>
                  </a:txBody>
                  <a:tcPr marL="137160" marR="137160" marT="137160" marB="13716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Проблемно – диалогические</a:t>
                      </a:r>
                      <a:endParaRPr lang="ru-RU" dirty="0">
                        <a:latin typeface="+mj-lt"/>
                      </a:endParaRPr>
                    </a:p>
                  </a:txBody>
                  <a:tcPr marL="137160" marR="137160" marT="137160" marB="13716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atin typeface="+mj-lt"/>
                        </a:rPr>
                        <a:t>Традицион</a:t>
                      </a:r>
                      <a:r>
                        <a:rPr lang="en-US" dirty="0" smtClean="0">
                          <a:latin typeface="+mj-lt"/>
                        </a:rPr>
                        <a:t> </a:t>
                      </a:r>
                      <a:r>
                        <a:rPr lang="ru-RU" dirty="0" err="1" smtClean="0">
                          <a:latin typeface="+mj-lt"/>
                        </a:rPr>
                        <a:t>ные</a:t>
                      </a:r>
                      <a:endParaRPr lang="ru-RU" dirty="0">
                        <a:latin typeface="+mj-lt"/>
                      </a:endParaRPr>
                    </a:p>
                  </a:txBody>
                  <a:tcPr marL="137160" marR="137160" marT="137160" marB="137160" anchor="ctr"/>
                </a:tc>
              </a:tr>
              <a:tr h="1188720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+mj-lt"/>
                        </a:rPr>
                        <a:t>Постановка проблемы</a:t>
                      </a:r>
                      <a:endParaRPr lang="ru-RU" dirty="0">
                        <a:latin typeface="+mj-lt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+mj-lt"/>
                        </a:rPr>
                        <a:t>Побуждающий от проблемной ситуации диалог</a:t>
                      </a:r>
                      <a:endParaRPr lang="ru-RU" dirty="0">
                        <a:latin typeface="+mj-lt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+mj-lt"/>
                        </a:rPr>
                        <a:t>Подводящий</a:t>
                      </a:r>
                      <a:r>
                        <a:rPr lang="ru-RU" baseline="0" dirty="0" smtClean="0">
                          <a:latin typeface="+mj-lt"/>
                        </a:rPr>
                        <a:t> к теме диалог</a:t>
                      </a:r>
                      <a:endParaRPr lang="ru-RU" dirty="0">
                        <a:latin typeface="+mj-lt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+mj-lt"/>
                        </a:rPr>
                        <a:t>Сообщение темы</a:t>
                      </a:r>
                      <a:endParaRPr lang="ru-RU" dirty="0">
                        <a:latin typeface="+mj-lt"/>
                      </a:endParaRPr>
                    </a:p>
                  </a:txBody>
                  <a:tcPr marL="137160" marR="137160" marT="137160" marB="137160"/>
                </a:tc>
              </a:tr>
              <a:tr h="1188720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+mj-lt"/>
                        </a:rPr>
                        <a:t>Поиск решения</a:t>
                      </a:r>
                      <a:endParaRPr lang="ru-RU" dirty="0">
                        <a:latin typeface="+mj-lt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+mj-lt"/>
                        </a:rPr>
                        <a:t>Побуждающий к выдвижению и проверке гипотез диалог</a:t>
                      </a:r>
                      <a:endParaRPr lang="ru-RU" dirty="0">
                        <a:latin typeface="+mj-lt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+mj-lt"/>
                        </a:rPr>
                        <a:t>Подводящий к знанию</a:t>
                      </a:r>
                      <a:r>
                        <a:rPr lang="ru-RU" baseline="0" dirty="0" smtClean="0">
                          <a:latin typeface="+mj-lt"/>
                        </a:rPr>
                        <a:t> диалог</a:t>
                      </a:r>
                      <a:endParaRPr lang="ru-RU" dirty="0">
                        <a:latin typeface="+mj-lt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+mj-lt"/>
                        </a:rPr>
                        <a:t>Сообщение знаний</a:t>
                      </a:r>
                      <a:endParaRPr lang="ru-RU" dirty="0">
                        <a:latin typeface="+mj-lt"/>
                      </a:endParaRPr>
                    </a:p>
                  </a:txBody>
                  <a:tcPr marL="137160" marR="137160" marT="137160" marB="137160"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66" y="214282"/>
            <a:ext cx="6172200" cy="8482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Способы постановок учебной проблемы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66" y="1643042"/>
            <a:ext cx="6172200" cy="707236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smtClean="0">
                <a:latin typeface="+mj-lt"/>
              </a:rPr>
              <a:t>Побуждающий от проблемной ситуации диалог.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200" dirty="0" smtClean="0">
                <a:latin typeface="+mj-lt"/>
              </a:rPr>
              <a:t>Создание проблемной ситуации.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200" dirty="0" smtClean="0">
                <a:latin typeface="+mj-lt"/>
              </a:rPr>
              <a:t>Побуждение к осознанию противоречия проблемной ситуации.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200" dirty="0" smtClean="0">
                <a:latin typeface="+mj-lt"/>
              </a:rPr>
              <a:t>Побуждение к формированию учебной проблемы.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200" dirty="0" smtClean="0">
                <a:latin typeface="+mj-lt"/>
              </a:rPr>
              <a:t>Принятие предлагаемых учащимся формулировок учебной проблемы.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smtClean="0">
                <a:latin typeface="+mj-lt"/>
              </a:rPr>
              <a:t>Подводящий к теме диалог.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smtClean="0">
                <a:latin typeface="+mj-lt"/>
              </a:rPr>
              <a:t>Сообщение темы с мотивирующим приемом.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66" y="214282"/>
            <a:ext cx="6172200" cy="84823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I. </a:t>
            </a:r>
            <a:r>
              <a:rPr lang="ru-RU" sz="3600" dirty="0" smtClean="0"/>
              <a:t>Примеры побуждающего диалога к теме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66" y="1071538"/>
            <a:ext cx="6172200" cy="771530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sz="2800" u="sng" dirty="0" smtClean="0">
                <a:latin typeface="+mj-lt"/>
              </a:rPr>
              <a:t>Математика. </a:t>
            </a:r>
            <a:endParaRPr lang="ru-RU" sz="2800" dirty="0" smtClean="0">
              <a:latin typeface="+mj-lt"/>
            </a:endParaRPr>
          </a:p>
          <a:p>
            <a:pPr marL="514350" indent="-514350">
              <a:buNone/>
            </a:pPr>
            <a:r>
              <a:rPr lang="ru-RU" sz="2800" dirty="0" smtClean="0">
                <a:latin typeface="+mj-lt"/>
              </a:rPr>
              <a:t>	</a:t>
            </a:r>
            <a:r>
              <a:rPr lang="ru-RU" sz="2400" dirty="0" smtClean="0">
                <a:latin typeface="+mj-lt"/>
              </a:rPr>
              <a:t>Тема: «Величины. Объем. Литр.»</a:t>
            </a:r>
          </a:p>
          <a:p>
            <a:pPr marL="514350" indent="-514350">
              <a:buNone/>
            </a:pPr>
            <a:r>
              <a:rPr lang="ru-RU" sz="2400" dirty="0" smtClean="0">
                <a:latin typeface="+mj-lt"/>
              </a:rPr>
              <a:t>	На доске опорные слова:</a:t>
            </a:r>
            <a:endParaRPr lang="ru-RU" sz="2800" dirty="0">
              <a:latin typeface="+mj-lt"/>
            </a:endParaRPr>
          </a:p>
          <a:p>
            <a:pPr marL="514350" indent="-514350">
              <a:buNone/>
            </a:pPr>
            <a:endParaRPr lang="ru-RU" sz="2800" dirty="0" smtClean="0"/>
          </a:p>
          <a:p>
            <a:pPr marL="514350" indent="-514350">
              <a:buNone/>
            </a:pPr>
            <a:endParaRPr lang="ru-RU" sz="2800" dirty="0" smtClean="0"/>
          </a:p>
          <a:p>
            <a:pPr marL="514350" indent="-514350">
              <a:buNone/>
            </a:pPr>
            <a:endParaRPr lang="ru-RU" sz="2800" dirty="0" smtClean="0"/>
          </a:p>
          <a:p>
            <a:pPr marL="514350" indent="-514350">
              <a:buNone/>
            </a:pPr>
            <a:endParaRPr lang="ru-RU" sz="2800" dirty="0" smtClean="0"/>
          </a:p>
          <a:p>
            <a:pPr marL="514350" indent="-514350">
              <a:buNone/>
            </a:pPr>
            <a:endParaRPr lang="ru-RU" sz="2800" dirty="0" smtClean="0"/>
          </a:p>
          <a:p>
            <a:pPr marL="514350" indent="-514350">
              <a:buNone/>
            </a:pPr>
            <a:endParaRPr lang="ru-RU" sz="2800" dirty="0" smtClean="0"/>
          </a:p>
          <a:p>
            <a:pPr marL="514350" indent="-514350">
              <a:buNone/>
            </a:pPr>
            <a:endParaRPr lang="ru-RU" sz="2800" dirty="0" smtClean="0"/>
          </a:p>
          <a:p>
            <a:pPr marL="514350" indent="-514350">
              <a:buFont typeface="+mj-lt"/>
              <a:buAutoNum type="arabicParenR" startAt="2"/>
            </a:pPr>
            <a:r>
              <a:rPr lang="ru-RU" sz="2800" dirty="0" smtClean="0"/>
              <a:t> </a:t>
            </a:r>
            <a:r>
              <a:rPr lang="ru-RU" sz="2800" u="sng" dirty="0" smtClean="0">
                <a:latin typeface="+mj-lt"/>
              </a:rPr>
              <a:t>Математика.</a:t>
            </a:r>
          </a:p>
          <a:p>
            <a:pPr marL="514350" indent="-514350">
              <a:buNone/>
            </a:pPr>
            <a:r>
              <a:rPr lang="ru-RU" sz="2400" dirty="0" smtClean="0">
                <a:latin typeface="+mj-lt"/>
              </a:rPr>
              <a:t>	Тема: «Табличное вычитание с переходом через десяток».</a:t>
            </a:r>
          </a:p>
          <a:p>
            <a:pPr marL="514350" indent="-514350">
              <a:buNone/>
            </a:pPr>
            <a:r>
              <a:rPr lang="ru-RU" sz="2400" dirty="0">
                <a:latin typeface="+mj-lt"/>
              </a:rPr>
              <a:t>	</a:t>
            </a:r>
            <a:r>
              <a:rPr lang="ru-RU" sz="2400" dirty="0" smtClean="0">
                <a:latin typeface="+mj-lt"/>
              </a:rPr>
              <a:t>Прочитайте выражения:</a:t>
            </a:r>
          </a:p>
          <a:p>
            <a:pPr marL="514350" indent="-514350">
              <a:buNone/>
            </a:pPr>
            <a:endParaRPr lang="ru-RU" sz="2400" dirty="0" smtClean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604" y="7858148"/>
            <a:ext cx="6000792" cy="100013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indent="-514350">
              <a:buNone/>
            </a:pPr>
            <a:r>
              <a:rPr lang="ru-RU" sz="2600" dirty="0" smtClean="0">
                <a:latin typeface="+mj-lt"/>
              </a:rPr>
              <a:t>9 + 3		8 + 2             10 + 2       16 - 7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66" y="2571736"/>
            <a:ext cx="6215106" cy="3357586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indent="-514350">
              <a:buNone/>
            </a:pPr>
            <a:r>
              <a:rPr lang="ru-RU" sz="2400" dirty="0" smtClean="0">
                <a:latin typeface="+mj-lt"/>
              </a:rPr>
              <a:t>весы                      длина                 сантиметр</a:t>
            </a:r>
          </a:p>
          <a:p>
            <a:pPr marL="514350" indent="-514350">
              <a:buNone/>
            </a:pPr>
            <a:r>
              <a:rPr lang="ru-RU" sz="2400" dirty="0" smtClean="0">
                <a:latin typeface="+mj-lt"/>
              </a:rPr>
              <a:t>линейка               масса                  килограмм</a:t>
            </a:r>
          </a:p>
          <a:p>
            <a:pPr marL="514350" indent="-514350" algn="ctr">
              <a:buNone/>
            </a:pPr>
            <a:r>
              <a:rPr lang="ru-RU" sz="2400" u="sng" dirty="0" smtClean="0">
                <a:latin typeface="+mj-lt"/>
              </a:rPr>
              <a:t>Величина</a:t>
            </a:r>
          </a:p>
          <a:p>
            <a:pPr marL="514350" indent="-514350">
              <a:buNone/>
            </a:pPr>
            <a:r>
              <a:rPr lang="ru-RU" sz="2400" dirty="0" smtClean="0">
                <a:latin typeface="+mj-lt"/>
              </a:rPr>
              <a:t>длина			                    масса</a:t>
            </a:r>
          </a:p>
          <a:p>
            <a:pPr marL="514350" indent="-514350">
              <a:buNone/>
            </a:pPr>
            <a:r>
              <a:rPr lang="ru-RU" sz="2400" dirty="0" smtClean="0">
                <a:latin typeface="+mj-lt"/>
              </a:rPr>
              <a:t>линейка			       весы</a:t>
            </a:r>
          </a:p>
          <a:p>
            <a:pPr marL="514350" indent="-514350">
              <a:buNone/>
            </a:pPr>
            <a:r>
              <a:rPr lang="ru-RU" sz="2400" dirty="0" smtClean="0">
                <a:latin typeface="+mj-lt"/>
              </a:rPr>
              <a:t>сантиметр			       килограмм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66" y="214282"/>
            <a:ext cx="6172200" cy="84823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II. </a:t>
            </a:r>
            <a:r>
              <a:rPr lang="ru-RU" sz="3600" dirty="0" smtClean="0"/>
              <a:t>Примеры подводящего диалога к теме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90" y="1071538"/>
            <a:ext cx="6429420" cy="3071834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2800" u="sng" dirty="0" smtClean="0">
                <a:latin typeface="+mj-lt"/>
              </a:rPr>
              <a:t>Русский язык.</a:t>
            </a:r>
            <a:endParaRPr lang="ru-RU" sz="2800" dirty="0" smtClean="0">
              <a:latin typeface="+mj-lt"/>
            </a:endParaRPr>
          </a:p>
          <a:p>
            <a:pPr marL="514350" indent="-514350">
              <a:buNone/>
            </a:pPr>
            <a:r>
              <a:rPr lang="ru-RU" sz="2800" dirty="0" smtClean="0">
                <a:latin typeface="+mj-lt"/>
              </a:rPr>
              <a:t>	Тема: «Повторяем гласные звуки и буквы»</a:t>
            </a:r>
          </a:p>
          <a:p>
            <a:pPr marL="514350" indent="-514350">
              <a:buNone/>
            </a:pPr>
            <a:r>
              <a:rPr lang="ru-RU" sz="2800" dirty="0" smtClean="0">
                <a:latin typeface="+mj-lt"/>
              </a:rPr>
              <a:t>	На доске запись:</a:t>
            </a:r>
          </a:p>
          <a:p>
            <a:pPr marL="514350" indent="-514350">
              <a:buNone/>
            </a:pPr>
            <a:endParaRPr lang="ru-RU" sz="2800" dirty="0" smtClean="0"/>
          </a:p>
          <a:p>
            <a:pPr marL="514350" indent="-514350" algn="ctr">
              <a:buNone/>
            </a:pPr>
            <a:endParaRPr lang="ru-RU" sz="28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57166" y="4357686"/>
            <a:ext cx="6172200" cy="8482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14350" indent="-514350" algn="ctr">
              <a:buNone/>
            </a:pPr>
            <a:r>
              <a:rPr lang="en-US" sz="3200" dirty="0" smtClean="0"/>
              <a:t>III. </a:t>
            </a:r>
            <a:r>
              <a:rPr lang="ru-RU" sz="3200" dirty="0" smtClean="0"/>
              <a:t>Сообщение темы с мотивирующим приемом</a:t>
            </a:r>
            <a:endParaRPr lang="en-US" sz="3200" dirty="0" smtClean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14290" y="5500694"/>
            <a:ext cx="6429420" cy="3357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Математика.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	Тема: «Числа от 1 до 20»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	На доске числа: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604" y="3143240"/>
            <a:ext cx="6000792" cy="100013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indent="-514350" algn="ctr">
              <a:buNone/>
            </a:pPr>
            <a:r>
              <a:rPr lang="ru-RU" sz="3600" dirty="0" smtClean="0">
                <a:latin typeface="+mj-lt"/>
              </a:rPr>
              <a:t>Д Б Е М К А С Т У Х Ц Э Ш Ь 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604" y="7286644"/>
            <a:ext cx="6000792" cy="100013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lvl="0" indent="-514350" algn="ctr">
              <a:spcBef>
                <a:spcPct val="20000"/>
              </a:spcBef>
              <a:defRPr/>
            </a:pPr>
            <a:r>
              <a:rPr lang="ru-RU" sz="4400" dirty="0" smtClean="0">
                <a:solidFill>
                  <a:schemeClr val="tx1"/>
                </a:solidFill>
                <a:latin typeface="+mj-lt"/>
              </a:rPr>
              <a:t>1, 2, 3, 4, 5, 6, 7, 8, 9, 10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66" y="214282"/>
            <a:ext cx="6143668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III.</a:t>
            </a:r>
            <a:r>
              <a:rPr lang="ru-RU" sz="3600" dirty="0" smtClean="0"/>
              <a:t> Технология проектной деятельности младших школьников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66" y="1714480"/>
            <a:ext cx="6172200" cy="7072362"/>
          </a:xfrm>
        </p:spPr>
        <p:txBody>
          <a:bodyPr>
            <a:normAutofit/>
          </a:bodyPr>
          <a:lstStyle/>
          <a:p>
            <a:pPr marL="514350" indent="-514350" algn="ctr">
              <a:lnSpc>
                <a:spcPct val="150000"/>
              </a:lnSpc>
              <a:buNone/>
            </a:pPr>
            <a:r>
              <a:rPr lang="ru-RU" dirty="0" err="1" smtClean="0">
                <a:latin typeface="+mj-lt"/>
              </a:rPr>
              <a:t>Общеучебные</a:t>
            </a:r>
            <a:r>
              <a:rPr lang="ru-RU" dirty="0" smtClean="0">
                <a:latin typeface="+mj-lt"/>
              </a:rPr>
              <a:t> умения: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+mj-lt"/>
              </a:rPr>
              <a:t>Рефлексивные умения.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+mj-lt"/>
              </a:rPr>
              <a:t>Поисковые (исследовательские) умения.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+mj-lt"/>
              </a:rPr>
              <a:t>Оценочные умения.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+mj-lt"/>
              </a:rPr>
              <a:t>Умения и навыки работы в сотрудничестве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+mj-lt"/>
              </a:rPr>
              <a:t>Менеджерские умения и навыки.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+mj-lt"/>
              </a:rPr>
              <a:t>Коммуникативные умения.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+mj-lt"/>
              </a:rPr>
              <a:t>Презентационные умения и навыки.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66" y="142844"/>
            <a:ext cx="6172200" cy="63391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Классификация</a:t>
            </a:r>
            <a:r>
              <a:rPr lang="ru-RU" sz="3600" dirty="0" smtClean="0"/>
              <a:t> проектов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313" y="1071563"/>
          <a:ext cx="6500811" cy="7858156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00175"/>
                <a:gridCol w="2428892"/>
                <a:gridCol w="2571744"/>
              </a:tblGrid>
              <a:tr h="33512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j-lt"/>
                        </a:rPr>
                        <a:t>Виды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j-lt"/>
                        </a:rPr>
                        <a:t>Особенности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j-lt"/>
                        </a:rPr>
                        <a:t>Суть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</a:tr>
              <a:tr h="335122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I.</a:t>
                      </a:r>
                      <a:r>
                        <a:rPr lang="en-US" sz="1400" baseline="0" dirty="0" smtClean="0">
                          <a:latin typeface="+mj-lt"/>
                        </a:rPr>
                        <a:t> </a:t>
                      </a:r>
                      <a:r>
                        <a:rPr lang="ru-RU" sz="1400" baseline="0" dirty="0" smtClean="0">
                          <a:latin typeface="+mj-lt"/>
                        </a:rPr>
                        <a:t>По доминирующей деятельности учащихся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7620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j-lt"/>
                        </a:rPr>
                        <a:t>1. Практико-ориентированные</a:t>
                      </a:r>
                      <a:r>
                        <a:rPr lang="ru-RU" sz="1400" baseline="0" dirty="0" smtClean="0">
                          <a:latin typeface="+mj-lt"/>
                        </a:rPr>
                        <a:t> проекты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j-lt"/>
                        </a:rPr>
                        <a:t>Нацелены</a:t>
                      </a:r>
                      <a:r>
                        <a:rPr lang="ru-RU" sz="1400" baseline="0" dirty="0" smtClean="0">
                          <a:latin typeface="+mj-lt"/>
                        </a:rPr>
                        <a:t> на социальные интересы самих участников проекта или его заказчика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j-lt"/>
                        </a:rPr>
                        <a:t>Цель проекта заранее определена,</a:t>
                      </a:r>
                      <a:r>
                        <a:rPr lang="ru-RU" sz="1400" baseline="0" dirty="0" smtClean="0">
                          <a:latin typeface="+mj-lt"/>
                        </a:rPr>
                        <a:t> а сам проект может быть использован в жизни класса, школы, микрорайона, города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</a:tr>
              <a:tr h="182965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j-lt"/>
                        </a:rPr>
                        <a:t>2. </a:t>
                      </a:r>
                      <a:r>
                        <a:rPr lang="ru-RU" sz="1400" dirty="0" err="1" smtClean="0">
                          <a:latin typeface="+mj-lt"/>
                        </a:rPr>
                        <a:t>Исследова</a:t>
                      </a:r>
                      <a:r>
                        <a:rPr lang="ru-RU" sz="1400" dirty="0" smtClean="0">
                          <a:latin typeface="+mj-lt"/>
                        </a:rPr>
                        <a:t> </a:t>
                      </a:r>
                      <a:r>
                        <a:rPr lang="ru-RU" sz="1400" dirty="0" err="1" smtClean="0">
                          <a:latin typeface="+mj-lt"/>
                        </a:rPr>
                        <a:t>тельские</a:t>
                      </a:r>
                      <a:r>
                        <a:rPr lang="ru-RU" sz="1400" dirty="0" smtClean="0">
                          <a:latin typeface="+mj-lt"/>
                        </a:rPr>
                        <a:t> проекты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j-lt"/>
                        </a:rPr>
                        <a:t>По структуре напоминают научное исследование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j-lt"/>
                        </a:rPr>
                        <a:t>Включают обоснование актуальности избранной темы, обозначение задач исследования, обязательное выдвижение гипотезы с последующей проверкой,</a:t>
                      </a:r>
                      <a:r>
                        <a:rPr lang="ru-RU" sz="1400" baseline="0" dirty="0" smtClean="0">
                          <a:latin typeface="+mj-lt"/>
                        </a:rPr>
                        <a:t> обсуждение полученных результатов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</a:tr>
              <a:tr h="139401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j-lt"/>
                        </a:rPr>
                        <a:t>3. </a:t>
                      </a:r>
                      <a:r>
                        <a:rPr lang="ru-RU" sz="1400" dirty="0" err="1" smtClean="0">
                          <a:latin typeface="+mj-lt"/>
                        </a:rPr>
                        <a:t>Информа</a:t>
                      </a:r>
                      <a:r>
                        <a:rPr lang="ru-RU" sz="1400" dirty="0" smtClean="0">
                          <a:latin typeface="+mj-lt"/>
                        </a:rPr>
                        <a:t> </a:t>
                      </a:r>
                      <a:r>
                        <a:rPr lang="ru-RU" sz="1400" dirty="0" err="1" smtClean="0">
                          <a:latin typeface="+mj-lt"/>
                        </a:rPr>
                        <a:t>ционные</a:t>
                      </a:r>
                      <a:r>
                        <a:rPr lang="ru-RU" sz="1400" dirty="0" smtClean="0">
                          <a:latin typeface="+mj-lt"/>
                        </a:rPr>
                        <a:t> проекты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j-lt"/>
                        </a:rPr>
                        <a:t>Направлены на сбор информации о каком-либо объекте, явлении с целью ее обобщения и представления широкой аудитории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j-lt"/>
                        </a:rPr>
                        <a:t>Итогом</a:t>
                      </a:r>
                      <a:r>
                        <a:rPr lang="ru-RU" sz="1400" baseline="0" dirty="0" smtClean="0">
                          <a:latin typeface="+mj-lt"/>
                        </a:rPr>
                        <a:t> такого проекта может быть публикация в СМИ, в Интернете, создание информационной среды класса и школы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</a:tr>
              <a:tr h="139401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j-lt"/>
                        </a:rPr>
                        <a:t>4.</a:t>
                      </a:r>
                      <a:r>
                        <a:rPr lang="ru-RU" sz="1400" baseline="0" dirty="0" smtClean="0">
                          <a:latin typeface="+mj-lt"/>
                        </a:rPr>
                        <a:t> Творческие проекты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j-lt"/>
                        </a:rPr>
                        <a:t>Предполагают максимально свободный и нетрадиционный</a:t>
                      </a:r>
                      <a:r>
                        <a:rPr lang="ru-RU" sz="1400" baseline="0" dirty="0" smtClean="0">
                          <a:latin typeface="+mj-lt"/>
                        </a:rPr>
                        <a:t> подход к оформлению результатов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j-lt"/>
                        </a:rPr>
                        <a:t>Альманахи, театрализация, спортивные игры, произведения изобразительного искусства, видеофильмы и др.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</a:tr>
              <a:tr h="139401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j-lt"/>
                        </a:rPr>
                        <a:t>5.Ролевые проекты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j-lt"/>
                        </a:rPr>
                        <a:t>Наиболее сложны.</a:t>
                      </a:r>
                      <a:r>
                        <a:rPr lang="ru-RU" sz="1400" baseline="0" dirty="0" smtClean="0">
                          <a:latin typeface="+mj-lt"/>
                        </a:rPr>
                        <a:t> Проектанты берут на себя роли литературных или исторических персонажей, выдуманных героев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j-lt"/>
                        </a:rPr>
                        <a:t>Результат такого проекта остается открытым до самого его окончания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409</TotalTime>
  <Words>879</Words>
  <Application>Microsoft Office PowerPoint</Application>
  <PresentationFormat>Экран (4:3)</PresentationFormat>
  <Paragraphs>158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«Исследовательская и проектная деятельность младших школьников»</vt:lpstr>
      <vt:lpstr>Цели и задачи</vt:lpstr>
      <vt:lpstr> Проблемно – диалогическая технология</vt:lpstr>
      <vt:lpstr>Классификация методов обучения</vt:lpstr>
      <vt:lpstr>Способы постановок учебной проблемы</vt:lpstr>
      <vt:lpstr>I. Примеры побуждающего диалога к теме</vt:lpstr>
      <vt:lpstr>II. Примеры подводящего диалога к теме</vt:lpstr>
      <vt:lpstr>III. Технология проектной деятельности младших школьников</vt:lpstr>
      <vt:lpstr>Классификация проектов</vt:lpstr>
      <vt:lpstr>Слайд 10</vt:lpstr>
      <vt:lpstr>Слайд 11</vt:lpstr>
      <vt:lpstr> Развитие исследовательских способностей младших школьников</vt:lpstr>
      <vt:lpstr>Условия формирования исследовательских умений младших школьников</vt:lpstr>
      <vt:lpstr>Выводы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и проектная деятельность младших школьников</dc:title>
  <dc:creator>Scrol</dc:creator>
  <cp:lastModifiedBy>scrol</cp:lastModifiedBy>
  <cp:revision>77</cp:revision>
  <dcterms:created xsi:type="dcterms:W3CDTF">2008-11-07T20:20:23Z</dcterms:created>
  <dcterms:modified xsi:type="dcterms:W3CDTF">2013-09-22T04:05:49Z</dcterms:modified>
</cp:coreProperties>
</file>