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6" r:id="rId11"/>
    <p:sldId id="268" r:id="rId12"/>
    <p:sldId id="263" r:id="rId13"/>
    <p:sldId id="264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3%D1%81%D1%8C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Relationship Id="rId5" Type="http://schemas.openxmlformats.org/officeDocument/2006/relationships/hyperlink" Target="http://ru.wikipedia.org/wiki/%D0%98%D0%B7%D0%B1%D0%BE%D1%80%D1%81%D0%BA" TargetMode="External"/><Relationship Id="rId4" Type="http://schemas.openxmlformats.org/officeDocument/2006/relationships/hyperlink" Target="http://ru.wikipedia.org/wiki/%D0%9B%D0%B8%D0%B2%D0%BE%D0%BD%D1%81%D0%BA%D0%B0%D1%8F_%D1%80%D0%B8%D1%84%D0%BC%D0%BE%D0%B2%D0%B0%D0%BD%D0%BD%D0%B0%D1%8F_%D1%85%D1%80%D0%BE%D0%BD%D0%B8%D0%BA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66CC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/>
              <a:t>Невская </a:t>
            </a:r>
            <a:r>
              <a:rPr lang="ru-RU" dirty="0" err="1" smtClean="0"/>
              <a:t>битва.Ледовое</a:t>
            </a:r>
            <a:r>
              <a:rPr lang="ru-RU" dirty="0" smtClean="0"/>
              <a:t> побоище.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Эта презентация посвящена Ледовому побоищу и Невской </a:t>
            </a:r>
            <a:r>
              <a:rPr lang="ru-RU" dirty="0" err="1" smtClean="0"/>
              <a:t>битве.Ледовое</a:t>
            </a:r>
            <a:r>
              <a:rPr lang="ru-RU" dirty="0" smtClean="0"/>
              <a:t> побоище происходило на чудском </a:t>
            </a:r>
            <a:r>
              <a:rPr lang="ru-RU" dirty="0" err="1" smtClean="0"/>
              <a:t>озере,а</a:t>
            </a:r>
            <a:r>
              <a:rPr lang="ru-RU" dirty="0" smtClean="0"/>
              <a:t> </a:t>
            </a:r>
            <a:r>
              <a:rPr lang="ru-RU" dirty="0"/>
              <a:t>Невская битва </a:t>
            </a:r>
            <a:r>
              <a:rPr lang="ru-RU" dirty="0" smtClean="0"/>
              <a:t> на </a:t>
            </a:r>
            <a:r>
              <a:rPr lang="ru-RU" dirty="0"/>
              <a:t>устье реки Ижора, Новгородская земля, </a:t>
            </a:r>
            <a:r>
              <a:rPr lang="ru-RU" dirty="0" err="1" smtClean="0"/>
              <a:t>Ингрия</a:t>
            </a:r>
            <a:r>
              <a:rPr lang="ru-RU" dirty="0" smtClean="0"/>
              <a:t>! :*</a:t>
            </a:r>
            <a:br>
              <a:rPr lang="ru-RU" dirty="0" smtClean="0"/>
            </a:br>
            <a:r>
              <a:rPr lang="ru-RU" dirty="0" smtClean="0"/>
              <a:t>УДАЧНОГО ПРОСМОТРА)))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168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Второй сын </a:t>
            </a:r>
            <a:r>
              <a:rPr lang="ru-RU" dirty="0" err="1"/>
              <a:t>переяславского</a:t>
            </a:r>
            <a:r>
              <a:rPr lang="ru-RU" dirty="0"/>
              <a:t> </a:t>
            </a:r>
            <a:r>
              <a:rPr lang="ru-RU" dirty="0" smtClean="0"/>
              <a:t>князя.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958181"/>
            <a:ext cx="4953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олния 4"/>
          <p:cNvSpPr/>
          <p:nvPr/>
        </p:nvSpPr>
        <p:spPr>
          <a:xfrm>
            <a:off x="1259632" y="1556792"/>
            <a:ext cx="2088232" cy="1944216"/>
          </a:xfrm>
          <a:prstGeom prst="lightningBol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24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Невский возглавлял Невскую битву.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225" y="1723231"/>
            <a:ext cx="3835400" cy="29527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778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битвы.)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436053"/>
            <a:ext cx="5111750" cy="35271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Одержав победу над шведами, русские войска остановили их продвижение на Ладогу и Новгород и тем самым предупредили опасность скоординированных действий Швеции и Ордена в ближайшем будущем.</a:t>
            </a:r>
          </a:p>
          <a:p>
            <a:endParaRPr lang="ru-RU" dirty="0"/>
          </a:p>
          <a:p>
            <a:r>
              <a:rPr lang="ru-RU" dirty="0"/>
              <a:t>Однако из-за страха перед тем, что после победы роль Александра в ведении дел может возрасти, новгородские бояре стали строить князю всевозможные козни. Александр Невский уехал к отцу, но уже через год новгородские жители снова пригласили князя для продолжения войны с Ливонским орденом, подошедшим к </a:t>
            </a:r>
            <a:r>
              <a:rPr lang="ru-RU" dirty="0" smtClean="0"/>
              <a:t>Пскову.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652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 о невской битве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72816"/>
            <a:ext cx="4680520" cy="33123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Архитектура.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734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победы!!!!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Русский народ воспринял Невскую победу как, прежде всего, победу религиозную: русские люди, имея небольшое войско, с Божьей помощью, отстояли своё православие. Летопись о сражении упоминает о видении, явившемся перед битвой начальнику сторожевого поста у устья Невы финну </a:t>
            </a:r>
            <a:r>
              <a:rPr lang="ru-RU" dirty="0" err="1"/>
              <a:t>Пелгусию</a:t>
            </a:r>
            <a:r>
              <a:rPr lang="ru-RU" dirty="0"/>
              <a:t>. Он видел, как по реке плыли в ладье святые князья Борис и Глеб и как Борис говорил Глебу: "Брат Глеб, прикажи гребцам грести побыстрее -- поспешим на помощь сроднику нашему Александру". </a:t>
            </a:r>
          </a:p>
          <a:p>
            <a:endParaRPr lang="ru-RU" dirty="0"/>
          </a:p>
          <a:p>
            <a:r>
              <a:rPr lang="ru-RU" dirty="0"/>
              <a:t>Другое важное значение этой победы было в том, что она показала правильность русского подхода к строительству многонационального государства. Инородцы финны, только что начинавшие принимать православие, считали себя полностью русскими. Духовно они уже слились с Русью и добровольно всячески помогали русским. Человеческое отношение русских к инородцам являлось полной противоположностью отношения других европейцев к завоёванным народам. Славяне и другие народности, жившие по берегам Балтийского моря, жестоко обращались в рабов своими тевтонскими (немецкими) и шведскими завоевателями-феодалами и пытались от них освободиться.</a:t>
            </a:r>
          </a:p>
        </p:txBody>
      </p:sp>
      <p:sp>
        <p:nvSpPr>
          <p:cNvPr id="6" name="Солнце 5"/>
          <p:cNvSpPr/>
          <p:nvPr/>
        </p:nvSpPr>
        <p:spPr>
          <a:xfrm>
            <a:off x="3131840" y="548680"/>
            <a:ext cx="1080120" cy="1008112"/>
          </a:xfrm>
          <a:prstGeom prst="su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49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…….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08720"/>
            <a:ext cx="5076055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Презентация "Ледовое побоище" посвящена величайшей битве в Древней Руси, которую возглавлял Александр Невский. Битва на Чудском озере против тевтонцев стала переломным моментом в жизни славян. </a:t>
            </a:r>
          </a:p>
          <a:p>
            <a:endParaRPr lang="ru-RU" dirty="0"/>
          </a:p>
          <a:p>
            <a:r>
              <a:rPr lang="ru-RU" dirty="0"/>
              <a:t>Начинается презентация с перечисления причин, по которым началась война, описывается положение Александра Невского и ход самой битвы. Сражение описано словесно и схематически. Дан ряд причин, по которым русские смогли победить. Дано несколько интересных исторических фактов, связанных с этим событием и показана фотография памятника Александру Невскому, а также небольшая история о нём. </a:t>
            </a:r>
          </a:p>
          <a:p>
            <a:endParaRPr lang="ru-RU" dirty="0"/>
          </a:p>
          <a:p>
            <a:r>
              <a:rPr lang="ru-RU" dirty="0"/>
              <a:t>Презентация об одном из самых грандиозных сражений на территории России. Это битва славян с немцами на Чудском озере. Русские войска возглавлял Александр Невский, Великий князь и герой отечества, которого за особые заслуги перед родиной после смерти возвели в ранг святых. Первым делом рассказывается о том, с чего началось то, что в итоге вошло в историю как Ледовое побоище, а именно с похода тевтонского ордена на Русь. Тогда была захвачена славянская крепость и город Псков. </a:t>
            </a:r>
          </a:p>
          <a:p>
            <a:endParaRPr lang="ru-RU" dirty="0"/>
          </a:p>
          <a:p>
            <a:r>
              <a:rPr lang="ru-RU" dirty="0"/>
              <a:t>От русских был необходим ответ на воинственные деяния немцев. Поэтому Невский, несмотря на то, что поначалу бояре уговаривали его покинуть поле битвы, выступил против врага. Благодаря смекалке воеводы и помощи от других князей, которые присылали своих людей, славяне сумели одержать победу над тевтонцами. Хитрость Невского заключалась в том, чтобы заманить рыцарей в тяжелых латах на лед Чудского озера. </a:t>
            </a:r>
          </a:p>
          <a:p>
            <a:endParaRPr lang="ru-RU" dirty="0"/>
          </a:p>
          <a:p>
            <a:r>
              <a:rPr lang="ru-RU" dirty="0"/>
              <a:t>Его стратегия завершилась успешно - немцы и в самом деле, едва ступив на лед, провалились и стали идти ко дну. Далее описывается состав войска Невского, какое положение занимали каждый из полков, какие задачи выполняли. В конце рассказывается несколько интересных фактов о выдающей битве и о том, какую память она оставила в сердцах людей.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12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Необходимые материалы.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850" y="273050"/>
            <a:ext cx="3904150" cy="5853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/>
              <a:t>Ледо́вое</a:t>
            </a:r>
            <a:r>
              <a:rPr lang="ru-RU" dirty="0"/>
              <a:t> </a:t>
            </a:r>
            <a:r>
              <a:rPr lang="ru-RU" dirty="0" err="1"/>
              <a:t>побо́ище</a:t>
            </a:r>
            <a:r>
              <a:rPr lang="ru-RU" dirty="0"/>
              <a:t> (нем. </a:t>
            </a:r>
            <a:r>
              <a:rPr lang="ru-RU" dirty="0" err="1"/>
              <a:t>Schlacht</a:t>
            </a:r>
            <a:r>
              <a:rPr lang="ru-RU" dirty="0"/>
              <a:t> </a:t>
            </a:r>
            <a:r>
              <a:rPr lang="ru-RU" dirty="0" err="1"/>
              <a:t>auf</a:t>
            </a:r>
            <a:r>
              <a:rPr lang="ru-RU" dirty="0"/>
              <a:t> </a:t>
            </a:r>
            <a:r>
              <a:rPr lang="ru-RU" dirty="0" err="1"/>
              <a:t>dem</a:t>
            </a:r>
            <a:r>
              <a:rPr lang="ru-RU" dirty="0"/>
              <a:t> </a:t>
            </a:r>
            <a:r>
              <a:rPr lang="ru-RU" dirty="0" err="1"/>
              <a:t>Eise</a:t>
            </a:r>
            <a:r>
              <a:rPr lang="ru-RU" dirty="0"/>
              <a:t>, лат. </a:t>
            </a:r>
            <a:r>
              <a:rPr lang="ru-RU" dirty="0" err="1"/>
              <a:t>Prœlium</a:t>
            </a:r>
            <a:r>
              <a:rPr lang="ru-RU" dirty="0"/>
              <a:t> </a:t>
            </a:r>
            <a:r>
              <a:rPr lang="ru-RU" dirty="0" err="1"/>
              <a:t>glaciale</a:t>
            </a:r>
            <a:r>
              <a:rPr lang="ru-RU" dirty="0"/>
              <a:t> — «Ледовая битва»), также битва на Чудском озере (нем. </a:t>
            </a:r>
            <a:r>
              <a:rPr lang="ru-RU" dirty="0" err="1"/>
              <a:t>Schlacht</a:t>
            </a:r>
            <a:r>
              <a:rPr lang="ru-RU" dirty="0"/>
              <a:t> </a:t>
            </a:r>
            <a:r>
              <a:rPr lang="ru-RU" dirty="0" err="1"/>
              <a:t>auf</a:t>
            </a:r>
            <a:r>
              <a:rPr lang="ru-RU" dirty="0"/>
              <a:t> </a:t>
            </a:r>
            <a:r>
              <a:rPr lang="ru-RU" dirty="0" err="1"/>
              <a:t>dem</a:t>
            </a:r>
            <a:r>
              <a:rPr lang="ru-RU" dirty="0"/>
              <a:t> </a:t>
            </a:r>
            <a:r>
              <a:rPr lang="ru-RU" dirty="0" err="1"/>
              <a:t>Peipussee</a:t>
            </a:r>
            <a:r>
              <a:rPr lang="ru-RU" dirty="0"/>
              <a:t>) — битва новгородцев и </a:t>
            </a:r>
            <a:r>
              <a:rPr lang="ru-RU" dirty="0" err="1"/>
              <a:t>владимирцев</a:t>
            </a:r>
            <a:r>
              <a:rPr lang="ru-RU" dirty="0"/>
              <a:t> под предводительством Александра Невского против рыцарей Ливонского ордена, в состав которого к тому времени вошёл орден Меченосцев (после поражения при Сауле в 1236 году), на льду Чудского озера, произошедшая 5 апреля 1242 года (суббота). Генеральное сражение неудачной захватнической кампании Ордена 1240—1242 годов.</a:t>
            </a:r>
          </a:p>
        </p:txBody>
      </p:sp>
    </p:spTree>
    <p:extLst>
      <p:ext uri="{BB962C8B-B14F-4D97-AF65-F5344CB8AC3E}">
        <p14:creationId xmlns:p14="http://schemas.microsoft.com/office/powerpoint/2010/main" val="952948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так происходило сражение.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53531"/>
            <a:ext cx="4038600" cy="201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00338"/>
            <a:ext cx="4038600" cy="2525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низ 6"/>
          <p:cNvSpPr/>
          <p:nvPr/>
        </p:nvSpPr>
        <p:spPr>
          <a:xfrm>
            <a:off x="3563888" y="1196752"/>
            <a:ext cx="2088232" cy="1296144"/>
          </a:xfrm>
          <a:prstGeom prst="downArrow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2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войне)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7" b="23457"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Война началась с похода епископа Германа, магистра Тевтонского ордена и их союзников на </a:t>
            </a:r>
            <a:r>
              <a:rPr lang="ru-RU" dirty="0">
                <a:hlinkClick r:id="rId3" tooltip="Русь"/>
              </a:rPr>
              <a:t>Русь</a:t>
            </a:r>
            <a:r>
              <a:rPr lang="ru-RU" dirty="0"/>
              <a:t>. Как сообщает «</a:t>
            </a:r>
            <a:r>
              <a:rPr lang="ru-RU" dirty="0">
                <a:hlinkClick r:id="rId4" tooltip="Ливонская рифмованная хроника"/>
              </a:rPr>
              <a:t>Рифмованная хроника</a:t>
            </a:r>
            <a:r>
              <a:rPr lang="ru-RU" dirty="0"/>
              <a:t>», при взятии </a:t>
            </a:r>
            <a:r>
              <a:rPr lang="ru-RU" dirty="0">
                <a:hlinkClick r:id="rId5" tooltip="Изборск"/>
              </a:rPr>
              <a:t>Изборска</a:t>
            </a:r>
            <a:r>
              <a:rPr lang="ru-RU" dirty="0"/>
              <a:t> «ни одному русскому не дали уйти невредимым», «в той земле повсюду начался великий плач». Псков был захвачен без боя, войска вернулись обратно. </a:t>
            </a:r>
          </a:p>
        </p:txBody>
      </p:sp>
    </p:spTree>
    <p:extLst>
      <p:ext uri="{BB962C8B-B14F-4D97-AF65-F5344CB8AC3E}">
        <p14:creationId xmlns:p14="http://schemas.microsoft.com/office/powerpoint/2010/main" val="114436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Сражение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400" y="913606"/>
            <a:ext cx="4591050" cy="4572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Противоборствующие армии встретились утром 5 апреля 1242 года. Детали сражения известны плохо, и о многом можно только догадываться. Немецкая колонна, преследовавшая отходившие русские отряды, по-видимому, получала какие-то сведения от высланных вперёд дозоров, и на лёд Чудского озера уже вышла в боевом порядке, впереди шли кнехты, за ними тянулась нестройная колонна «</a:t>
            </a:r>
            <a:r>
              <a:rPr lang="ru-RU" dirty="0" err="1"/>
              <a:t>чудинов</a:t>
            </a:r>
            <a:r>
              <a:rPr lang="ru-RU" dirty="0"/>
              <a:t>», после которой шла шеренга рыцарей и сержантов </a:t>
            </a:r>
            <a:r>
              <a:rPr lang="ru-RU" dirty="0" err="1"/>
              <a:t>дерптского</a:t>
            </a:r>
            <a:r>
              <a:rPr lang="ru-RU" dirty="0"/>
              <a:t> епископа. По-видимому, ещё до столкновения с русскими войсками между головой колонны и чудью образовался небольшой разрыв.</a:t>
            </a:r>
          </a:p>
        </p:txBody>
      </p:sp>
    </p:spTree>
    <p:extLst>
      <p:ext uri="{BB962C8B-B14F-4D97-AF65-F5344CB8AC3E}">
        <p14:creationId xmlns:p14="http://schemas.microsoft.com/office/powerpoint/2010/main" val="2206618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невской битвы*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Перед битвой</a:t>
            </a:r>
          </a:p>
          <a:p>
            <a:r>
              <a:rPr lang="ru-RU" dirty="0"/>
              <a:t>Летом 1240 года шведские корабли прибыли в устье реки Ижора. Высадившись на берег, шведы и их союзники раскинули свои шатры в том месте, где Ижора впадала в Неву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751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НЕВСКАЯ БИТВА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449120"/>
            <a:ext cx="5111750" cy="3500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/>
              <a:t>Не́вская</a:t>
            </a:r>
            <a:r>
              <a:rPr lang="ru-RU" dirty="0"/>
              <a:t> </a:t>
            </a:r>
            <a:r>
              <a:rPr lang="ru-RU" dirty="0" err="1"/>
              <a:t>би́тва</a:t>
            </a:r>
            <a:r>
              <a:rPr lang="ru-RU" dirty="0"/>
              <a:t> (15 июля 1240) — сражение на реке Неве между новгородским войском под командованием князя Александра Ярославича и шведским отрядом. Александр Ярославич за победу и личную храбрость в бою получил почётное прозвище «Невский».</a:t>
            </a:r>
          </a:p>
        </p:txBody>
      </p:sp>
    </p:spTree>
    <p:extLst>
      <p:ext uri="{BB962C8B-B14F-4D97-AF65-F5344CB8AC3E}">
        <p14:creationId xmlns:p14="http://schemas.microsoft.com/office/powerpoint/2010/main" val="687605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Предыстория невской битвы.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132856"/>
            <a:ext cx="4032447" cy="33843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первой половине XIII века шведы и новгородцы совершали карательные походы против финских племён </a:t>
            </a:r>
            <a:r>
              <a:rPr lang="ru-RU" dirty="0" err="1"/>
              <a:t>сумь</a:t>
            </a:r>
            <a:r>
              <a:rPr lang="ru-RU" dirty="0"/>
              <a:t> и </a:t>
            </a:r>
            <a:r>
              <a:rPr lang="ru-RU" dirty="0" err="1"/>
              <a:t>емь</a:t>
            </a:r>
            <a:r>
              <a:rPr lang="ru-RU" dirty="0"/>
              <a:t>, что и послужило причиной их затяжных конфликтов. Шведы пытались крестить эти племена, и обезопаситься от грабительских набегов на свои земли. Также шведы предпринимали неоднократные грабительские рейды по берегам Невы или непосредственно в новгородские земли[3]. В конце XII в. Швеция, ослабевшая в результате длительного периода политической нестабильности, привлекала большое количество искателей лёгкой наживы. В течение долгого времени карело-финские племена тревожили шведов набегами, а в 1187 г. вместе с новгородским войском сожгли древнюю столицу Швеции </a:t>
            </a:r>
            <a:r>
              <a:rPr lang="ru-RU" dirty="0" err="1" smtClean="0"/>
              <a:t>Сигтуну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2699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1037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Невская битва.Ледовое побоище.</vt:lpstr>
      <vt:lpstr>…….</vt:lpstr>
      <vt:lpstr>Необходимые материалы.</vt:lpstr>
      <vt:lpstr>Вот так происходило сражение.</vt:lpstr>
      <vt:lpstr>Подготовка к войне)</vt:lpstr>
      <vt:lpstr>Сражение </vt:lpstr>
      <vt:lpstr>Начало невской битвы*</vt:lpstr>
      <vt:lpstr>НЕВСКАЯ БИТВА </vt:lpstr>
      <vt:lpstr>Предыстория невской битвы.</vt:lpstr>
      <vt:lpstr>Второй сын переяславского князя.</vt:lpstr>
      <vt:lpstr>Александр Невский возглавлял Невскую битву.</vt:lpstr>
      <vt:lpstr>Результат битвы.)</vt:lpstr>
      <vt:lpstr>Память о невской битве</vt:lpstr>
      <vt:lpstr>Значение победы!!!!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Невская битва.Ледовое побоище.</dc:title>
  <dc:creator>MyBook</dc:creator>
  <cp:lastModifiedBy>MyBook</cp:lastModifiedBy>
  <cp:revision>6</cp:revision>
  <dcterms:created xsi:type="dcterms:W3CDTF">2013-04-08T15:04:47Z</dcterms:created>
  <dcterms:modified xsi:type="dcterms:W3CDTF">2013-04-08T16:21:27Z</dcterms:modified>
</cp:coreProperties>
</file>