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76" r:id="rId6"/>
    <p:sldId id="277" r:id="rId7"/>
    <p:sldId id="284" r:id="rId8"/>
    <p:sldId id="278" r:id="rId9"/>
    <p:sldId id="279" r:id="rId10"/>
    <p:sldId id="280" r:id="rId11"/>
    <p:sldId id="281" r:id="rId12"/>
    <p:sldId id="282" r:id="rId13"/>
    <p:sldId id="260" r:id="rId14"/>
    <p:sldId id="283" r:id="rId15"/>
    <p:sldId id="272" r:id="rId16"/>
    <p:sldId id="274" r:id="rId17"/>
    <p:sldId id="275" r:id="rId18"/>
    <p:sldId id="273" r:id="rId19"/>
    <p:sldId id="269" r:id="rId20"/>
    <p:sldId id="270" r:id="rId21"/>
    <p:sldId id="271" r:id="rId22"/>
    <p:sldId id="264" r:id="rId23"/>
    <p:sldId id="265" r:id="rId24"/>
    <p:sldId id="266" r:id="rId25"/>
    <p:sldId id="26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1" autoAdjust="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A8AF3-CBE1-4288-84EB-7F079B4CDD3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8D4C4-F6F7-48A3-9D29-A6859EFCD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3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85794"/>
            <a:ext cx="842965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Педагогический совет</a:t>
            </a:r>
          </a:p>
          <a:p>
            <a:pPr algn="ctr"/>
            <a:r>
              <a:rPr lang="ru-RU" sz="54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Тема: </a:t>
            </a:r>
          </a:p>
          <a:p>
            <a:pPr algn="ctr"/>
            <a:r>
              <a:rPr lang="ru-RU" sz="54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«Педагогика сотрудничества»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332656"/>
            <a:ext cx="727280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Обучение без принуждения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3508" y="1484784"/>
            <a:ext cx="8064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Требовательность без принуждения, основанная на доверии.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Увлеченность, рождённая интересным преподаванием.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Замена принуждения желанием, которое порождает успех.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Ставка на самостоятельность и самодеятельность детей.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 косвенных требований через коллектив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899339" y="4901104"/>
            <a:ext cx="484632" cy="618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5733256"/>
            <a:ext cx="8056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Индивидуальный подход к личности ребёнка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082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260648"/>
            <a:ext cx="727280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Индивидуальный подход к личности ребёнка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1700808"/>
            <a:ext cx="792088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Поиск лучших качеств личности.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 психолого-педагогической диагностики личности.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Учёт особенности личности в учебно – воспитательном процессе.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Прогнозирование развития личности.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Конструирование индивидуальных программ развития, его коррекции.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825628" y="4739996"/>
            <a:ext cx="484632" cy="6903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573325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«чему» и «как обучать» дошкольника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968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332656"/>
            <a:ext cx="720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Подходы в обучении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00808"/>
            <a:ext cx="78488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Содержание обучения – средство развития личности.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Обучение ведётся обобщённым знаниям, умениям и навыкам и способам мышления.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Интеграция образовательных областей.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Вариативность и дифференциация обучения.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338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2348880"/>
            <a:ext cx="7643866" cy="34563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В чём проявляется «педагогика сотрудничества»?</a:t>
            </a:r>
            <a:endParaRPr lang="ru-RU" sz="4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571480"/>
            <a:ext cx="664373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Вопросы для обсуждения: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571612"/>
            <a:ext cx="72866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Педагогика сотрудничества – педагогика, основывающаяся не на классическом принципе «делай как я сказал»,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«делай как я».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Сначала ставится большая и нужная цель, а затем всячески поддерживается  вера в её выполняемость.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357166"/>
            <a:ext cx="62865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Педагогика сотрудничества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902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Сотрудничество трактуется как идея совместной развивающей деятельности взрослых и детей, скреплённой взаимопониманием проникновением в духовный мир друг друга, совместным анализом хода и результатов этой деятельности.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10" y="285728"/>
            <a:ext cx="7358114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Концепция образования Российской Федерации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736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по организационным формам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индивидуальная, групповая, дифференцированная</a:t>
            </a:r>
          </a:p>
          <a:p>
            <a:pPr>
              <a:buFont typeface="Arial" pitchFamily="34" charset="0"/>
              <a:buChar char="•"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по подходу к ребёнку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гуманно-личностная,  субъект – субъектная.</a:t>
            </a:r>
          </a:p>
          <a:p>
            <a:pPr>
              <a:buFont typeface="Arial" pitchFamily="34" charset="0"/>
              <a:buChar char="•"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по преобладающему методу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проблемно – поисковая, творческая, диалоговая, игровая.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1472" y="285728"/>
            <a:ext cx="74295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Классификационные характеристики технологии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«Педагогика сотрудничества»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428604"/>
            <a:ext cx="72866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Целевые ориентации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785926"/>
            <a:ext cx="75724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переход от педагогики требований к педагогики отношений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гуманно – личностный подход к ребёнку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единство обучения и воспитания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42984"/>
            <a:ext cx="8137525" cy="4375166"/>
          </a:xfrm>
        </p:spPr>
        <p:txBody>
          <a:bodyPr>
            <a:normAutofit fontScale="90000"/>
          </a:bodyPr>
          <a:lstStyle/>
          <a:p>
            <a:r>
              <a:rPr lang="ru-RU" sz="27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Традиционное обучение основано на положении </a:t>
            </a:r>
            <a:r>
              <a:rPr lang="ru-RU" sz="2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воспитателя  </a:t>
            </a:r>
            <a:r>
              <a:rPr lang="ru-RU" sz="27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качестве субъекта, а </a:t>
            </a:r>
            <a:r>
              <a:rPr lang="ru-RU" sz="2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дошкольника – </a:t>
            </a:r>
            <a:r>
              <a:rPr lang="ru-RU" sz="27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объекта педагогического процесса. В концепции сотрудничества это положение заменяется представлением </a:t>
            </a:r>
            <a:r>
              <a:rPr lang="ru-RU" sz="2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дошкольнике как </a:t>
            </a:r>
            <a:r>
              <a:rPr lang="ru-RU" sz="27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субъекте своей деятельности</a:t>
            </a:r>
            <a:r>
              <a:rPr lang="ru-RU" sz="2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> 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сотрудничества воспитателя  и дошкольника  трудно добиться достойного результата в учебном процессе,  это совместное творчество взрослого и ребёнка.</a:t>
            </a:r>
            <a:endParaRPr lang="ru-RU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357166"/>
            <a:ext cx="7932767" cy="5434047"/>
          </a:xfrm>
        </p:spPr>
        <p:txBody>
          <a:bodyPr>
            <a:normAutofit/>
          </a:bodyPr>
          <a:lstStyle/>
          <a:p>
            <a: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основе педагогики сотрудничества заложено продуктивное общение педагогов между собой, сотрудничество детей и взрослых, детей между собой и сотрудничество учеников, родителей и учителей.</a:t>
            </a:r>
            <a:b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Основой педагогике сотрудничества является гуманизация и демократизация всей жизнедеятельности учебного заведения.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792961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Создание условий для повышение педагогической компетенции  педагогов в вопросах педагогики сотрудничества.</a:t>
            </a: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Внесение коррекции в подходах  педагогов к личностно-ориентированным формам сотрудничества с дошкольниками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58" y="500042"/>
            <a:ext cx="7858180" cy="5729316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Идеи педагогики сотрудничества особенно значимы сегодня, так как </a:t>
            </a:r>
            <a:r>
              <a:rPr lang="ru-RU" sz="2800" dirty="0" err="1"/>
              <a:t>коррелируются</a:t>
            </a:r>
            <a:r>
              <a:rPr lang="ru-RU" sz="2800" dirty="0"/>
              <a:t> с процессами, происходящими в обществе.</a:t>
            </a:r>
            <a:br>
              <a:rPr lang="ru-RU" sz="2800" dirty="0"/>
            </a:br>
            <a:r>
              <a:rPr lang="ru-RU" sz="2800" dirty="0"/>
              <a:t>Ведь что означает ориентация образовательной деятельности на личность ребёнка?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То, что учитель должен видеть в ученике самостоятельную, социально и интеллектуально развивающуюся личность. Задача учителя – помочь ученику развиваться.</a:t>
            </a:r>
            <a:br>
              <a:rPr lang="ru-RU" sz="2800" dirty="0"/>
            </a:br>
            <a:r>
              <a:rPr lang="ru-RU" sz="2800" dirty="0"/>
              <a:t>Если этого нет, то образование, мягко говоря, неэффективно.</a:t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341438"/>
            <a:ext cx="8748713" cy="302418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Отношения с учениками остаются на одном из приоритетных мест в работе педагога. Нельзя оценивать детей по их отметкам и отношению к предмету. Если ребёнку не интересен твой предмет, это не значит, </a:t>
            </a:r>
            <a:r>
              <a:rPr lang="ru-RU" sz="3600" dirty="0" smtClean="0"/>
              <a:t>что </a:t>
            </a:r>
            <a:r>
              <a:rPr lang="ru-RU" sz="3600" dirty="0"/>
              <a:t>он плохой. Просто нужны другие формы работы с ним.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71480"/>
            <a:ext cx="792961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Воспитатель, в том случае, если дети не слушаются, говорит: «Не будете спать - придет медсестра, сделает тебе укол», «Не будете слушаться, милиционера позову».</a:t>
            </a:r>
          </a:p>
          <a:p>
            <a:r>
              <a:rPr lang="ru-RU" dirty="0" smtClean="0"/>
              <a:t>Можно ли использовать такие приемы в воспитании ребенка? Если нет, то почему? Обоснуйте свой вывод.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 прогулке дети бегают по всей площадке и кричат «нечеловеческими» голосами. Воспитатель не пресекает такого поведения и объясняет это тем, что детям необходимо дать возможность выплеснуть энергию.</a:t>
            </a:r>
          </a:p>
          <a:p>
            <a:r>
              <a:rPr lang="ru-RU" dirty="0" smtClean="0"/>
              <a:t>Что вы посоветуете?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Вадим (3 года) очень активный ребенок, может обидеть кого-нибудь из детей, может поинтересоваться содержимым шкафов и т. д. Воспитатель, чтобы ограничить Вадима, во второй половине дня усаживает его на качели и не разрешает слезать с них, до прихода мамы.</a:t>
            </a:r>
          </a:p>
          <a:p>
            <a:r>
              <a:rPr lang="ru-RU" dirty="0" smtClean="0"/>
              <a:t>Ваша оценка действий воспитателя?</a:t>
            </a:r>
          </a:p>
          <a:p>
            <a:r>
              <a:rPr lang="ru-RU" dirty="0" smtClean="0"/>
              <a:t>Ваш совет воспитателю?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147990"/>
            <a:ext cx="2904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Вопросы для обсуждения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792961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Перед дневным сном воспитатель делает установку детям (5-6 лет): за каждое замечание ваш сон я буду удлинять на 10 минут. Если замечаний будет много, то спать, будете до прихода ваших мам. Дети уснули быстро.</a:t>
            </a:r>
          </a:p>
          <a:p>
            <a:r>
              <a:rPr lang="ru-RU" dirty="0" smtClean="0"/>
              <a:t>Как вы оцениваете действие воспитателя?</a:t>
            </a:r>
          </a:p>
          <a:p>
            <a:r>
              <a:rPr lang="ru-RU" dirty="0" smtClean="0"/>
              <a:t>На чем основано получение желаемого результата?</a:t>
            </a:r>
          </a:p>
          <a:p>
            <a:r>
              <a:rPr lang="ru-RU" dirty="0" smtClean="0"/>
              <a:t>Ваш совет воспитателю?</a:t>
            </a:r>
          </a:p>
          <a:p>
            <a:endParaRPr lang="ru-RU" dirty="0" smtClean="0"/>
          </a:p>
          <a:p>
            <a:r>
              <a:rPr lang="ru-RU" dirty="0" smtClean="0"/>
              <a:t>Идет открытое занятие с большим количеством гостей. Педагог разносит раздаточный материал на подносе. Один ребенок крутится и отвлекает других. Педагог пытается успокоить его. Ребенок резким движением опрокидывает поднос, и весь мелкий раздаточный материал рассыпается по всей комнате.</a:t>
            </a:r>
          </a:p>
          <a:p>
            <a:r>
              <a:rPr lang="ru-RU" dirty="0" smtClean="0"/>
              <a:t>Как в данном случае поступить воспитателю?</a:t>
            </a:r>
          </a:p>
          <a:p>
            <a:r>
              <a:rPr lang="ru-RU" dirty="0" smtClean="0"/>
              <a:t>Что делать, если: ребенок опрокидывает поднос из-за своей неуклюжести.</a:t>
            </a:r>
          </a:p>
          <a:p>
            <a:r>
              <a:rPr lang="ru-RU" dirty="0" smtClean="0"/>
              <a:t>Ребенок демонстративно отшвыривает предложенный раздаточный материал и категорически отказывается выполнять задание?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643182"/>
            <a:ext cx="2167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285860"/>
            <a:ext cx="792961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 smtClean="0"/>
              <a:t>1. Учитесь читать по лицам детей; старайтесь увидеть, чего они ждут от вас.</a:t>
            </a:r>
          </a:p>
          <a:p>
            <a:pPr lvl="0"/>
            <a:r>
              <a:rPr lang="ru-RU" sz="2000" b="1" dirty="0" smtClean="0"/>
              <a:t>2. Чаще ставьте себя на место ваших дошкольников, старайтесь понять их затруднения.</a:t>
            </a:r>
          </a:p>
          <a:p>
            <a:pPr lvl="0"/>
            <a:r>
              <a:rPr lang="ru-RU" sz="2000" b="1" dirty="0" smtClean="0"/>
              <a:t>3. Поощряйте даже самые малые попытки детей думать и делать не по шаблону, не по готовому рецепту, а по-своему, самостоятельно, творчески.</a:t>
            </a:r>
          </a:p>
          <a:p>
            <a:pPr lvl="0"/>
            <a:r>
              <a:rPr lang="ru-RU" sz="2000" b="1" dirty="0" smtClean="0"/>
              <a:t>4. Помогайте детям достигнуть цели, </a:t>
            </a:r>
            <a:r>
              <a:rPr lang="ru-RU" sz="2000" b="1" u="sng" dirty="0" smtClean="0"/>
              <a:t>но не навязывайте своего мнения.</a:t>
            </a:r>
            <a:endParaRPr lang="ru-RU" sz="2000" b="1" dirty="0" smtClean="0"/>
          </a:p>
          <a:p>
            <a:pPr lvl="0"/>
            <a:r>
              <a:rPr lang="ru-RU" sz="2000" b="1" dirty="0" smtClean="0"/>
              <a:t>5. Как можно чаще давайте дошкольникам почувствовать радость успеха.</a:t>
            </a:r>
          </a:p>
          <a:p>
            <a:pPr lvl="0"/>
            <a:r>
              <a:rPr lang="ru-RU" sz="2000" b="1" dirty="0" smtClean="0"/>
              <a:t>6. Не опекайте дошкольников по мелочам, доверяйте им по крупному счету.</a:t>
            </a:r>
          </a:p>
          <a:p>
            <a:pPr lvl="0"/>
            <a:r>
              <a:rPr lang="ru-RU" sz="2000" b="1" dirty="0" smtClean="0"/>
              <a:t>7. Умейте прощать  детям мелкие проступки, </a:t>
            </a:r>
            <a:r>
              <a:rPr lang="ru-RU" sz="2000" b="1" u="sng" dirty="0" smtClean="0"/>
              <a:t>не возводите мелочи в принцип.</a:t>
            </a:r>
            <a:endParaRPr lang="ru-RU" sz="2000" b="1" dirty="0" smtClean="0"/>
          </a:p>
          <a:p>
            <a:pPr lvl="0"/>
            <a:r>
              <a:rPr lang="ru-RU" sz="2000" b="1" dirty="0" smtClean="0"/>
              <a:t>8. Старайтесь быть всегда подтянутым, опрятным, аккуратным не только внешне, но и внутренне.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214290"/>
            <a:ext cx="750099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Памятку Мастеру</a:t>
            </a:r>
            <a:r>
              <a:rPr lang="ru-RU" sz="2000" b="1" dirty="0" smtClean="0"/>
              <a:t>  или правила совершенствования педагогического мастерства, вытекающие из основных принципов   «педагогики сотрудничества»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7929618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 smtClean="0"/>
              <a:t>9. Ни в коем случае </a:t>
            </a:r>
            <a:r>
              <a:rPr lang="ru-RU" sz="2000" b="1" u="sng" dirty="0" smtClean="0"/>
              <a:t>не превращайте воспитание в сухие скучные, надоедливые нотации и нравоучения.</a:t>
            </a:r>
            <a:endParaRPr lang="ru-RU" sz="2000" b="1" dirty="0" smtClean="0"/>
          </a:p>
          <a:p>
            <a:pPr lvl="0"/>
            <a:r>
              <a:rPr lang="ru-RU" sz="2000" b="1" dirty="0" smtClean="0"/>
              <a:t>10. Ко всем детям, независимо от симпатий, относитесь ровно, </a:t>
            </a:r>
            <a:r>
              <a:rPr lang="ru-RU" sz="2000" b="1" u="sng" dirty="0" smtClean="0"/>
              <a:t>с едиными мерками требовательности, но не грубости.</a:t>
            </a:r>
            <a:endParaRPr lang="ru-RU" sz="2000" b="1" dirty="0" smtClean="0"/>
          </a:p>
          <a:p>
            <a:pPr lvl="0"/>
            <a:r>
              <a:rPr lang="ru-RU" sz="2000" b="1" dirty="0" smtClean="0"/>
              <a:t>11. Ни один поступок, ни одно хорошее дело ребёнка не должно проходить мимо вашего внимания; дети всегда должны чувствовать, что Мастер все видит, Мастер  все знает.</a:t>
            </a:r>
          </a:p>
          <a:p>
            <a:pPr lvl="0"/>
            <a:r>
              <a:rPr lang="ru-RU" sz="2000" b="1" dirty="0" smtClean="0"/>
              <a:t>12. Во взаимоотношениях с дошкольниками, даже в самых сложных случаях и ситуациях, не унижайте человеческого достоинства воспитанника.</a:t>
            </a:r>
          </a:p>
          <a:p>
            <a:pPr lvl="0"/>
            <a:r>
              <a:rPr lang="ru-RU" sz="2000" b="1" dirty="0" smtClean="0"/>
              <a:t>13. Всегда поддерживайте </a:t>
            </a:r>
            <a:r>
              <a:rPr lang="ru-RU" sz="2000" b="1" u="sng" dirty="0" smtClean="0"/>
              <a:t>бодрый, жизнерадостный стиль и тон</a:t>
            </a:r>
            <a:r>
              <a:rPr lang="ru-RU" sz="2000" b="1" dirty="0" smtClean="0"/>
              <a:t> в деятельности коллектива группы.</a:t>
            </a:r>
          </a:p>
          <a:p>
            <a:pPr lvl="0"/>
            <a:r>
              <a:rPr lang="ru-RU" sz="2000" b="1" smtClean="0"/>
              <a:t>14. Дорог </a:t>
            </a:r>
            <a:r>
              <a:rPr lang="ru-RU" sz="2000" b="1" dirty="0" smtClean="0"/>
              <a:t>к сердцам и умам дошкольников  множество: увлекательный интересный рассказ, задушевный разговор, справедливая оценка, творческий успех, встреча с интересными людьми, личность педагога... </a:t>
            </a:r>
            <a:r>
              <a:rPr lang="ru-RU" sz="2000" b="1" u="sng" dirty="0" smtClean="0"/>
              <a:t>Педагогическое мастерство</a:t>
            </a:r>
            <a:r>
              <a:rPr lang="ru-RU" sz="2000" b="1" dirty="0" smtClean="0"/>
              <a:t> заключается в том, чтобы</a:t>
            </a:r>
            <a:r>
              <a:rPr lang="ru-RU" sz="2000" b="1" u="sng" dirty="0" smtClean="0"/>
              <a:t> идти не одной дорогой, а всеми сразу,  искать новые.</a:t>
            </a:r>
            <a:endParaRPr lang="ru-RU" sz="2000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428604"/>
            <a:ext cx="785814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Конкретизировать  знания педагогов о технологии «педагогики сотрудничества».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Расширить и углубить представления педагогов по теме «Педагогика сотрудничества» в ДСО.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Осознать возможности гуманно-личностного подхода к дошкольникам.</a:t>
            </a:r>
          </a:p>
          <a:p>
            <a:pPr marL="342900" indent="-342900">
              <a:buFontTx/>
              <a:buAutoNum type="arabicPeriod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Отработать практические формы сотрудничества с дошкольниками.</a:t>
            </a:r>
          </a:p>
          <a:p>
            <a:pPr marL="342900" indent="-342900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571480"/>
            <a:ext cx="664373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Вопросы для обсуждения: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0129" y="2204864"/>
            <a:ext cx="7200800" cy="345638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«Педагогика сотрудничества».   </a:t>
            </a:r>
          </a:p>
          <a:p>
            <a:pPr marL="514350" indent="-514350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Как я её понимаю?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55576" y="476672"/>
            <a:ext cx="68407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Уровни сотрудничества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772816"/>
            <a:ext cx="8029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Внешнее сотрудничество</a:t>
            </a:r>
            <a:r>
              <a:rPr lang="ru-RU" sz="3600" dirty="0" smtClean="0"/>
              <a:t>: 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Администр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+ воспитатели + педагоги+ родители + дети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3248229" y="4206818"/>
            <a:ext cx="1346448" cy="1202432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Ребе-нок</a:t>
            </a:r>
            <a:endParaRPr lang="ru-RU" sz="1100" dirty="0"/>
          </a:p>
        </p:txBody>
      </p:sp>
      <p:cxnSp>
        <p:nvCxnSpPr>
          <p:cNvPr id="7" name="Прямая со стрелкой 6"/>
          <p:cNvCxnSpPr>
            <a:stCxn id="5" idx="8"/>
          </p:cNvCxnSpPr>
          <p:nvPr/>
        </p:nvCxnSpPr>
        <p:spPr>
          <a:xfrm flipH="1" flipV="1">
            <a:off x="2728976" y="4393126"/>
            <a:ext cx="609448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7"/>
          </p:cNvCxnSpPr>
          <p:nvPr/>
        </p:nvCxnSpPr>
        <p:spPr>
          <a:xfrm>
            <a:off x="2648514" y="4652180"/>
            <a:ext cx="599715" cy="1558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828632" y="374961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родители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endCxn id="15" idx="3"/>
          </p:cNvCxnSpPr>
          <p:nvPr/>
        </p:nvCxnSpPr>
        <p:spPr>
          <a:xfrm flipV="1">
            <a:off x="4475164" y="4191809"/>
            <a:ext cx="837880" cy="327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5" idx="2"/>
          </p:cNvCxnSpPr>
          <p:nvPr/>
        </p:nvCxnSpPr>
        <p:spPr>
          <a:xfrm flipH="1">
            <a:off x="4286683" y="3868520"/>
            <a:ext cx="892450" cy="410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5179133" y="34113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Воспит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4527273" y="5108642"/>
            <a:ext cx="846828" cy="5548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4586380" y="4808034"/>
            <a:ext cx="850035" cy="504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5313044" y="520901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педагоги</a:t>
            </a:r>
            <a:endParaRPr lang="ru-RU" dirty="0"/>
          </a:p>
        </p:txBody>
      </p:sp>
      <p:cxnSp>
        <p:nvCxnSpPr>
          <p:cNvPr id="25" name="Прямая со стрелкой 24"/>
          <p:cNvCxnSpPr>
            <a:stCxn id="5" idx="6"/>
            <a:endCxn id="29" idx="7"/>
          </p:cNvCxnSpPr>
          <p:nvPr/>
        </p:nvCxnSpPr>
        <p:spPr>
          <a:xfrm flipH="1">
            <a:off x="2609121" y="5108642"/>
            <a:ext cx="729303" cy="4345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5" idx="5"/>
          </p:cNvCxnSpPr>
          <p:nvPr/>
        </p:nvCxnSpPr>
        <p:spPr>
          <a:xfrm flipV="1">
            <a:off x="2728976" y="5328702"/>
            <a:ext cx="855865" cy="470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1828632" y="54092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Админ.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702821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Внутреннее сотрудничество</a:t>
            </a:r>
            <a:r>
              <a:rPr lang="ru-RU" dirty="0"/>
              <a:t> </a:t>
            </a:r>
            <a:r>
              <a:rPr lang="ru-RU" dirty="0" smtClean="0"/>
              <a:t>-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технология сотрудничества:</a:t>
            </a: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гуманизация отношений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убъект – субъектные отношения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S=S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(демократизация отношений)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Преобладающие методы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проблемно-поисковые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диалогические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615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99592" y="332656"/>
            <a:ext cx="66967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гуманизация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отношений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3" y="1700808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ризнание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ценности ребенка как личности, его прав на свободу, счастье, социальную защиту как человека, на развитие его способностей,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индивидуальности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Вера в ребёнка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Сотрудничество, мастерство общения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Отсутствие прямого принуждения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Приоритет положительного стимулирования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Терпимость к детским недостаткам.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511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3568" y="476672"/>
            <a:ext cx="68407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демократизация отношений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6007" y="1628800"/>
            <a:ext cx="73123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Уравнивание воспитателя и дошкольника в правах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Право ребёнку на свободный выбор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Право на ошибку –РЕФЛЕКСИЯ ДЕТЬМИ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Право на собственную точку зрения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Соблюдение Конвенции о правах ребёнка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714744" y="4000504"/>
            <a:ext cx="484632" cy="854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8596" y="4857760"/>
            <a:ext cx="7528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Стиль отношений педагога и дошкольника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919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251433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запрещать, а направлять.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управлять, а соуправлять.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принуждать, а убеждать.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командовать, а организовывать.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ограничивать, а предоставлять свободу выбора.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476672"/>
            <a:ext cx="705678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Стиль отношений педагога и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дошкольника (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S=S)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563888" y="4675531"/>
            <a:ext cx="484632" cy="6903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5733256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Обучение без принуждения</a:t>
            </a:r>
            <a:endParaRPr lang="ru-RU" sz="36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948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799</TotalTime>
  <Words>1228</Words>
  <Application>Microsoft Office PowerPoint</Application>
  <PresentationFormat>Экран (4:3)</PresentationFormat>
  <Paragraphs>132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Традиционное обучение основано на положении воспитателя  в качестве субъекта, а дошкольника – объекта педагогического процесса. В концепции сотрудничества это положение заменяется представлением о дошкольнике как субъекте своей деятельности.   Без сотрудничества воспитателя  и дошкольника  трудно добиться достойного результата в учебном процессе,  это совместное творчество взрослого и ребёнка.</vt:lpstr>
      <vt:lpstr>В основе педагогики сотрудничества заложено продуктивное общение педагогов между собой, сотрудничество детей и взрослых, детей между собой и сотрудничество учеников, родителей и учителей.  Основой педагогике сотрудничества является гуманизация и демократизация всей жизнедеятельности учебного заведения.</vt:lpstr>
      <vt:lpstr>Идеи педагогики сотрудничества особенно значимы сегодня, так как коррелируются с процессами, происходящими в обществе. Ведь что означает ориентация образовательной деятельности на личность ребёнка?  То, что учитель должен видеть в ученике самостоятельную, социально и интеллектуально развивающуюся личность. Задача учителя – помочь ученику развиваться. Если этого нет, то образование, мягко говоря, неэффективно. </vt:lpstr>
      <vt:lpstr>Отношения с учениками остаются на одном из приоритетных мест в работе педагога. Нельзя оценивать детей по их отметкам и отношению к предмету. Если ребёнку не интересен твой предмет, это не значит, что он плохой. Просто нужны другие формы работы с ним.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ДО-СОШ-90</dc:creator>
  <cp:lastModifiedBy>Admin</cp:lastModifiedBy>
  <cp:revision>24</cp:revision>
  <dcterms:created xsi:type="dcterms:W3CDTF">2013-03-19T03:47:24Z</dcterms:created>
  <dcterms:modified xsi:type="dcterms:W3CDTF">2013-09-29T07:24:13Z</dcterms:modified>
</cp:coreProperties>
</file>