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CC0066"/>
    <a:srgbClr val="4CD4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961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26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94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459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940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054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150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44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635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284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62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rgbClr val="E7EDC2">
                <a:alpha val="55000"/>
              </a:srgbClr>
            </a:gs>
            <a:gs pos="3000">
              <a:srgbClr val="FFFF00"/>
            </a:gs>
            <a:gs pos="87000">
              <a:srgbClr val="4CD463"/>
            </a:gs>
            <a:gs pos="58000">
              <a:schemeClr val="accent1">
                <a:tint val="44500"/>
                <a:satMod val="160000"/>
              </a:schemeClr>
            </a:gs>
            <a:gs pos="34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CA3F1-B73C-4FAB-867C-FE79D0158B66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532A2-66EF-475A-B228-B14CD09B8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01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live.bibnout.ru/wp-content/uploads/2010/03/40369300_0_1cfc_b22114d0_XL.jpg" TargetMode="External"/><Relationship Id="rId3" Type="http://schemas.openxmlformats.org/officeDocument/2006/relationships/hyperlink" Target="http://mifflow.ru/wp-content/uploads/2011/03/snowdrops.jpg" TargetMode="External"/><Relationship Id="rId7" Type="http://schemas.openxmlformats.org/officeDocument/2006/relationships/hyperlink" Target="http://v-chelny.ru/images/sized/images/uploads/2012-04-23/img_6565-800x534.jpg" TargetMode="External"/><Relationship Id="rId2" Type="http://schemas.openxmlformats.org/officeDocument/2006/relationships/hyperlink" Target="http://www.florets.ru/dikorastushie-rasteniya/images/oduvanchiki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01.chitalnya.ru/upload2/761/136805043555796144.jpg" TargetMode="External"/><Relationship Id="rId5" Type="http://schemas.openxmlformats.org/officeDocument/2006/relationships/hyperlink" Target="http://os1.i.ua/1/101/311722.jpg" TargetMode="External"/><Relationship Id="rId4" Type="http://schemas.openxmlformats.org/officeDocument/2006/relationships/hyperlink" Target="http://www.myjane.ru/pics/24032009/anemon0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92442" y="1095185"/>
            <a:ext cx="437466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Первоцветы</a:t>
            </a:r>
            <a:endParaRPr lang="ru-RU" sz="6000" b="1" cap="none" spc="50" dirty="0">
              <a:ln w="11430"/>
              <a:solidFill>
                <a:srgbClr val="99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3444987"/>
            <a:ext cx="55106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Franklin Gothic Medium" pitchFamily="34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Franklin Gothic Medium" pitchFamily="34" charset="0"/>
              </a:rPr>
              <a:t>Зинурова</a:t>
            </a:r>
            <a:r>
              <a:rPr lang="ru-RU" sz="2800" dirty="0" smtClean="0">
                <a:solidFill>
                  <a:srgbClr val="C00000"/>
                </a:solidFill>
                <a:latin typeface="Franklin Gothic Medium" pitchFamily="34" charset="0"/>
              </a:rPr>
              <a:t> Гелия </a:t>
            </a:r>
            <a:r>
              <a:rPr lang="ru-RU" sz="2800" dirty="0" err="1" smtClean="0">
                <a:solidFill>
                  <a:srgbClr val="C00000"/>
                </a:solidFill>
                <a:latin typeface="Franklin Gothic Medium" pitchFamily="34" charset="0"/>
              </a:rPr>
              <a:t>Салихзяновна</a:t>
            </a:r>
            <a:r>
              <a:rPr lang="ru-RU" sz="2800" dirty="0" smtClean="0">
                <a:solidFill>
                  <a:srgbClr val="C00000"/>
                </a:solidFill>
                <a:latin typeface="Franklin Gothic Medium" pitchFamily="34" charset="0"/>
              </a:rPr>
              <a:t>,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Franklin Gothic Medium" pitchFamily="34" charset="0"/>
              </a:rPr>
              <a:t>воспитатель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Franklin Gothic Medium" pitchFamily="34" charset="0"/>
              </a:rPr>
              <a:t>НС(К)НШ-ДС </a:t>
            </a:r>
            <a:r>
              <a:rPr lang="en-US" sz="2800" dirty="0" smtClean="0">
                <a:solidFill>
                  <a:srgbClr val="C00000"/>
                </a:solidFill>
                <a:latin typeface="Franklin Gothic Medium" pitchFamily="34" charset="0"/>
              </a:rPr>
              <a:t> V </a:t>
            </a:r>
            <a:r>
              <a:rPr lang="ru-RU" sz="2800" dirty="0" smtClean="0">
                <a:solidFill>
                  <a:srgbClr val="C00000"/>
                </a:solidFill>
                <a:latin typeface="Franklin Gothic Medium" pitchFamily="34" charset="0"/>
              </a:rPr>
              <a:t>вида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Franklin Gothic Medium" pitchFamily="34" charset="0"/>
              </a:rPr>
              <a:t>г. Набережные Челны, РТ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3" y="166117"/>
            <a:ext cx="4267200" cy="3190875"/>
          </a:xfrm>
          <a:prstGeom prst="sun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237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Использованные  ресурсы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778" y="1128251"/>
            <a:ext cx="8712968" cy="5397093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http://www.florets.ru/dikorastushie-rasteniya/images/oduvanchiki.jpg</a:t>
            </a:r>
            <a:r>
              <a:rPr lang="ru-RU" dirty="0"/>
              <a:t>  одуванчик</a:t>
            </a:r>
          </a:p>
          <a:p>
            <a:r>
              <a:rPr lang="en-US" dirty="0">
                <a:hlinkClick r:id="rId3"/>
              </a:rPr>
              <a:t>http://mifflow.ru/wp-content/uploads/2011/03/snowdrops.jpg</a:t>
            </a:r>
            <a:r>
              <a:rPr lang="ru-RU" dirty="0"/>
              <a:t>  подснежник</a:t>
            </a:r>
          </a:p>
          <a:p>
            <a:r>
              <a:rPr lang="en-US" dirty="0">
                <a:hlinkClick r:id="rId4"/>
              </a:rPr>
              <a:t>http://www.myjane.ru/pics/24032009/anemon0.jpg</a:t>
            </a:r>
            <a:r>
              <a:rPr lang="ru-RU" dirty="0"/>
              <a:t>  ветреница</a:t>
            </a:r>
          </a:p>
          <a:p>
            <a:r>
              <a:rPr lang="en-US" dirty="0">
                <a:hlinkClick r:id="rId5"/>
              </a:rPr>
              <a:t>http://os1.i.ua/1/101/311722.jpg</a:t>
            </a:r>
            <a:r>
              <a:rPr lang="ru-RU" dirty="0"/>
              <a:t>  медуница </a:t>
            </a:r>
          </a:p>
          <a:p>
            <a:r>
              <a:rPr lang="en-US" dirty="0">
                <a:hlinkClick r:id="rId6"/>
              </a:rPr>
              <a:t>http://img01.chitalnya.ru/upload2/761/136805043555796144.jpg</a:t>
            </a:r>
            <a:r>
              <a:rPr lang="ru-RU" dirty="0"/>
              <a:t> мать-и-мачеха</a:t>
            </a:r>
          </a:p>
          <a:p>
            <a:r>
              <a:rPr lang="en-US" dirty="0">
                <a:hlinkClick r:id="rId7"/>
              </a:rPr>
              <a:t>http://v-chelny.ru/images/sized/images/uploads/2012-04-23/img_6565-800x534.jpg</a:t>
            </a:r>
            <a:r>
              <a:rPr lang="ru-RU" dirty="0"/>
              <a:t> прострел</a:t>
            </a:r>
          </a:p>
          <a:p>
            <a:r>
              <a:rPr lang="en-US" dirty="0">
                <a:hlinkClick r:id="rId7"/>
              </a:rPr>
              <a:t>http://v-chelny.ru/images/sized/images/uploads/2012-04-23/img_6565-800x534.jpg</a:t>
            </a:r>
            <a:r>
              <a:rPr lang="ru-RU" dirty="0"/>
              <a:t> </a:t>
            </a:r>
            <a:r>
              <a:rPr lang="ru-RU" dirty="0" smtClean="0"/>
              <a:t>крокусы</a:t>
            </a:r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live.bibnout.ru/wp-content/uploads/2010/03/40369300_0_1cfc_b22114d0_XL.jpg</a:t>
            </a:r>
            <a:r>
              <a:rPr lang="ru-RU" dirty="0" smtClean="0"/>
              <a:t>  ландыши</a:t>
            </a:r>
          </a:p>
          <a:p>
            <a:r>
              <a:rPr lang="ru-RU" dirty="0"/>
              <a:t>Тексты из пособия  Н.В. </a:t>
            </a:r>
            <a:r>
              <a:rPr lang="ru-RU" dirty="0" err="1"/>
              <a:t>Нищевой</a:t>
            </a:r>
            <a:r>
              <a:rPr lang="ru-RU" dirty="0"/>
              <a:t> «Живая природа. В мире растений»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89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2160000"/>
            <a:ext cx="4003937" cy="255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43465" y="332656"/>
            <a:ext cx="4057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Подснежник</a:t>
            </a:r>
            <a:endParaRPr lang="ru-RU" sz="5400" b="1" cap="none" spc="50" dirty="0">
              <a:ln w="11430"/>
              <a:solidFill>
                <a:srgbClr val="99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0121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2000600"/>
            <a:ext cx="42484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Подснежник- невысокое луковичное растение с одиночными поникающими белыми цветами. Иногда за подснежники ошибочно принимают ветреницу.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9530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2160000"/>
            <a:ext cx="4104457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1484784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Ландыш растёт в лиственных и сосновых, а также смешанных лесах, на опушках и на полянах. Ландыши принадлежат к числу теневыносливых растений. Ландыш— широко известное лекарственное растение, обладает приятным запахом.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36179" y="332656"/>
            <a:ext cx="28039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Ландыш</a:t>
            </a:r>
            <a:endParaRPr lang="ru-RU" sz="5400" b="1" cap="none" spc="50" dirty="0">
              <a:ln w="11430"/>
              <a:solidFill>
                <a:srgbClr val="99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980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2160000"/>
            <a:ext cx="4104456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16187" y="1767157"/>
            <a:ext cx="434830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Крокус цветёт ранней весной, после того как сойдёт снег. Высушенные рыльца посевного крокуса с оранжево- жёлтыми цветками используют как пряность или для окраски пищи.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332656"/>
            <a:ext cx="2313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Крокус</a:t>
            </a:r>
            <a:endParaRPr lang="ru-RU" sz="5400" b="1" cap="none" spc="50" dirty="0">
              <a:ln w="11430"/>
              <a:solidFill>
                <a:srgbClr val="99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760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2160000"/>
            <a:ext cx="4012217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0654" y="332656"/>
            <a:ext cx="3459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Ветреница</a:t>
            </a:r>
            <a:endParaRPr lang="ru-RU" sz="5400" b="1" cap="none" spc="50" dirty="0">
              <a:ln w="11430"/>
              <a:solidFill>
                <a:srgbClr val="99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1569" y="1255986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Ветреница цветёт ранней весной в лесах, по оврагам и откосам канав. На верхушке каждого стебелька сияет, как маленькое солнышко, ярко-желтый венчик. Цветки ветреницы быстро увядают и на их месте образуются мелкие </a:t>
            </a:r>
            <a:r>
              <a:rPr lang="ru-RU" sz="2800" dirty="0" err="1" smtClean="0"/>
              <a:t>плодики</a:t>
            </a:r>
            <a:r>
              <a:rPr lang="ru-RU" sz="2800" dirty="0" smtClean="0"/>
              <a:t>, собранные в маленький пушистый шарик. Корневище служит ему органом размножения.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7740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2160000"/>
            <a:ext cx="4038054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12761" y="332656"/>
            <a:ext cx="4807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Мать-и-мачеха</a:t>
            </a:r>
            <a:endParaRPr lang="ru-RU" sz="5400" b="1" cap="none" spc="50" dirty="0">
              <a:ln w="11430"/>
              <a:solidFill>
                <a:srgbClr val="99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58145" y="1268760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Ярко- жёлтые цветки появляются раньше листьев. Сверху листовая пластинка зеленая, голая и кажется холодной. Это – «мачеха». А нижняя поверхность листа покрыта беловатым войлоком. Она мягкая, нежная – «мать». Отвар ее листьев применяют при кашле, бронхитах, катарах легких.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6779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2160000"/>
            <a:ext cx="4067003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61831" y="332656"/>
            <a:ext cx="3047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Прострел</a:t>
            </a:r>
            <a:endParaRPr lang="ru-RU" sz="5400" b="1" cap="none" spc="50" dirty="0">
              <a:ln w="11430"/>
              <a:solidFill>
                <a:srgbClr val="99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268760"/>
            <a:ext cx="4392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Прострел, или сон-трава, – так называется это многолетнее растение. Произрастает оно в светлых сосновых лесах, на известковых склонах по берегам рек, в степи. С каждым годом все реже можно встретить цветущий прострел. Размножается это растение в основном семенами.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0298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2160000"/>
            <a:ext cx="4104456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74258" y="332656"/>
            <a:ext cx="3394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Медуница</a:t>
            </a:r>
            <a:endParaRPr lang="ru-RU" sz="5400" b="1" cap="none" spc="50" dirty="0">
              <a:ln w="11430"/>
              <a:solidFill>
                <a:srgbClr val="99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90612" y="1484784"/>
            <a:ext cx="432321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 медуницы листья шершавые, продолговатые, заострённые. Цветёт ранней весной розовыми, сине- фиолетовыми, сиреневыми цветами. Медоносное растение. Её  применяли  от простуды и катаров верхних дыхательных путей.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7360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2160000"/>
            <a:ext cx="4032448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170080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Одуванчик растёт на лугах, у дорог, у жилья. Отвар из корней одуванчика возбуждает аппетит, молодые листья употребляют в салат, поджаренные корни используют как суррогат кофе.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345430"/>
            <a:ext cx="35441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Одуванчик</a:t>
            </a:r>
            <a:endParaRPr lang="ru-RU" sz="5400" b="1" cap="none" spc="50" dirty="0">
              <a:ln w="11430"/>
              <a:solidFill>
                <a:srgbClr val="99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67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329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Использованные  ресурсы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2013-02-12T16:13:04Z</dcterms:created>
  <dcterms:modified xsi:type="dcterms:W3CDTF">2013-09-29T04:20:56Z</dcterms:modified>
</cp:coreProperties>
</file>