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8" r:id="rId9"/>
    <p:sldId id="263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661" autoAdjust="0"/>
    <p:restoredTop sz="94660"/>
  </p:normalViewPr>
  <p:slideViewPr>
    <p:cSldViewPr>
      <p:cViewPr varScale="1">
        <p:scale>
          <a:sx n="73" d="100"/>
          <a:sy n="73" d="100"/>
        </p:scale>
        <p:origin x="-9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7" y="3550127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5" y="3550127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8C0FE-4E68-455E-81A4-5A13213A651C}" type="datetimeFigureOut">
              <a:rPr lang="ru-RU" smtClean="0"/>
              <a:pPr/>
              <a:t>22.02.2012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226CFC-B866-4890-9A3C-3D2EA0DA0AB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8C0FE-4E68-455E-81A4-5A13213A651C}" type="datetimeFigureOut">
              <a:rPr lang="ru-RU" smtClean="0"/>
              <a:pPr/>
              <a:t>22.02.2012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26CFC-B866-4890-9A3C-3D2EA0DA0AB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8C0FE-4E68-455E-81A4-5A13213A651C}" type="datetimeFigureOut">
              <a:rPr lang="ru-RU" smtClean="0"/>
              <a:pPr/>
              <a:t>22.02.2012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26CFC-B866-4890-9A3C-3D2EA0DA0AB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 userDrawn="1"/>
        </p:nvGraphicFramePr>
        <p:xfrm>
          <a:off x="571472" y="267868"/>
          <a:ext cx="7905805" cy="637584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905805"/>
              </a:tblGrid>
              <a:tr h="6375842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121920" marR="121920" marT="34290" marB="34290"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 userDrawn="1"/>
        </p:nvGraphicFramePr>
        <p:xfrm>
          <a:off x="474133" y="254001"/>
          <a:ext cx="8128000" cy="6451600"/>
        </p:xfrm>
        <a:graphic>
          <a:graphicData uri="http://schemas.openxmlformats.org/drawingml/2006/table">
            <a:tbl>
              <a:tblPr/>
              <a:tblGrid>
                <a:gridCol w="8128000"/>
              </a:tblGrid>
              <a:tr h="6451600">
                <a:tc>
                  <a:txBody>
                    <a:bodyPr/>
                    <a:lstStyle/>
                    <a:p>
                      <a:pPr algn="ctr" rtl="0"/>
                      <a:r>
                        <a:rPr lang="ru-RU" sz="15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МОУ СОШ № 134 «Дарование»</a:t>
                      </a:r>
                    </a:p>
                    <a:p>
                      <a:pPr algn="ctr"/>
                      <a:r>
                        <a:rPr lang="ru-RU" sz="15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Красноармейского района г. Волгограда</a:t>
                      </a:r>
                    </a:p>
                    <a:p>
                      <a:pPr algn="ctr"/>
                      <a:endParaRPr lang="ru-RU" sz="15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5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5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5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Тема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«Жук бронзовка»</a:t>
                      </a:r>
                    </a:p>
                    <a:p>
                      <a:pPr algn="ctr"/>
                      <a:endParaRPr lang="ru-RU" sz="1800" b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800" b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rtl="0"/>
                      <a:r>
                        <a:rPr lang="ru-RU" sz="15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Выполнила ученица </a:t>
                      </a:r>
                    </a:p>
                    <a:p>
                      <a:pPr algn="ctr" rtl="0"/>
                      <a:r>
                        <a:rPr lang="ru-RU" sz="15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«В» класса </a:t>
                      </a:r>
                    </a:p>
                    <a:p>
                      <a:pPr algn="ctr"/>
                      <a:r>
                        <a:rPr lang="ru-RU" sz="15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Филатова Алина </a:t>
                      </a:r>
                    </a:p>
                  </a:txBody>
                  <a:tcPr marL="121920" marR="121920" marT="34290" marB="34290">
                    <a:lnL w="38100" cmpd="sng">
                      <a:solidFill>
                        <a:schemeClr val="tx1"/>
                      </a:solidFill>
                      <a:prstDash val="solid"/>
                    </a:lnL>
                    <a:lnR w="38100" cmpd="sng">
                      <a:solidFill>
                        <a:schemeClr val="tx1"/>
                      </a:solidFill>
                      <a:prstDash val="solid"/>
                    </a:lnR>
                    <a:lnT w="38100" cmpd="sng">
                      <a:solidFill>
                        <a:schemeClr val="tx1"/>
                      </a:solidFill>
                      <a:prstDash val="solid"/>
                    </a:lnT>
                    <a:lnB w="381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9" name="Рисунок 8" descr="0_1de88_2f117129_XL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43108" y="1571612"/>
            <a:ext cx="4926159" cy="42148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3A8C0FE-4E68-455E-81A4-5A13213A651C}" type="datetimeFigureOut">
              <a:rPr lang="ru-RU" smtClean="0"/>
              <a:pPr/>
              <a:t>22.02.2012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A226CFC-B866-4890-9A3C-3D2EA0DA0AB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8C0FE-4E68-455E-81A4-5A13213A651C}" type="datetimeFigureOut">
              <a:rPr lang="ru-RU" smtClean="0"/>
              <a:pPr/>
              <a:t>22.02.2012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26CFC-B866-4890-9A3C-3D2EA0DA0AB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5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3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8C0FE-4E68-455E-81A4-5A13213A651C}" type="datetimeFigureOut">
              <a:rPr lang="ru-RU" smtClean="0"/>
              <a:pPr/>
              <a:t>22.02.2012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26CFC-B866-4890-9A3C-3D2EA0DA0AB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26CFC-B866-4890-9A3C-3D2EA0DA0AB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8C0FE-4E68-455E-81A4-5A13213A651C}" type="datetimeFigureOut">
              <a:rPr lang="ru-RU" smtClean="0"/>
              <a:pPr/>
              <a:t>22.02.2012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1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20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20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8C0FE-4E68-455E-81A4-5A13213A651C}" type="datetimeFigureOut">
              <a:rPr lang="ru-RU" smtClean="0"/>
              <a:pPr/>
              <a:t>22.02.2012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26CFC-B866-4890-9A3C-3D2EA0DA0AB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8C0FE-4E68-455E-81A4-5A13213A651C}" type="datetimeFigureOut">
              <a:rPr lang="ru-RU" smtClean="0"/>
              <a:pPr/>
              <a:t>22.02.2012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26CFC-B866-4890-9A3C-3D2EA0DA0AB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3A8C0FE-4E68-455E-81A4-5A13213A651C}" type="datetimeFigureOut">
              <a:rPr lang="ru-RU" smtClean="0"/>
              <a:pPr/>
              <a:t>22.02.2012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A226CFC-B866-4890-9A3C-3D2EA0DA0AB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8C0FE-4E68-455E-81A4-5A13213A651C}" type="datetimeFigureOut">
              <a:rPr lang="ru-RU" smtClean="0"/>
              <a:pPr/>
              <a:t>22.02.2012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226CFC-B866-4890-9A3C-3D2EA0DA0AB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1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3A8C0FE-4E68-455E-81A4-5A13213A651C}" type="datetimeFigureOut">
              <a:rPr lang="ru-RU" smtClean="0"/>
              <a:pPr/>
              <a:t>22.02.2012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A226CFC-B866-4890-9A3C-3D2EA0DA0AB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1de88_2f117129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428604"/>
            <a:ext cx="8358246" cy="53578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  <a:reflection blurRad="6350" stA="50000" endA="295" endPos="92000" dist="101600" dir="5400000" sy="-100000" algn="bl" rotWithShape="0"/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4d3b0_74461e87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8992" y="428604"/>
            <a:ext cx="5000660" cy="307217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perspectiveHeroicExtremeLeftFacing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 descr="Goldglänzender_Rosenkäfer_Cetonia_aurata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428604"/>
            <a:ext cx="3762401" cy="28932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 descr="790px-Cetonia_aurata,_Livorn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48" y="2714620"/>
            <a:ext cx="3862899" cy="392909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5" name="Рисунок 4" descr="0_77401_967b51cb_XL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0496" y="3143248"/>
            <a:ext cx="4714908" cy="31611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6b9cb_b1c98ff1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810" y="449595"/>
            <a:ext cx="8336220" cy="5926223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0" y="267891"/>
          <a:ext cx="8229600" cy="2819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229600"/>
              </a:tblGrid>
              <a:tr h="278130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121920" marR="121920" marT="34290" marB="34290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76222" y="160711"/>
          <a:ext cx="8191557" cy="648299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191557"/>
              </a:tblGrid>
              <a:tr h="6482999">
                <a:tc>
                  <a:txBody>
                    <a:bodyPr/>
                    <a:lstStyle/>
                    <a:p>
                      <a:pPr algn="ctr"/>
                      <a:r>
                        <a:rPr lang="ru-RU" sz="3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Золотистая бронзовка</a:t>
                      </a:r>
                    </a:p>
                    <a:p>
                      <a:pPr algn="ctr"/>
                      <a:endParaRPr lang="ru-RU" sz="3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3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3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3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3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3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3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Научная классификация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6" name="Рисунок 5" descr="0_47014_d8c0abb6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979" y="-87200"/>
            <a:ext cx="6119855" cy="4393608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047768" y="4446992"/>
          <a:ext cx="7048506" cy="19469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24253"/>
                <a:gridCol w="3524253"/>
              </a:tblGrid>
              <a:tr h="2781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/>
                          <a:ea typeface="Times New Roman"/>
                          <a:cs typeface="Times New Roman"/>
                        </a:rPr>
                        <a:t>Царство</a:t>
                      </a:r>
                      <a:r>
                        <a:rPr lang="ru-RU" sz="15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: </a:t>
                      </a:r>
                      <a:r>
                        <a:rPr lang="ru-RU" sz="1500" b="1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5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Животные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781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/>
                          <a:ea typeface="Times New Roman"/>
                          <a:cs typeface="Times New Roman"/>
                        </a:rPr>
                        <a:t>Тип</a:t>
                      </a:r>
                      <a:r>
                        <a:rPr lang="ru-RU" sz="15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: </a:t>
                      </a:r>
                      <a:r>
                        <a:rPr lang="ru-RU" sz="1500" b="1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5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Членистоногие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781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/>
                          <a:ea typeface="Times New Roman"/>
                          <a:cs typeface="Times New Roman"/>
                        </a:rPr>
                        <a:t>Класс</a:t>
                      </a:r>
                      <a:r>
                        <a:rPr lang="ru-RU" sz="15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: </a:t>
                      </a:r>
                      <a:r>
                        <a:rPr lang="ru-RU" sz="1500" b="1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5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Насекомые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781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/>
                          <a:ea typeface="Times New Roman"/>
                          <a:cs typeface="Times New Roman"/>
                        </a:rPr>
                        <a:t>Отряд</a:t>
                      </a:r>
                      <a:r>
                        <a:rPr lang="ru-RU" sz="15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: </a:t>
                      </a:r>
                      <a:r>
                        <a:rPr lang="ru-RU" sz="1500" b="1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5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Жесткокрылые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781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/>
                          <a:ea typeface="Times New Roman"/>
                          <a:cs typeface="Times New Roman"/>
                        </a:rPr>
                        <a:t>Семейство</a:t>
                      </a:r>
                      <a:r>
                        <a:rPr lang="ru-RU" sz="15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: </a:t>
                      </a:r>
                      <a:r>
                        <a:rPr lang="ru-RU" sz="1500" b="1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5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Пластинчатоусые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781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/>
                          <a:ea typeface="Times New Roman"/>
                          <a:cs typeface="Times New Roman"/>
                        </a:rPr>
                        <a:t>Род</a:t>
                      </a:r>
                      <a:r>
                        <a:rPr lang="ru-RU" sz="15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: </a:t>
                      </a:r>
                      <a:r>
                        <a:rPr lang="ru-RU" sz="1500" b="1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5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Бронзовки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781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/>
                          <a:ea typeface="Times New Roman"/>
                          <a:cs typeface="Times New Roman"/>
                        </a:rPr>
                        <a:t>Вид</a:t>
                      </a:r>
                      <a:r>
                        <a:rPr lang="ru-RU" sz="15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: </a:t>
                      </a:r>
                      <a:r>
                        <a:rPr lang="ru-RU" sz="1500" b="1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5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Золотистая бронзовка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23819"/>
            <a:ext cx="809630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Вы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видели бронзовок? Её отличает великолепный окрас и золотистый отлив. Это жук, который похож на большой изумруд. Он сидит неподвижно и день и ночь, наслаждаясь ароматом цветка, а заодно и обедая. Только слишком жгучее солнце выводит жука из оцепенения, и он улетает. По одному виду этой лентяйки можно сказать, что бронзовка — обжора. Но что найдёт она на шиповнике или розе? Немцы называют этих насекомых «розенкефер», что одновременно означает «жук розы» и «розовый жук». Интересно, что оба значения справедливы, ведь среди бронзовок часто встречаются особи с красноватым панцирем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0_6f2e8_f8379908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3000372"/>
            <a:ext cx="5572164" cy="345472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76221" y="214290"/>
          <a:ext cx="8239183" cy="6446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239183"/>
              </a:tblGrid>
              <a:tr h="6446520">
                <a:tc>
                  <a:txBody>
                    <a:bodyPr/>
                    <a:lstStyle/>
                    <a:p>
                      <a:pPr algn="just"/>
                      <a:r>
                        <a:rPr lang="ru-RU" sz="17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Среднеевропейская бронзовка золотистая достигает в длину 20 мм. Надкрылья зелёные с металлическим отблеском и узкими поперечными белыми узорами. Снизу тело жука бронзового цвета с пурпурным отблеском. Личинки жёлто-белые с коричневой головой в коротких редких волосках. Личинка очень прожорлива. Растёт быстро и через месяц после вылупления уже достигает половины своей окончательной величины. За один месяц личинка съедает пищи в несколько тысяч раз больше объёма своего тела.</a:t>
                      </a:r>
                    </a:p>
                    <a:p>
                      <a:pPr algn="just"/>
                      <a:r>
                        <a:rPr lang="ru-RU" sz="17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Личинка бронзовки ест непрерывно и превращает в порошок уже разрушенные гниением мёртвые листья и стебельки. Личинка поедает медленно, крепкими челюстями разделяя их на волокна, а потом грызёт. В её кишечнике они превращаются в тесто, вполне пригодное для удобрения почвы. Один из самых деятельных изготовителей чернозёма — личинки бронзовки.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Заслуживает внимания личинка бронзовки и по другой причине. Она толстая, в два-три сантиметра длиной, выпуклая на спине и плоская на брюшной стороне. Её спинная сторона в глубоких складках. Ноги маленькие, слабые и совсем не соответствуют размерам тела. Личинка может свёртываться кольцом. Это положение самозащиты при тревоге. Если личинку оставить в покое, то она разворачивается и уползает. Положенная на стол личинка ползёт на спине, держа ноги в воздухе. Это обычный способ перемещения личинок бронзовки.</a:t>
                      </a:r>
                    </a:p>
                    <a:p>
                      <a:pPr algn="just"/>
                      <a:r>
                        <a:rPr lang="ru-RU" sz="17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Жуки откладывают яйца в июле. В это время — перезимовавшие старые личинки готовятся к окукливанию. Коконы бронзовки довольно изящны, округленно-яйцевидные. </a:t>
                      </a:r>
                    </a:p>
                  </a:txBody>
                  <a:tcPr marL="121920" marR="121920" marT="34290" marB="34290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76222" y="214290"/>
          <a:ext cx="8191557" cy="64294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191557"/>
              </a:tblGrid>
              <a:tr h="6429420">
                <a:tc>
                  <a:txBody>
                    <a:bodyPr/>
                    <a:lstStyle/>
                    <a:p>
                      <a:pPr algn="just"/>
                      <a:r>
                        <a:rPr lang="ru-RU" sz="17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Гладко отполированные внутри коконы тверды и прочны, а сделаны они из испражнений, которые личинки накапливают перед окукливанием. Ножки личинки совсем не нужны при ползании, но совершенно незаменимы при постройке кокона.</a:t>
                      </a:r>
                    </a:p>
                    <a:p>
                      <a:pPr algn="just"/>
                      <a:r>
                        <a:rPr lang="ru-RU" sz="17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Различные стадии развития жука питаются совершенно разным кормом: личинки одним, а взрослые другим или вообще ничем. Наибольшая пищевая активность характерна в основном для личинок. Им необходимо накопить как можно больше пищевого вещества для дальнейшего превращения в куколку, а из неё — в имаго. Куколка же ведёт неактивный образ жизни.</a:t>
                      </a:r>
                    </a:p>
                    <a:p>
                      <a:pPr algn="just"/>
                      <a:r>
                        <a:rPr lang="ru-RU" sz="17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Жук-бронзовка живёт целый год — от одного лета до другого. Коконы взламываются в летнюю жару, в июле или августе. Вышедшая из кокона бронзовка занимается только едой, а откладывание яиц оставляет на будущее лето.</a:t>
                      </a:r>
                    </a:p>
                    <a:p>
                      <a:pPr algn="just"/>
                      <a:r>
                        <a:rPr lang="ru-RU" sz="17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К бронзовкам относятся также некоторые виды неблестящих жуков, тело которых в густых волосках на надкрыльях и в большей или меньшей степени окрашено.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Золотистая бронзовка распространена по всей Евразии за исключением горных регионов и пустынь. В германской мифологии золотистая бронзовка почиталась как священное животное, которое, как и дракон, охраняет сокровища.</a:t>
                      </a:r>
                    </a:p>
                    <a:p>
                      <a:endParaRPr lang="ru-RU" sz="1700" dirty="0"/>
                    </a:p>
                  </a:txBody>
                  <a:tcPr marL="121920" marR="121920" marT="34290" marB="34290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50a62_a7f9a10e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971" y="375025"/>
            <a:ext cx="8405871" cy="548286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  <a:reflection blurRad="6350" stA="50000" endA="295" endPos="92000" dist="1016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_IMG_214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9" y="428604"/>
            <a:ext cx="8429684" cy="592935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6350" stA="50000" endA="295" endPos="92000" dist="1016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6cdc7_65fec5f3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2" y="382905"/>
            <a:ext cx="8572528" cy="609219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2208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815" y="357166"/>
            <a:ext cx="8310589" cy="564360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320</TotalTime>
  <Words>130</Words>
  <Application>Microsoft Office PowerPoint</Application>
  <PresentationFormat>Экран (4:3)</PresentationFormat>
  <Paragraphs>33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Виталька</dc:creator>
  <cp:lastModifiedBy>Виталька</cp:lastModifiedBy>
  <cp:revision>20</cp:revision>
  <dcterms:created xsi:type="dcterms:W3CDTF">2012-02-21T19:51:37Z</dcterms:created>
  <dcterms:modified xsi:type="dcterms:W3CDTF">2012-02-22T05:22:36Z</dcterms:modified>
</cp:coreProperties>
</file>