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91" r:id="rId7"/>
    <p:sldId id="261" r:id="rId8"/>
    <p:sldId id="262" r:id="rId9"/>
    <p:sldId id="292" r:id="rId10"/>
    <p:sldId id="263" r:id="rId11"/>
    <p:sldId id="293" r:id="rId12"/>
    <p:sldId id="264" r:id="rId13"/>
    <p:sldId id="265" r:id="rId14"/>
    <p:sldId id="294" r:id="rId15"/>
    <p:sldId id="266" r:id="rId16"/>
    <p:sldId id="267" r:id="rId17"/>
    <p:sldId id="268" r:id="rId18"/>
    <p:sldId id="269" r:id="rId19"/>
    <p:sldId id="287" r:id="rId20"/>
    <p:sldId id="296" r:id="rId21"/>
    <p:sldId id="295" r:id="rId22"/>
    <p:sldId id="270" r:id="rId23"/>
    <p:sldId id="271" r:id="rId24"/>
    <p:sldId id="272" r:id="rId25"/>
    <p:sldId id="297" r:id="rId26"/>
    <p:sldId id="273" r:id="rId27"/>
    <p:sldId id="274" r:id="rId28"/>
    <p:sldId id="275" r:id="rId29"/>
    <p:sldId id="298" r:id="rId30"/>
    <p:sldId id="276" r:id="rId31"/>
    <p:sldId id="277" r:id="rId32"/>
    <p:sldId id="299" r:id="rId33"/>
    <p:sldId id="279" r:id="rId34"/>
    <p:sldId id="280" r:id="rId35"/>
    <p:sldId id="300" r:id="rId36"/>
    <p:sldId id="281" r:id="rId37"/>
    <p:sldId id="282" r:id="rId38"/>
    <p:sldId id="283" r:id="rId39"/>
    <p:sldId id="284" r:id="rId40"/>
    <p:sldId id="285" r:id="rId41"/>
    <p:sldId id="286" r:id="rId42"/>
    <p:sldId id="301" r:id="rId43"/>
    <p:sldId id="302" r:id="rId44"/>
    <p:sldId id="288" r:id="rId45"/>
    <p:sldId id="289" r:id="rId46"/>
    <p:sldId id="290" r:id="rId47"/>
    <p:sldId id="303" r:id="rId48"/>
    <p:sldId id="304"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DD0BD7-B887-4F56-91DC-FCDE0E1E0F41}" type="datetimeFigureOut">
              <a:rPr lang="ru-RU" smtClean="0"/>
              <a:pPr/>
              <a:t>11.09.2013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39B5CC-206C-4EB2-9F55-6C6D10071DF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DD0BD7-B887-4F56-91DC-FCDE0E1E0F41}" type="datetimeFigureOut">
              <a:rPr lang="ru-RU" smtClean="0"/>
              <a:pPr/>
              <a:t>11.09.2013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39B5CC-206C-4EB2-9F55-6C6D10071DF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egeigia.ru/all-ege/demoversii-ege/informatika/721-demo-ege-2012-informatika" TargetMode="External"/><Relationship Id="rId2" Type="http://schemas.openxmlformats.org/officeDocument/2006/relationships/hyperlink" Target="http://www.fipi.ru/view/sections/226/docs/627.html" TargetMode="External"/><Relationship Id="rId1" Type="http://schemas.openxmlformats.org/officeDocument/2006/relationships/slideLayout" Target="../slideLayouts/slideLayout2.xml"/><Relationship Id="rId4" Type="http://schemas.openxmlformats.org/officeDocument/2006/relationships/hyperlink" Target="http://galinabogacheva.livejournal.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Решение задач части В демоверсии  ЕГЭ-2013</a:t>
            </a:r>
            <a:br>
              <a:rPr lang="ru-RU" dirty="0" smtClean="0"/>
            </a:br>
            <a:r>
              <a:rPr lang="ru-RU" dirty="0" smtClean="0"/>
              <a:t>по информатике</a:t>
            </a:r>
            <a:endParaRPr lang="ru-RU" dirty="0"/>
          </a:p>
        </p:txBody>
      </p:sp>
      <p:sp>
        <p:nvSpPr>
          <p:cNvPr id="3" name="Подзаголовок 2"/>
          <p:cNvSpPr>
            <a:spLocks noGrp="1"/>
          </p:cNvSpPr>
          <p:nvPr>
            <p:ph type="subTitle" idx="1"/>
          </p:nvPr>
        </p:nvSpPr>
        <p:spPr>
          <a:xfrm>
            <a:off x="1371600" y="4786322"/>
            <a:ext cx="6400800" cy="1214446"/>
          </a:xfrm>
        </p:spPr>
        <p:txBody>
          <a:bodyPr>
            <a:normAutofit/>
          </a:bodyPr>
          <a:lstStyle/>
          <a:p>
            <a:r>
              <a:rPr lang="ru-RU" dirty="0" smtClean="0"/>
              <a:t>Учитель – Богачёва Г.В.</a:t>
            </a:r>
            <a:endParaRPr lang="en-US" dirty="0" smtClean="0"/>
          </a:p>
          <a:p>
            <a:r>
              <a:rPr lang="ru-RU" dirty="0" smtClean="0"/>
              <a:t>Лицей № 144 Санкт-Петербурга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t>Задача </a:t>
            </a:r>
            <a:r>
              <a:rPr lang="en-US" sz="2800" b="1" dirty="0" smtClean="0"/>
              <a:t>B</a:t>
            </a:r>
            <a:r>
              <a:rPr lang="ru-RU" sz="2800" b="1" dirty="0" smtClean="0"/>
              <a:t>4 из демоверсии 2013</a:t>
            </a:r>
            <a:endParaRPr lang="ru-RU" sz="2800" dirty="0"/>
          </a:p>
        </p:txBody>
      </p:sp>
      <p:sp>
        <p:nvSpPr>
          <p:cNvPr id="3" name="TextBox 2"/>
          <p:cNvSpPr txBox="1"/>
          <p:nvPr/>
        </p:nvSpPr>
        <p:spPr>
          <a:xfrm>
            <a:off x="714348" y="1500174"/>
            <a:ext cx="7715304" cy="4431983"/>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Азбука Морзе позволяет кодировать символы для сообщений по радиосвязи, задавая комбинацию точек и тире. Сколько различных символов (цифр, букв, знаков пунктуации и т. д.) можно закодировать, используя код азбуки Морзе длиной </a:t>
            </a:r>
            <a:r>
              <a:rPr lang="ru-RU" sz="2200" b="1" dirty="0" smtClean="0">
                <a:latin typeface="Times New Roman" pitchFamily="18" charset="0"/>
                <a:cs typeface="Times New Roman" pitchFamily="18" charset="0"/>
              </a:rPr>
              <a:t>не менее четырёх </a:t>
            </a:r>
            <a:r>
              <a:rPr lang="ru-RU" sz="2200" dirty="0" smtClean="0">
                <a:latin typeface="Times New Roman" pitchFamily="18" charset="0"/>
                <a:cs typeface="Times New Roman" pitchFamily="18" charset="0"/>
              </a:rPr>
              <a:t>и </a:t>
            </a:r>
            <a:r>
              <a:rPr lang="ru-RU" sz="2200" b="1" dirty="0" smtClean="0">
                <a:latin typeface="Times New Roman" pitchFamily="18" charset="0"/>
                <a:cs typeface="Times New Roman" pitchFamily="18" charset="0"/>
              </a:rPr>
              <a:t>не более пяти </a:t>
            </a:r>
            <a:r>
              <a:rPr lang="ru-RU" sz="2200" dirty="0" smtClean="0">
                <a:latin typeface="Times New Roman" pitchFamily="18" charset="0"/>
                <a:cs typeface="Times New Roman" pitchFamily="18" charset="0"/>
              </a:rPr>
              <a:t>сигналов (точек и тире)?</a:t>
            </a:r>
          </a:p>
          <a:p>
            <a:pPr algn="just"/>
            <a:r>
              <a:rPr lang="ru-RU" sz="2200" dirty="0" smtClean="0">
                <a:latin typeface="Times New Roman" pitchFamily="18" charset="0"/>
                <a:cs typeface="Times New Roman" pitchFamily="18" charset="0"/>
              </a:rPr>
              <a:t>Ответ: 48.</a:t>
            </a:r>
          </a:p>
          <a:p>
            <a:pPr algn="just"/>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Так как по условию задачи сигналов только 2 (точка и тире), то это – двоичная система счисления. Четыре сигнала – 2</a:t>
            </a:r>
            <a:r>
              <a:rPr lang="ru-RU" sz="2200" baseline="30000" dirty="0" smtClean="0">
                <a:latin typeface="Times New Roman" pitchFamily="18" charset="0"/>
                <a:cs typeface="Times New Roman" pitchFamily="18" charset="0"/>
              </a:rPr>
              <a:t>4 </a:t>
            </a:r>
            <a:r>
              <a:rPr lang="ru-RU" sz="2200" dirty="0" smtClean="0">
                <a:latin typeface="Times New Roman" pitchFamily="18" charset="0"/>
                <a:cs typeface="Times New Roman" pitchFamily="18" charset="0"/>
              </a:rPr>
              <a:t>=16, пять сигналов – 2</a:t>
            </a:r>
            <a:r>
              <a:rPr lang="ru-RU" sz="2200" baseline="30000" dirty="0" smtClean="0">
                <a:latin typeface="Times New Roman" pitchFamily="18" charset="0"/>
                <a:cs typeface="Times New Roman" pitchFamily="18" charset="0"/>
              </a:rPr>
              <a:t>5 </a:t>
            </a:r>
            <a:r>
              <a:rPr lang="ru-RU" sz="2200" dirty="0" smtClean="0">
                <a:latin typeface="Times New Roman" pitchFamily="18" charset="0"/>
                <a:cs typeface="Times New Roman" pitchFamily="18" charset="0"/>
              </a:rPr>
              <a:t>=32, всего можно закодировать 16+32=48 сигналов</a:t>
            </a:r>
          </a:p>
          <a:p>
            <a:pPr algn="just"/>
            <a:r>
              <a:rPr lang="ru-RU" sz="2200" dirty="0" smtClean="0">
                <a:latin typeface="Times New Roman" pitchFamily="18" charset="0"/>
                <a:cs typeface="Times New Roman" pitchFamily="18" charset="0"/>
              </a:rPr>
              <a:t>Ответ</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48</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571480"/>
            <a:ext cx="7715304" cy="523220"/>
          </a:xfrm>
          <a:prstGeom prst="rect">
            <a:avLst/>
          </a:prstGeom>
          <a:noFill/>
        </p:spPr>
        <p:txBody>
          <a:bodyPr wrap="square" rtlCol="0">
            <a:spAutoFit/>
          </a:bodyPr>
          <a:lstStyle/>
          <a:p>
            <a:r>
              <a:rPr lang="ru-RU" sz="1400" b="1" dirty="0" smtClean="0"/>
              <a:t>Аналогично (демоверсия 2012)</a:t>
            </a:r>
          </a:p>
          <a:p>
            <a:endParaRPr lang="ru-RU"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900"/>
            <a:ext cx="7943848" cy="857256"/>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5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428596" y="500042"/>
            <a:ext cx="8501122" cy="1046440"/>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Определите, что будет напечатано в результате выполнения программы (</a:t>
            </a:r>
            <a:r>
              <a:rPr lang="ru-RU" sz="2200" i="1" dirty="0" smtClean="0">
                <a:latin typeface="Times New Roman" pitchFamily="18" charset="0"/>
                <a:cs typeface="Times New Roman" pitchFamily="18" charset="0"/>
              </a:rPr>
              <a:t>записанной ниже на разных языках программирования</a:t>
            </a:r>
            <a:r>
              <a:rPr lang="ru-RU" sz="2200" dirty="0" smtClean="0">
                <a:latin typeface="Times New Roman" pitchFamily="18" charset="0"/>
                <a:cs typeface="Times New Roman" pitchFamily="18" charset="0"/>
              </a:rPr>
              <a:t>).</a:t>
            </a:r>
          </a:p>
          <a:p>
            <a:endParaRPr lang="ru-RU" dirty="0"/>
          </a:p>
        </p:txBody>
      </p:sp>
      <p:graphicFrame>
        <p:nvGraphicFramePr>
          <p:cNvPr id="5" name="Таблица 4"/>
          <p:cNvGraphicFramePr>
            <a:graphicFrameLocks noGrp="1"/>
          </p:cNvGraphicFramePr>
          <p:nvPr/>
        </p:nvGraphicFramePr>
        <p:xfrm>
          <a:off x="1643042" y="1357298"/>
          <a:ext cx="6096000" cy="5207978"/>
        </p:xfrm>
        <a:graphic>
          <a:graphicData uri="http://schemas.openxmlformats.org/drawingml/2006/table">
            <a:tbl>
              <a:tblPr firstRow="1" bandRow="1">
                <a:tableStyleId>{5C22544A-7EE6-4342-B048-85BDC9FD1C3A}</a:tableStyleId>
              </a:tblPr>
              <a:tblGrid>
                <a:gridCol w="3048000"/>
                <a:gridCol w="3048000"/>
              </a:tblGrid>
              <a:tr h="285752">
                <a:tc>
                  <a:txBody>
                    <a:bodyPr/>
                    <a:lstStyle/>
                    <a:p>
                      <a:pPr>
                        <a:lnSpc>
                          <a:spcPct val="115000"/>
                        </a:lnSpc>
                        <a:spcAft>
                          <a:spcPts val="0"/>
                        </a:spcAft>
                      </a:pPr>
                      <a:r>
                        <a:rPr lang="ru-RU" sz="1400" b="1" dirty="0">
                          <a:latin typeface="Times New Roman"/>
                          <a:ea typeface="TimesNewRomanPS-BoldMT"/>
                          <a:cs typeface="Times New Roman"/>
                        </a:rPr>
                        <a:t>Бейсик</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400" b="1" dirty="0">
                          <a:latin typeface="Times New Roman"/>
                          <a:ea typeface="TimesNewRomanPS-BoldMT"/>
                          <a:cs typeface="Times New Roman"/>
                        </a:rPr>
                        <a:t>Паскаль</a:t>
                      </a:r>
                      <a:endParaRPr lang="ru-RU" sz="1100" dirty="0">
                        <a:latin typeface="Calibri"/>
                        <a:ea typeface="Calibri"/>
                        <a:cs typeface="Times New Roman"/>
                      </a:endParaRPr>
                    </a:p>
                  </a:txBody>
                  <a:tcPr marL="68580" marR="68580" marT="0" marB="0"/>
                </a:tc>
              </a:tr>
              <a:tr h="370840">
                <a:tc>
                  <a:txBody>
                    <a:bodyPr/>
                    <a:lstStyle/>
                    <a:p>
                      <a:r>
                        <a:rPr lang="en-US" sz="1400" kern="1200" dirty="0" smtClean="0">
                          <a:solidFill>
                            <a:schemeClr val="dk1"/>
                          </a:solidFill>
                          <a:latin typeface="+mn-lt"/>
                          <a:ea typeface="+mn-ea"/>
                          <a:cs typeface="+mn-cs"/>
                        </a:rPr>
                        <a:t>DIM N, S AS INTEGER</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N = 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S = 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WHILE S &lt;= 35</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N = N + 1</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S = S + 4</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WEND</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PRINT N</a:t>
                      </a:r>
                      <a:endParaRPr lang="ru-RU" sz="1400" kern="1200" dirty="0" smtClean="0">
                        <a:solidFill>
                          <a:schemeClr val="dk1"/>
                        </a:solidFill>
                        <a:latin typeface="+mn-lt"/>
                        <a:ea typeface="+mn-ea"/>
                        <a:cs typeface="+mn-cs"/>
                      </a:endParaRPr>
                    </a:p>
                    <a:p>
                      <a:endParaRPr lang="ru-RU" sz="1400" dirty="0"/>
                    </a:p>
                  </a:txBody>
                  <a:tcPr/>
                </a:tc>
                <a:tc>
                  <a:txBody>
                    <a:bodyPr/>
                    <a:lstStyle/>
                    <a:p>
                      <a:r>
                        <a:rPr lang="en-US" sz="1400" kern="1200" dirty="0" err="1" smtClean="0">
                          <a:solidFill>
                            <a:schemeClr val="dk1"/>
                          </a:solidFill>
                          <a:latin typeface="+mn-lt"/>
                          <a:ea typeface="+mn-ea"/>
                          <a:cs typeface="+mn-cs"/>
                        </a:rPr>
                        <a:t>var</a:t>
                      </a:r>
                      <a:r>
                        <a:rPr lang="en-US" sz="1400" kern="1200" dirty="0" smtClean="0">
                          <a:solidFill>
                            <a:schemeClr val="dk1"/>
                          </a:solidFill>
                          <a:latin typeface="+mn-lt"/>
                          <a:ea typeface="+mn-ea"/>
                          <a:cs typeface="+mn-cs"/>
                        </a:rPr>
                        <a:t> n, s: integer;</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begin</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n := 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s := 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while s &lt;= 35 do</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begin</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n := n + 1;</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s := s + 4</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end;</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write(n)</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end.</a:t>
                      </a:r>
                      <a:endParaRPr lang="ru-RU" sz="1400" dirty="0"/>
                    </a:p>
                  </a:txBody>
                  <a:tcPr/>
                </a:tc>
              </a:tr>
              <a:tr h="213066">
                <a:tc>
                  <a:txBody>
                    <a:bodyPr/>
                    <a:lstStyle/>
                    <a:p>
                      <a:pPr>
                        <a:lnSpc>
                          <a:spcPct val="115000"/>
                        </a:lnSpc>
                        <a:spcAft>
                          <a:spcPts val="0"/>
                        </a:spcAft>
                      </a:pPr>
                      <a:r>
                        <a:rPr lang="ru-RU" sz="1200" b="1" dirty="0">
                          <a:latin typeface="Times New Roman"/>
                          <a:ea typeface="TimesNewRomanPS-BoldMT"/>
                          <a:cs typeface="Times New Roman"/>
                        </a:rPr>
                        <a:t>Си</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b="1" dirty="0">
                          <a:latin typeface="Times New Roman"/>
                          <a:ea typeface="TimesNewRomanPS-BoldMT"/>
                          <a:cs typeface="Times New Roman"/>
                        </a:rPr>
                        <a:t>Алгоритмический</a:t>
                      </a:r>
                      <a:endParaRPr lang="ru-RU" sz="1100" dirty="0">
                        <a:latin typeface="Calibri"/>
                        <a:ea typeface="Calibri"/>
                        <a:cs typeface="Times New Roman"/>
                      </a:endParaRPr>
                    </a:p>
                  </a:txBody>
                  <a:tcPr marL="68580" marR="68580" marT="0" marB="0"/>
                </a:tc>
              </a:tr>
              <a:tr h="370840">
                <a:tc>
                  <a:txBody>
                    <a:bodyPr/>
                    <a:lstStyle/>
                    <a:p>
                      <a:r>
                        <a:rPr lang="en-US" sz="1100" kern="1200" dirty="0" smtClean="0">
                          <a:solidFill>
                            <a:schemeClr val="dk1"/>
                          </a:solidFill>
                          <a:latin typeface="+mn-lt"/>
                          <a:ea typeface="+mn-ea"/>
                          <a:cs typeface="+mn-cs"/>
                        </a:rPr>
                        <a:t>#include&lt;</a:t>
                      </a:r>
                      <a:r>
                        <a:rPr lang="en-US" sz="1100" kern="1200" dirty="0" err="1" smtClean="0">
                          <a:solidFill>
                            <a:schemeClr val="dk1"/>
                          </a:solidFill>
                          <a:latin typeface="+mn-lt"/>
                          <a:ea typeface="+mn-ea"/>
                          <a:cs typeface="+mn-cs"/>
                        </a:rPr>
                        <a:t>stdio.h</a:t>
                      </a:r>
                      <a:r>
                        <a:rPr lang="en-US" sz="1100" kern="1200" dirty="0" smtClean="0">
                          <a:solidFill>
                            <a:schemeClr val="dk1"/>
                          </a:solidFill>
                          <a:latin typeface="+mn-lt"/>
                          <a:ea typeface="+mn-ea"/>
                          <a:cs typeface="+mn-cs"/>
                        </a:rPr>
                        <a:t>&gt;</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void main()</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a:t>
                      </a:r>
                      <a:endParaRPr lang="ru-RU" sz="1100" kern="1200" dirty="0" smtClean="0">
                        <a:solidFill>
                          <a:schemeClr val="dk1"/>
                        </a:solidFill>
                        <a:latin typeface="+mn-lt"/>
                        <a:ea typeface="+mn-ea"/>
                        <a:cs typeface="+mn-cs"/>
                      </a:endParaRPr>
                    </a:p>
                    <a:p>
                      <a:r>
                        <a:rPr lang="en-US" sz="1100" kern="1200" dirty="0" err="1" smtClean="0">
                          <a:solidFill>
                            <a:schemeClr val="dk1"/>
                          </a:solidFill>
                          <a:latin typeface="+mn-lt"/>
                          <a:ea typeface="+mn-ea"/>
                          <a:cs typeface="+mn-cs"/>
                        </a:rPr>
                        <a:t>int</a:t>
                      </a:r>
                      <a:r>
                        <a:rPr lang="en-US" sz="1100" kern="1200" dirty="0" smtClean="0">
                          <a:solidFill>
                            <a:schemeClr val="dk1"/>
                          </a:solidFill>
                          <a:latin typeface="+mn-lt"/>
                          <a:ea typeface="+mn-ea"/>
                          <a:cs typeface="+mn-cs"/>
                        </a:rPr>
                        <a:t> n, s;</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n = 0;</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s = 0;</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while (s &lt;= 35)</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n = n + 1;</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s = s + 4;</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a:t>
                      </a:r>
                      <a:endParaRPr lang="ru-RU" sz="1100" kern="1200" dirty="0" smtClean="0">
                        <a:solidFill>
                          <a:schemeClr val="dk1"/>
                        </a:solidFill>
                        <a:latin typeface="+mn-lt"/>
                        <a:ea typeface="+mn-ea"/>
                        <a:cs typeface="+mn-cs"/>
                      </a:endParaRPr>
                    </a:p>
                    <a:p>
                      <a:r>
                        <a:rPr lang="en-US" sz="1100" kern="1200" dirty="0" err="1" smtClean="0">
                          <a:solidFill>
                            <a:schemeClr val="dk1"/>
                          </a:solidFill>
                          <a:latin typeface="+mn-lt"/>
                          <a:ea typeface="+mn-ea"/>
                          <a:cs typeface="+mn-cs"/>
                        </a:rPr>
                        <a:t>printf</a:t>
                      </a:r>
                      <a:r>
                        <a:rPr lang="en-US" sz="1100" kern="1200" dirty="0" smtClean="0">
                          <a:solidFill>
                            <a:schemeClr val="dk1"/>
                          </a:solidFill>
                          <a:latin typeface="+mn-lt"/>
                          <a:ea typeface="+mn-ea"/>
                          <a:cs typeface="+mn-cs"/>
                        </a:rPr>
                        <a:t>("%d", n);</a:t>
                      </a:r>
                      <a:endParaRPr lang="ru-RU" sz="1100" kern="1200" dirty="0" smtClean="0">
                        <a:solidFill>
                          <a:schemeClr val="dk1"/>
                        </a:solidFill>
                        <a:latin typeface="+mn-lt"/>
                        <a:ea typeface="+mn-ea"/>
                        <a:cs typeface="+mn-cs"/>
                      </a:endParaRPr>
                    </a:p>
                    <a:p>
                      <a:r>
                        <a:rPr lang="en-US" sz="1100" kern="1200" dirty="0" smtClean="0">
                          <a:solidFill>
                            <a:schemeClr val="dk1"/>
                          </a:solidFill>
                          <a:latin typeface="+mn-lt"/>
                          <a:ea typeface="+mn-ea"/>
                          <a:cs typeface="+mn-cs"/>
                        </a:rPr>
                        <a:t>}</a:t>
                      </a:r>
                      <a:endParaRPr lang="ru-RU" sz="1100" dirty="0"/>
                    </a:p>
                  </a:txBody>
                  <a:tcPr/>
                </a:tc>
                <a:tc>
                  <a:txBody>
                    <a:bodyPr/>
                    <a:lstStyle/>
                    <a:p>
                      <a:pPr>
                        <a:lnSpc>
                          <a:spcPct val="115000"/>
                        </a:lnSpc>
                        <a:spcAft>
                          <a:spcPts val="0"/>
                        </a:spcAft>
                      </a:pPr>
                      <a:r>
                        <a:rPr lang="ru-RU" sz="1100" dirty="0" err="1">
                          <a:latin typeface="Times New Roman"/>
                          <a:ea typeface="TimesNewRomanPSMT"/>
                          <a:cs typeface="Times New Roman"/>
                        </a:rPr>
                        <a:t>алг</a:t>
                      </a:r>
                      <a:endParaRPr lang="ru-RU" sz="1100" dirty="0">
                        <a:latin typeface="Calibri"/>
                        <a:ea typeface="Calibri"/>
                        <a:cs typeface="Times New Roman"/>
                      </a:endParaRPr>
                    </a:p>
                    <a:p>
                      <a:pPr>
                        <a:lnSpc>
                          <a:spcPct val="115000"/>
                        </a:lnSpc>
                        <a:spcAft>
                          <a:spcPts val="0"/>
                        </a:spcAft>
                      </a:pPr>
                      <a:r>
                        <a:rPr lang="ru-RU" sz="1100" dirty="0" err="1">
                          <a:latin typeface="Times New Roman"/>
                          <a:ea typeface="TimesNewRomanPSMT"/>
                          <a:cs typeface="Times New Roman"/>
                        </a:rPr>
                        <a:t>нач</a:t>
                      </a:r>
                      <a:endParaRPr lang="ru-RU" sz="1100" dirty="0">
                        <a:latin typeface="Calibri"/>
                        <a:ea typeface="Calibri"/>
                        <a:cs typeface="Times New Roman"/>
                      </a:endParaRPr>
                    </a:p>
                    <a:p>
                      <a:pPr>
                        <a:lnSpc>
                          <a:spcPct val="115000"/>
                        </a:lnSpc>
                        <a:spcAft>
                          <a:spcPts val="0"/>
                        </a:spcAft>
                      </a:pPr>
                      <a:r>
                        <a:rPr lang="ru-RU" sz="1100" dirty="0">
                          <a:latin typeface="Times New Roman"/>
                          <a:ea typeface="TimesNewRomanPSMT"/>
                          <a:cs typeface="Times New Roman"/>
                        </a:rPr>
                        <a:t>цел</a:t>
                      </a:r>
                      <a:r>
                        <a:rPr lang="en-US" sz="1100" dirty="0">
                          <a:latin typeface="Times New Roman"/>
                          <a:ea typeface="TimesNewRomanPSMT"/>
                          <a:cs typeface="Times New Roman"/>
                        </a:rPr>
                        <a:t> n, s</a:t>
                      </a:r>
                      <a:endParaRPr lang="ru-RU" sz="1100" dirty="0">
                        <a:latin typeface="Calibri"/>
                        <a:ea typeface="Calibri"/>
                        <a:cs typeface="Times New Roman"/>
                      </a:endParaRPr>
                    </a:p>
                    <a:p>
                      <a:pPr>
                        <a:lnSpc>
                          <a:spcPct val="115000"/>
                        </a:lnSpc>
                        <a:spcAft>
                          <a:spcPts val="0"/>
                        </a:spcAft>
                      </a:pPr>
                      <a:r>
                        <a:rPr lang="en-US" sz="1100" dirty="0">
                          <a:latin typeface="Times New Roman"/>
                          <a:ea typeface="TimesNewRomanPSMT"/>
                          <a:cs typeface="Times New Roman"/>
                        </a:rPr>
                        <a:t>n := 0</a:t>
                      </a:r>
                      <a:endParaRPr lang="ru-RU" sz="1100" dirty="0">
                        <a:latin typeface="Calibri"/>
                        <a:ea typeface="Calibri"/>
                        <a:cs typeface="Times New Roman"/>
                      </a:endParaRPr>
                    </a:p>
                    <a:p>
                      <a:pPr>
                        <a:lnSpc>
                          <a:spcPct val="115000"/>
                        </a:lnSpc>
                        <a:spcAft>
                          <a:spcPts val="0"/>
                        </a:spcAft>
                      </a:pPr>
                      <a:r>
                        <a:rPr lang="en-US" sz="1100" dirty="0">
                          <a:latin typeface="Times New Roman"/>
                          <a:ea typeface="TimesNewRomanPSMT"/>
                          <a:cs typeface="Times New Roman"/>
                        </a:rPr>
                        <a:t>s := 0</a:t>
                      </a:r>
                      <a:endParaRPr lang="ru-RU" sz="1100" dirty="0">
                        <a:latin typeface="Calibri"/>
                        <a:ea typeface="Calibri"/>
                        <a:cs typeface="Times New Roman"/>
                      </a:endParaRPr>
                    </a:p>
                    <a:p>
                      <a:pPr>
                        <a:lnSpc>
                          <a:spcPct val="115000"/>
                        </a:lnSpc>
                        <a:spcAft>
                          <a:spcPts val="0"/>
                        </a:spcAft>
                      </a:pPr>
                      <a:r>
                        <a:rPr lang="ru-RU" sz="1100" dirty="0" err="1">
                          <a:latin typeface="Times New Roman"/>
                          <a:ea typeface="TimesNewRomanPSMT"/>
                          <a:cs typeface="Times New Roman"/>
                        </a:rPr>
                        <a:t>нц</a:t>
                      </a:r>
                      <a:r>
                        <a:rPr lang="ru-RU" sz="1100" dirty="0">
                          <a:latin typeface="Times New Roman"/>
                          <a:ea typeface="TimesNewRomanPSMT"/>
                          <a:cs typeface="Times New Roman"/>
                        </a:rPr>
                        <a:t> пока</a:t>
                      </a:r>
                      <a:r>
                        <a:rPr lang="en-US" sz="1100" dirty="0">
                          <a:latin typeface="Times New Roman"/>
                          <a:ea typeface="TimesNewRomanPSMT"/>
                          <a:cs typeface="Times New Roman"/>
                        </a:rPr>
                        <a:t> s &lt;= 35</a:t>
                      </a:r>
                      <a:endParaRPr lang="ru-RU" sz="1100" dirty="0">
                        <a:latin typeface="Calibri"/>
                        <a:ea typeface="Calibri"/>
                        <a:cs typeface="Times New Roman"/>
                      </a:endParaRPr>
                    </a:p>
                    <a:p>
                      <a:pPr>
                        <a:lnSpc>
                          <a:spcPct val="115000"/>
                        </a:lnSpc>
                        <a:spcAft>
                          <a:spcPts val="0"/>
                        </a:spcAft>
                      </a:pPr>
                      <a:r>
                        <a:rPr lang="en-US" sz="1100" dirty="0">
                          <a:latin typeface="Times New Roman"/>
                          <a:ea typeface="TimesNewRomanPSMT"/>
                          <a:cs typeface="Times New Roman"/>
                        </a:rPr>
                        <a:t>n := n + 1</a:t>
                      </a:r>
                      <a:endParaRPr lang="ru-RU" sz="1100" dirty="0">
                        <a:latin typeface="Calibri"/>
                        <a:ea typeface="Calibri"/>
                        <a:cs typeface="Times New Roman"/>
                      </a:endParaRPr>
                    </a:p>
                    <a:p>
                      <a:pPr>
                        <a:lnSpc>
                          <a:spcPct val="115000"/>
                        </a:lnSpc>
                        <a:spcAft>
                          <a:spcPts val="0"/>
                        </a:spcAft>
                      </a:pPr>
                      <a:r>
                        <a:rPr lang="en-US" sz="1100" dirty="0">
                          <a:latin typeface="Times New Roman"/>
                          <a:ea typeface="TimesNewRomanPSMT"/>
                          <a:cs typeface="Times New Roman"/>
                        </a:rPr>
                        <a:t>s := s + 4</a:t>
                      </a:r>
                      <a:endParaRPr lang="ru-RU" sz="1100" dirty="0">
                        <a:latin typeface="Calibri"/>
                        <a:ea typeface="Calibri"/>
                        <a:cs typeface="Times New Roman"/>
                      </a:endParaRPr>
                    </a:p>
                    <a:p>
                      <a:pPr>
                        <a:lnSpc>
                          <a:spcPct val="115000"/>
                        </a:lnSpc>
                        <a:spcAft>
                          <a:spcPts val="0"/>
                        </a:spcAft>
                      </a:pPr>
                      <a:r>
                        <a:rPr lang="ru-RU" sz="1100" dirty="0" err="1">
                          <a:latin typeface="Times New Roman"/>
                          <a:ea typeface="TimesNewRomanPSMT"/>
                          <a:cs typeface="Times New Roman"/>
                        </a:rPr>
                        <a:t>кц</a:t>
                      </a:r>
                      <a:endParaRPr lang="ru-RU" sz="1100" dirty="0">
                        <a:latin typeface="Calibri"/>
                        <a:ea typeface="Calibri"/>
                        <a:cs typeface="Times New Roman"/>
                      </a:endParaRPr>
                    </a:p>
                    <a:p>
                      <a:pPr>
                        <a:lnSpc>
                          <a:spcPct val="115000"/>
                        </a:lnSpc>
                        <a:spcAft>
                          <a:spcPts val="0"/>
                        </a:spcAft>
                      </a:pPr>
                      <a:r>
                        <a:rPr lang="ru-RU" sz="1100" dirty="0">
                          <a:latin typeface="Times New Roman"/>
                          <a:ea typeface="TimesNewRomanPSMT"/>
                          <a:cs typeface="Times New Roman"/>
                        </a:rPr>
                        <a:t>вывод </a:t>
                      </a:r>
                      <a:r>
                        <a:rPr lang="ru-RU" sz="1100" dirty="0" err="1">
                          <a:latin typeface="Times New Roman"/>
                          <a:ea typeface="TimesNewRomanPSMT"/>
                          <a:cs typeface="Times New Roman"/>
                        </a:rPr>
                        <a:t>n</a:t>
                      </a:r>
                      <a:endParaRPr lang="ru-RU" sz="1100" dirty="0">
                        <a:latin typeface="Calibri"/>
                        <a:ea typeface="Calibri"/>
                        <a:cs typeface="Times New Roman"/>
                      </a:endParaRPr>
                    </a:p>
                    <a:p>
                      <a:pPr>
                        <a:lnSpc>
                          <a:spcPct val="115000"/>
                        </a:lnSpc>
                        <a:spcAft>
                          <a:spcPts val="0"/>
                        </a:spcAft>
                      </a:pPr>
                      <a:r>
                        <a:rPr lang="ru-RU" sz="1100" dirty="0">
                          <a:latin typeface="Times New Roman"/>
                          <a:ea typeface="TimesNewRomanPSMT"/>
                          <a:cs typeface="Times New Roman"/>
                        </a:rPr>
                        <a:t>кон</a:t>
                      </a:r>
                      <a:endParaRPr lang="ru-RU" sz="1100" dirty="0">
                        <a:latin typeface="Calibri"/>
                        <a:ea typeface="Calibri"/>
                        <a:cs typeface="Times New Roman"/>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5 из демоверсии 2013</a:t>
            </a:r>
            <a:endParaRPr lang="ru-RU" sz="2800" dirty="0"/>
          </a:p>
        </p:txBody>
      </p:sp>
      <p:sp>
        <p:nvSpPr>
          <p:cNvPr id="3" name="TextBox 2"/>
          <p:cNvSpPr txBox="1"/>
          <p:nvPr/>
        </p:nvSpPr>
        <p:spPr>
          <a:xfrm>
            <a:off x="642910" y="785794"/>
            <a:ext cx="6143668" cy="430887"/>
          </a:xfrm>
          <a:prstGeom prst="rect">
            <a:avLst/>
          </a:prstGeom>
          <a:noFill/>
        </p:spPr>
        <p:txBody>
          <a:bodyPr wrap="square" rtlCol="0">
            <a:spAutoFit/>
          </a:bodyPr>
          <a:lstStyle/>
          <a:p>
            <a:r>
              <a:rPr lang="ru-RU" sz="2200" b="1" dirty="0" smtClean="0">
                <a:latin typeface="Times New Roman" pitchFamily="18" charset="0"/>
                <a:cs typeface="Times New Roman" pitchFamily="18" charset="0"/>
              </a:rPr>
              <a:t>Решение:</a:t>
            </a:r>
            <a:endParaRPr lang="ru-RU" sz="22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500166" y="1285860"/>
          <a:ext cx="6096000" cy="40792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nSpc>
                          <a:spcPct val="115000"/>
                        </a:lnSpc>
                        <a:spcAft>
                          <a:spcPts val="0"/>
                        </a:spcAft>
                      </a:pP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b="1">
                          <a:latin typeface="Times New Roman" pitchFamily="18" charset="0"/>
                          <a:ea typeface="TimesNewRomanPSMT"/>
                          <a:cs typeface="Times New Roman" pitchFamily="18" charset="0"/>
                        </a:rPr>
                        <a:t>n</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b="1" dirty="0">
                          <a:latin typeface="Times New Roman" pitchFamily="18" charset="0"/>
                          <a:ea typeface="TimesNewRomanPSMT"/>
                          <a:cs typeface="Times New Roman" pitchFamily="18" charset="0"/>
                        </a:rPr>
                        <a:t>s</a:t>
                      </a:r>
                      <a:endParaRPr lang="ru-RU" sz="1600" dirty="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0</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0</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dirty="0">
                          <a:latin typeface="Times New Roman" pitchFamily="18" charset="0"/>
                          <a:ea typeface="TimesNewRomanPSMT"/>
                          <a:cs typeface="Times New Roman" pitchFamily="18" charset="0"/>
                        </a:rPr>
                        <a:t>s &lt;= 35</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1</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4</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dirty="0">
                          <a:latin typeface="Times New Roman" pitchFamily="18" charset="0"/>
                          <a:ea typeface="TimesNewRomanPSMT"/>
                          <a:cs typeface="Times New Roman" pitchFamily="18" charset="0"/>
                        </a:rPr>
                        <a:t>s &lt;= 35</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2</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8</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a:latin typeface="Times New Roman" pitchFamily="18" charset="0"/>
                          <a:ea typeface="TimesNewRomanPSMT"/>
                          <a:cs typeface="Times New Roman" pitchFamily="18" charset="0"/>
                        </a:rPr>
                        <a:t>s &lt;= 35</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3</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12</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a:latin typeface="Times New Roman" pitchFamily="18" charset="0"/>
                          <a:ea typeface="TimesNewRomanPSMT"/>
                          <a:cs typeface="Times New Roman" pitchFamily="18" charset="0"/>
                        </a:rPr>
                        <a:t>s &lt;= 35</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4</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16</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a:latin typeface="Times New Roman" pitchFamily="18" charset="0"/>
                          <a:ea typeface="TimesNewRomanPSMT"/>
                          <a:cs typeface="Times New Roman" pitchFamily="18" charset="0"/>
                        </a:rPr>
                        <a:t>s &lt;= 35</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5</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20</a:t>
                      </a:r>
                      <a:endParaRPr lang="ru-RU" sz="1600" dirty="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a:latin typeface="Times New Roman" pitchFamily="18" charset="0"/>
                          <a:ea typeface="TimesNewRomanPSMT"/>
                          <a:cs typeface="Times New Roman" pitchFamily="18" charset="0"/>
                        </a:rPr>
                        <a:t>s &lt;= 35</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6</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24</a:t>
                      </a:r>
                      <a:endParaRPr lang="ru-RU" sz="1600" dirty="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a:latin typeface="Times New Roman" pitchFamily="18" charset="0"/>
                          <a:ea typeface="TimesNewRomanPSMT"/>
                          <a:cs typeface="Times New Roman" pitchFamily="18" charset="0"/>
                        </a:rPr>
                        <a:t>s &lt;= 35</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7</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28</a:t>
                      </a:r>
                      <a:endParaRPr lang="ru-RU" sz="160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dirty="0">
                          <a:latin typeface="Times New Roman" pitchFamily="18" charset="0"/>
                          <a:ea typeface="TimesNewRomanPSMT"/>
                          <a:cs typeface="Times New Roman" pitchFamily="18" charset="0"/>
                        </a:rPr>
                        <a:t>s &lt;= 35</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8</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32</a:t>
                      </a:r>
                      <a:endParaRPr lang="ru-RU" sz="1600" dirty="0">
                        <a:latin typeface="Times New Roman" pitchFamily="18" charset="0"/>
                        <a:ea typeface="Calibri"/>
                        <a:cs typeface="Times New Roman" pitchFamily="18" charset="0"/>
                      </a:endParaRPr>
                    </a:p>
                  </a:txBody>
                  <a:tcPr marL="68580" marR="68580" marT="0" marB="0"/>
                </a:tc>
              </a:tr>
              <a:tr h="370840">
                <a:tc>
                  <a:txBody>
                    <a:bodyPr/>
                    <a:lstStyle/>
                    <a:p>
                      <a:pPr>
                        <a:lnSpc>
                          <a:spcPct val="115000"/>
                        </a:lnSpc>
                        <a:spcAft>
                          <a:spcPts val="0"/>
                        </a:spcAft>
                      </a:pPr>
                      <a:r>
                        <a:rPr lang="en-US" sz="1600" dirty="0">
                          <a:latin typeface="Times New Roman" pitchFamily="18" charset="0"/>
                          <a:ea typeface="TimesNewRomanPSMT"/>
                          <a:cs typeface="Times New Roman" pitchFamily="18" charset="0"/>
                        </a:rPr>
                        <a:t>s &lt;= 35</a:t>
                      </a:r>
                      <a:r>
                        <a:rPr lang="ru-RU" sz="1600" dirty="0">
                          <a:latin typeface="Times New Roman" pitchFamily="18" charset="0"/>
                          <a:ea typeface="TimesNewRomanPSMT"/>
                          <a:cs typeface="Times New Roman" pitchFamily="18" charset="0"/>
                        </a:rPr>
                        <a:t>, нет</a:t>
                      </a:r>
                      <a:endParaRPr lang="ru-RU"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a:latin typeface="Times New Roman" pitchFamily="18" charset="0"/>
                          <a:ea typeface="TimesNewRomanPSMT"/>
                          <a:cs typeface="Times New Roman" pitchFamily="18" charset="0"/>
                        </a:rPr>
                        <a:t>9</a:t>
                      </a:r>
                      <a:endParaRPr lang="ru-RU"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600" dirty="0">
                          <a:latin typeface="Times New Roman" pitchFamily="18" charset="0"/>
                          <a:ea typeface="TimesNewRomanPSMT"/>
                          <a:cs typeface="Times New Roman" pitchFamily="18" charset="0"/>
                        </a:rPr>
                        <a:t>36</a:t>
                      </a:r>
                      <a:endParaRPr lang="ru-RU" sz="1600" dirty="0">
                        <a:latin typeface="Times New Roman" pitchFamily="18" charset="0"/>
                        <a:ea typeface="Calibri"/>
                        <a:cs typeface="Times New Roman" pitchFamily="18" charset="0"/>
                      </a:endParaRPr>
                    </a:p>
                  </a:txBody>
                  <a:tcPr marL="68580" marR="68580" marT="0" marB="0"/>
                </a:tc>
              </a:tr>
            </a:tbl>
          </a:graphicData>
        </a:graphic>
      </p:graphicFrame>
      <p:sp>
        <p:nvSpPr>
          <p:cNvPr id="5" name="TextBox 4"/>
          <p:cNvSpPr txBox="1"/>
          <p:nvPr/>
        </p:nvSpPr>
        <p:spPr>
          <a:xfrm>
            <a:off x="928662" y="5357826"/>
            <a:ext cx="7500990" cy="1723549"/>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Можно проще, не трассировать, а рассчитать – за каждый цикл </a:t>
            </a:r>
            <a:r>
              <a:rPr lang="en-US" sz="2200" dirty="0" smtClean="0">
                <a:latin typeface="Times New Roman" pitchFamily="18" charset="0"/>
                <a:cs typeface="Times New Roman" pitchFamily="18" charset="0"/>
              </a:rPr>
              <a:t>s </a:t>
            </a:r>
            <a:r>
              <a:rPr lang="ru-RU" sz="2200" dirty="0" smtClean="0">
                <a:latin typeface="Times New Roman" pitchFamily="18" charset="0"/>
                <a:cs typeface="Times New Roman" pitchFamily="18" charset="0"/>
              </a:rPr>
              <a:t>увеличивается на 4, вспоминаем таблицу умножения, первое число, кратное 4 и больше, чем 35,  это 36/4=9</a:t>
            </a:r>
          </a:p>
          <a:p>
            <a:r>
              <a:rPr lang="ru-RU" sz="2200" dirty="0" smtClean="0">
                <a:latin typeface="Times New Roman" pitchFamily="18" charset="0"/>
                <a:cs typeface="Times New Roman" pitchFamily="18" charset="0"/>
              </a:rPr>
              <a:t>Ответ: </a:t>
            </a:r>
            <a:r>
              <a:rPr lang="en-US" sz="2200" dirty="0" smtClean="0">
                <a:latin typeface="Times New Roman" pitchFamily="18" charset="0"/>
                <a:cs typeface="Times New Roman" pitchFamily="18" charset="0"/>
              </a:rPr>
              <a:t>9 </a:t>
            </a: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954107"/>
          </a:xfrm>
          <a:prstGeom prst="rect">
            <a:avLst/>
          </a:prstGeom>
          <a:noFill/>
        </p:spPr>
        <p:txBody>
          <a:bodyPr wrap="square" rtlCol="0">
            <a:spAutoFit/>
          </a:bodyPr>
          <a:lstStyle/>
          <a:p>
            <a:r>
              <a:rPr lang="ru-RU" sz="1400" b="1" dirty="0" smtClean="0"/>
              <a:t>Аналогично (демоверсия 2012)</a:t>
            </a:r>
          </a:p>
          <a:p>
            <a:r>
              <a:rPr lang="ru-RU" sz="1400" dirty="0" smtClean="0"/>
              <a:t>Определите значение переменной </a:t>
            </a:r>
            <a:r>
              <a:rPr lang="ru-RU" sz="1400" b="1" i="1" dirty="0" err="1" smtClean="0"/>
              <a:t>c</a:t>
            </a:r>
            <a:r>
              <a:rPr lang="ru-RU" sz="1400" b="1" i="1" dirty="0" smtClean="0"/>
              <a:t> </a:t>
            </a:r>
            <a:r>
              <a:rPr lang="ru-RU" sz="1400" dirty="0" smtClean="0"/>
              <a:t>после выполнения следующего фрагмента программы (</a:t>
            </a:r>
            <a:r>
              <a:rPr lang="ru-RU" sz="1400" i="1" dirty="0" smtClean="0"/>
              <a:t>записанного ниже на разных языках программирования</a:t>
            </a:r>
            <a:r>
              <a:rPr lang="ru-RU" sz="1400" dirty="0" smtClean="0"/>
              <a:t>):</a:t>
            </a:r>
            <a:endParaRPr lang="ru-RU" sz="1400" b="1" dirty="0" smtClean="0"/>
          </a:p>
          <a:p>
            <a:endParaRPr lang="ru-RU" sz="1400" dirty="0"/>
          </a:p>
        </p:txBody>
      </p:sp>
      <p:graphicFrame>
        <p:nvGraphicFramePr>
          <p:cNvPr id="4" name="Таблица 3"/>
          <p:cNvGraphicFramePr>
            <a:graphicFrameLocks noGrp="1"/>
          </p:cNvGraphicFramePr>
          <p:nvPr/>
        </p:nvGraphicFramePr>
        <p:xfrm>
          <a:off x="1500166" y="1928802"/>
          <a:ext cx="6077585" cy="3400044"/>
        </p:xfrm>
        <a:graphic>
          <a:graphicData uri="http://schemas.openxmlformats.org/drawingml/2006/table">
            <a:tbl>
              <a:tblPr/>
              <a:tblGrid>
                <a:gridCol w="3038475"/>
                <a:gridCol w="3039110"/>
              </a:tblGrid>
              <a:tr h="0">
                <a:tc>
                  <a:txBody>
                    <a:bodyPr/>
                    <a:lstStyle/>
                    <a:p>
                      <a:pPr>
                        <a:lnSpc>
                          <a:spcPct val="115000"/>
                        </a:lnSpc>
                        <a:spcAft>
                          <a:spcPts val="0"/>
                        </a:spcAft>
                      </a:pPr>
                      <a:r>
                        <a:rPr lang="ru-RU" sz="1400" b="1" dirty="0">
                          <a:latin typeface="Times New Roman"/>
                          <a:ea typeface="TimesNewRomanPS-BoldMT"/>
                          <a:cs typeface="Times New Roman"/>
                        </a:rPr>
                        <a:t>Бейсик</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a:latin typeface="Times New Roman"/>
                          <a:ea typeface="TimesNewRomanPS-BoldMT"/>
                          <a:cs typeface="Times New Roman"/>
                        </a:rPr>
                        <a:t>Паскаль</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200">
                          <a:latin typeface="Times New Roman"/>
                          <a:ea typeface="Calibri"/>
                          <a:cs typeface="Times New Roman"/>
                        </a:rPr>
                        <a:t>a = 40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10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 a / 2 * b</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If a &lt; b Then</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c = b - a</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Else c = a - 2 * b</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End If</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Calibri"/>
                          <a:cs typeface="Times New Roman"/>
                        </a:rPr>
                        <a:t>a := 40;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10;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 a / 2 * b;</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if a &lt; b then</a:t>
                      </a:r>
                      <a:endParaRPr lang="ru-RU" sz="1100">
                        <a:latin typeface="Calibri"/>
                        <a:ea typeface="Calibri"/>
                        <a:cs typeface="Times New Roman"/>
                      </a:endParaRPr>
                    </a:p>
                    <a:p>
                      <a:pPr>
                        <a:lnSpc>
                          <a:spcPct val="115000"/>
                        </a:lnSpc>
                        <a:spcAft>
                          <a:spcPts val="0"/>
                        </a:spcAft>
                      </a:pPr>
                      <a:r>
                        <a:rPr lang="ru-RU" sz="1200">
                          <a:latin typeface="Times New Roman"/>
                          <a:ea typeface="Calibri"/>
                          <a:cs typeface="Times New Roman"/>
                        </a:rPr>
                        <a:t>c := b - a</a:t>
                      </a:r>
                      <a:endParaRPr lang="ru-RU" sz="1100">
                        <a:latin typeface="Calibri"/>
                        <a:ea typeface="Calibri"/>
                        <a:cs typeface="Times New Roman"/>
                      </a:endParaRPr>
                    </a:p>
                    <a:p>
                      <a:pPr>
                        <a:lnSpc>
                          <a:spcPct val="115000"/>
                        </a:lnSpc>
                        <a:spcAft>
                          <a:spcPts val="0"/>
                        </a:spcAft>
                      </a:pPr>
                      <a:r>
                        <a:rPr lang="ru-RU" sz="1200">
                          <a:latin typeface="Times New Roman"/>
                          <a:ea typeface="Calibri"/>
                          <a:cs typeface="Times New Roman"/>
                        </a:rPr>
                        <a:t>else</a:t>
                      </a:r>
                      <a:endParaRPr lang="ru-RU" sz="1100">
                        <a:latin typeface="Calibri"/>
                        <a:ea typeface="Calibri"/>
                        <a:cs typeface="Times New Roman"/>
                      </a:endParaRPr>
                    </a:p>
                    <a:p>
                      <a:pPr>
                        <a:lnSpc>
                          <a:spcPct val="115000"/>
                        </a:lnSpc>
                        <a:spcAft>
                          <a:spcPts val="0"/>
                        </a:spcAft>
                      </a:pPr>
                      <a:r>
                        <a:rPr lang="ru-RU" sz="1200">
                          <a:latin typeface="Times New Roman"/>
                          <a:ea typeface="Calibri"/>
                          <a:cs typeface="Times New Roman"/>
                        </a:rPr>
                        <a:t>c := a - 2 * b;</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200" b="1">
                          <a:latin typeface="Times New Roman"/>
                          <a:ea typeface="TimesNewRomanPS-BoldMT"/>
                          <a:cs typeface="Times New Roman"/>
                        </a:rPr>
                        <a:t>Си</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b="1">
                          <a:latin typeface="Times New Roman"/>
                          <a:ea typeface="TimesNewRomanPS-BoldMT"/>
                          <a:cs typeface="Times New Roman"/>
                        </a:rPr>
                        <a:t>Алгоритмический</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200">
                          <a:latin typeface="Times New Roman"/>
                          <a:ea typeface="Calibri"/>
                          <a:cs typeface="Times New Roman"/>
                        </a:rPr>
                        <a:t>a = 40;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10;</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b = - a / 2 * b;</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if (a &lt; b)</a:t>
                      </a:r>
                      <a:endParaRPr lang="ru-RU" sz="1100">
                        <a:latin typeface="Calibri"/>
                        <a:ea typeface="Calibri"/>
                        <a:cs typeface="Times New Roman"/>
                      </a:endParaRPr>
                    </a:p>
                    <a:p>
                      <a:pPr>
                        <a:lnSpc>
                          <a:spcPct val="115000"/>
                        </a:lnSpc>
                        <a:spcAft>
                          <a:spcPts val="0"/>
                        </a:spcAft>
                      </a:pPr>
                      <a:r>
                        <a:rPr lang="en-US" sz="1200">
                          <a:latin typeface="Times New Roman"/>
                          <a:ea typeface="Calibri"/>
                          <a:cs typeface="Times New Roman"/>
                        </a:rPr>
                        <a:t>c = b – a;</a:t>
                      </a:r>
                      <a:endParaRPr lang="ru-RU" sz="1100">
                        <a:latin typeface="Calibri"/>
                        <a:ea typeface="Calibri"/>
                        <a:cs typeface="Times New Roman"/>
                      </a:endParaRPr>
                    </a:p>
                    <a:p>
                      <a:pPr>
                        <a:lnSpc>
                          <a:spcPct val="115000"/>
                        </a:lnSpc>
                        <a:spcAft>
                          <a:spcPts val="0"/>
                        </a:spcAft>
                      </a:pPr>
                      <a:r>
                        <a:rPr lang="ru-RU" sz="1200">
                          <a:latin typeface="Times New Roman"/>
                          <a:ea typeface="Calibri"/>
                          <a:cs typeface="Times New Roman"/>
                        </a:rPr>
                        <a:t>else</a:t>
                      </a:r>
                      <a:endParaRPr lang="ru-RU" sz="1100">
                        <a:latin typeface="Calibri"/>
                        <a:ea typeface="Calibri"/>
                        <a:cs typeface="Times New Roman"/>
                      </a:endParaRPr>
                    </a:p>
                    <a:p>
                      <a:pPr>
                        <a:lnSpc>
                          <a:spcPct val="115000"/>
                        </a:lnSpc>
                        <a:spcAft>
                          <a:spcPts val="0"/>
                        </a:spcAft>
                      </a:pPr>
                      <a:r>
                        <a:rPr lang="ru-RU" sz="1200">
                          <a:latin typeface="Times New Roman"/>
                          <a:ea typeface="Calibri"/>
                          <a:cs typeface="Times New Roman"/>
                        </a:rPr>
                        <a:t>c = a - 2 * b;</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dirty="0">
                          <a:latin typeface="Times New Roman"/>
                          <a:ea typeface="Calibri"/>
                          <a:cs typeface="Times New Roman"/>
                        </a:rPr>
                        <a:t>a := 40</a:t>
                      </a:r>
                      <a:endParaRPr lang="ru-RU" sz="1100" dirty="0">
                        <a:latin typeface="Calibri"/>
                        <a:ea typeface="Calibri"/>
                        <a:cs typeface="Times New Roman"/>
                      </a:endParaRPr>
                    </a:p>
                    <a:p>
                      <a:pPr>
                        <a:lnSpc>
                          <a:spcPct val="115000"/>
                        </a:lnSpc>
                        <a:spcAft>
                          <a:spcPts val="0"/>
                        </a:spcAft>
                      </a:pPr>
                      <a:r>
                        <a:rPr lang="en-US" sz="1200" dirty="0">
                          <a:latin typeface="Times New Roman"/>
                          <a:ea typeface="Calibri"/>
                          <a:cs typeface="Times New Roman"/>
                        </a:rPr>
                        <a:t>b := 10</a:t>
                      </a:r>
                      <a:endParaRPr lang="ru-RU" sz="1100" dirty="0">
                        <a:latin typeface="Calibri"/>
                        <a:ea typeface="Calibri"/>
                        <a:cs typeface="Times New Roman"/>
                      </a:endParaRPr>
                    </a:p>
                    <a:p>
                      <a:pPr>
                        <a:lnSpc>
                          <a:spcPct val="115000"/>
                        </a:lnSpc>
                        <a:spcAft>
                          <a:spcPts val="0"/>
                        </a:spcAft>
                      </a:pPr>
                      <a:r>
                        <a:rPr lang="en-US" sz="1200" dirty="0">
                          <a:latin typeface="Times New Roman"/>
                          <a:ea typeface="Calibri"/>
                          <a:cs typeface="Times New Roman"/>
                        </a:rPr>
                        <a:t>b := - a / 2 * b</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если</a:t>
                      </a:r>
                      <a:r>
                        <a:rPr lang="en-US" sz="1200" dirty="0">
                          <a:latin typeface="Times New Roman"/>
                          <a:ea typeface="Calibri"/>
                          <a:cs typeface="Times New Roman"/>
                        </a:rPr>
                        <a:t> a &lt; b</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то</a:t>
                      </a:r>
                      <a:r>
                        <a:rPr lang="en-US" sz="1200" dirty="0">
                          <a:latin typeface="Times New Roman"/>
                          <a:ea typeface="Calibri"/>
                          <a:cs typeface="Times New Roman"/>
                        </a:rPr>
                        <a:t> c := b - a</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иначе</a:t>
                      </a:r>
                      <a:r>
                        <a:rPr lang="en-US" sz="1200" dirty="0">
                          <a:latin typeface="Times New Roman"/>
                          <a:ea typeface="Calibri"/>
                          <a:cs typeface="Times New Roman"/>
                        </a:rPr>
                        <a:t> c := a - 2 * b</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все</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142976" y="5572140"/>
            <a:ext cx="1643074" cy="584775"/>
          </a:xfrm>
          <a:prstGeom prst="rect">
            <a:avLst/>
          </a:prstGeom>
          <a:noFill/>
        </p:spPr>
        <p:txBody>
          <a:bodyPr wrap="square" rtlCol="0">
            <a:spAutoFit/>
          </a:bodyPr>
          <a:lstStyle/>
          <a:p>
            <a:r>
              <a:rPr lang="ru-RU" sz="1400" dirty="0" smtClean="0"/>
              <a:t>Ответ: 440 </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6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1357290" y="1500174"/>
            <a:ext cx="7143800" cy="5509200"/>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Алгоритм вычисления значения функции F(</a:t>
            </a:r>
            <a:r>
              <a:rPr lang="ru-RU" sz="2200" i="1" dirty="0" err="1" smtClean="0">
                <a:latin typeface="Times New Roman" pitchFamily="18" charset="0"/>
                <a:cs typeface="Times New Roman" pitchFamily="18" charset="0"/>
              </a:rPr>
              <a:t>n</a:t>
            </a:r>
            <a:r>
              <a:rPr lang="ru-RU" sz="2200" dirty="0" smtClean="0">
                <a:latin typeface="Times New Roman" pitchFamily="18" charset="0"/>
                <a:cs typeface="Times New Roman" pitchFamily="18" charset="0"/>
              </a:rPr>
              <a:t>), где </a:t>
            </a:r>
            <a:r>
              <a:rPr lang="ru-RU" sz="2200" i="1" dirty="0" err="1" smtClean="0">
                <a:latin typeface="Times New Roman" pitchFamily="18" charset="0"/>
                <a:cs typeface="Times New Roman" pitchFamily="18" charset="0"/>
              </a:rPr>
              <a:t>n</a:t>
            </a:r>
            <a:r>
              <a:rPr lang="ru-RU" sz="2200" i="1"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натуральное число, задан следующими соотношениями:</a:t>
            </a:r>
          </a:p>
          <a:p>
            <a:pPr algn="just"/>
            <a:r>
              <a:rPr lang="ru-RU" sz="2200" dirty="0" smtClean="0">
                <a:latin typeface="Times New Roman" pitchFamily="18" charset="0"/>
                <a:cs typeface="Times New Roman" pitchFamily="18" charset="0"/>
              </a:rPr>
              <a:t>F(1) = 1</a:t>
            </a:r>
          </a:p>
          <a:p>
            <a:pPr algn="just"/>
            <a:r>
              <a:rPr lang="ru-RU" sz="2200" dirty="0" smtClean="0">
                <a:latin typeface="Times New Roman" pitchFamily="18" charset="0"/>
                <a:cs typeface="Times New Roman" pitchFamily="18" charset="0"/>
              </a:rPr>
              <a:t>F(</a:t>
            </a:r>
            <a:r>
              <a:rPr lang="ru-RU" sz="2200" i="1" dirty="0" err="1" smtClean="0">
                <a:latin typeface="Times New Roman" pitchFamily="18" charset="0"/>
                <a:cs typeface="Times New Roman" pitchFamily="18" charset="0"/>
              </a:rPr>
              <a:t>n</a:t>
            </a:r>
            <a:r>
              <a:rPr lang="ru-RU" sz="2200" dirty="0" smtClean="0">
                <a:latin typeface="Times New Roman" pitchFamily="18" charset="0"/>
                <a:cs typeface="Times New Roman" pitchFamily="18" charset="0"/>
              </a:rPr>
              <a:t>) = F(</a:t>
            </a:r>
            <a:r>
              <a:rPr lang="ru-RU" sz="2200" i="1" dirty="0" err="1" smtClean="0">
                <a:latin typeface="Times New Roman" pitchFamily="18" charset="0"/>
                <a:cs typeface="Times New Roman" pitchFamily="18" charset="0"/>
              </a:rPr>
              <a:t>n</a:t>
            </a:r>
            <a:r>
              <a:rPr lang="ru-RU" sz="2200" dirty="0" smtClean="0">
                <a:latin typeface="Times New Roman" pitchFamily="18" charset="0"/>
                <a:cs typeface="Times New Roman" pitchFamily="18" charset="0"/>
              </a:rPr>
              <a:t>–1) * </a:t>
            </a:r>
            <a:r>
              <a:rPr lang="ru-RU" sz="2200" i="1" dirty="0" err="1" smtClean="0">
                <a:latin typeface="Times New Roman" pitchFamily="18" charset="0"/>
                <a:cs typeface="Times New Roman" pitchFamily="18" charset="0"/>
              </a:rPr>
              <a:t>n</a:t>
            </a:r>
            <a:r>
              <a:rPr lang="ru-RU" sz="2200" dirty="0" smtClean="0">
                <a:latin typeface="Times New Roman" pitchFamily="18" charset="0"/>
                <a:cs typeface="Times New Roman" pitchFamily="18" charset="0"/>
              </a:rPr>
              <a:t>, при </a:t>
            </a:r>
            <a:r>
              <a:rPr lang="ru-RU" sz="2200" i="1" dirty="0" err="1" smtClean="0">
                <a:latin typeface="Times New Roman" pitchFamily="18" charset="0"/>
                <a:cs typeface="Times New Roman" pitchFamily="18" charset="0"/>
              </a:rPr>
              <a:t>n</a:t>
            </a:r>
            <a:r>
              <a:rPr lang="ru-RU" sz="2200" i="1"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&gt;1</a:t>
            </a:r>
          </a:p>
          <a:p>
            <a:pPr algn="just"/>
            <a:r>
              <a:rPr lang="ru-RU" sz="2200" dirty="0" smtClean="0">
                <a:latin typeface="Times New Roman" pitchFamily="18" charset="0"/>
                <a:cs typeface="Times New Roman" pitchFamily="18" charset="0"/>
              </a:rPr>
              <a:t>Чему равно значение функции F(5)?</a:t>
            </a:r>
          </a:p>
          <a:p>
            <a:pPr algn="just"/>
            <a:r>
              <a:rPr lang="ru-RU" sz="2200" i="1" dirty="0" smtClean="0">
                <a:latin typeface="Times New Roman" pitchFamily="18" charset="0"/>
                <a:cs typeface="Times New Roman" pitchFamily="18" charset="0"/>
              </a:rPr>
              <a:t>В ответе запишите только натуральное число.</a:t>
            </a:r>
            <a:endParaRPr lang="ru-RU"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 </a:t>
            </a:r>
            <a:endParaRPr lang="ru-RU" sz="2200"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F(1) = 1;</a:t>
            </a:r>
          </a:p>
          <a:p>
            <a:r>
              <a:rPr lang="ru-RU" sz="2200" dirty="0" smtClean="0">
                <a:latin typeface="Times New Roman" pitchFamily="18" charset="0"/>
                <a:cs typeface="Times New Roman" pitchFamily="18" charset="0"/>
              </a:rPr>
              <a:t>F(2) = F(1) * 2 =1*2=2;</a:t>
            </a:r>
          </a:p>
          <a:p>
            <a:r>
              <a:rPr lang="ru-RU" sz="2200" dirty="0" smtClean="0">
                <a:latin typeface="Times New Roman" pitchFamily="18" charset="0"/>
                <a:cs typeface="Times New Roman" pitchFamily="18" charset="0"/>
              </a:rPr>
              <a:t>F(3) = F(2) * 3 =2*3=6;</a:t>
            </a:r>
          </a:p>
          <a:p>
            <a:r>
              <a:rPr lang="ru-RU" sz="2200" dirty="0" smtClean="0">
                <a:latin typeface="Times New Roman" pitchFamily="18" charset="0"/>
                <a:cs typeface="Times New Roman" pitchFamily="18" charset="0"/>
              </a:rPr>
              <a:t>F(4) = F(3) * 4 =6*4=24;</a:t>
            </a:r>
          </a:p>
          <a:p>
            <a:r>
              <a:rPr lang="ru-RU" sz="2200" dirty="0" smtClean="0">
                <a:latin typeface="Times New Roman" pitchFamily="18" charset="0"/>
                <a:cs typeface="Times New Roman" pitchFamily="18" charset="0"/>
              </a:rPr>
              <a:t>F(5) = F(4) * 5 =24*5=120;</a:t>
            </a:r>
          </a:p>
          <a:p>
            <a:r>
              <a:rPr lang="ru-RU" sz="2200" dirty="0" smtClean="0">
                <a:latin typeface="Times New Roman" pitchFamily="18" charset="0"/>
                <a:cs typeface="Times New Roman" pitchFamily="18" charset="0"/>
              </a:rPr>
              <a:t> </a:t>
            </a:r>
          </a:p>
          <a:p>
            <a:r>
              <a:rPr lang="ru-RU" sz="2200" dirty="0" smtClean="0">
                <a:latin typeface="Times New Roman" pitchFamily="18" charset="0"/>
                <a:cs typeface="Times New Roman" pitchFamily="18" charset="0"/>
              </a:rPr>
              <a:t>Ответ: 120</a:t>
            </a:r>
          </a:p>
          <a:p>
            <a:endParaRPr lang="ru-RU" sz="22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7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857224" y="1214422"/>
            <a:ext cx="7786742" cy="4370427"/>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Запись десятичного числа в системах счисления с основаниями 3 и 5 в обоих случаях имеет последней цифрой 0. Какое минимальное натуральное десятичное число удовлетворяет этому требованию?</a:t>
            </a:r>
          </a:p>
          <a:p>
            <a:pPr algn="just"/>
            <a:r>
              <a:rPr lang="ru-RU" sz="2000" b="1" dirty="0" smtClean="0">
                <a:latin typeface="Times New Roman" pitchFamily="18" charset="0"/>
                <a:cs typeface="Times New Roman" pitchFamily="18" charset="0"/>
              </a:rPr>
              <a:t>Решение:</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Так как последняя цифра 0, то при переводе этого числа из 10 с.с. в 3 с.с. и 5 с.с. первый остаток от деления равен 0, т.е. число кратно 3 и 5. (Напоминаю правило перевода - при переводе из 10 с.с. в любую другую делим число (частное) последовательно на основание с.с. (в которую переводим) до тех пор, пока частное не окажется меньше основания с.с. Цифры получившегося числа – остатки от деления, записанные в обратном порядке.) Наименьшее натуральное десятичное число, которое без остатка делится на 3 и на 5, это 15.</a:t>
            </a:r>
          </a:p>
          <a:p>
            <a:pPr algn="just"/>
            <a:r>
              <a:rPr lang="ru-RU" sz="2000" dirty="0" smtClean="0">
                <a:latin typeface="Times New Roman" pitchFamily="18" charset="0"/>
                <a:cs typeface="Times New Roman" pitchFamily="18" charset="0"/>
              </a:rPr>
              <a:t>Ответ: 15</a:t>
            </a:r>
          </a:p>
          <a:p>
            <a:endParaRPr lang="ru-RU" dirty="0"/>
          </a:p>
        </p:txBody>
      </p:sp>
      <p:sp>
        <p:nvSpPr>
          <p:cNvPr id="4" name="TextBox 3"/>
          <p:cNvSpPr txBox="1"/>
          <p:nvPr/>
        </p:nvSpPr>
        <p:spPr>
          <a:xfrm>
            <a:off x="1000100" y="5357826"/>
            <a:ext cx="7500990" cy="954107"/>
          </a:xfrm>
          <a:prstGeom prst="rect">
            <a:avLst/>
          </a:prstGeom>
          <a:noFill/>
        </p:spPr>
        <p:txBody>
          <a:bodyPr wrap="square" rtlCol="0">
            <a:spAutoFit/>
          </a:bodyPr>
          <a:lstStyle/>
          <a:p>
            <a:r>
              <a:rPr lang="ru-RU" sz="1400" b="1" dirty="0" smtClean="0"/>
              <a:t>Аналогично (демоверсия 2012)</a:t>
            </a:r>
          </a:p>
          <a:p>
            <a:r>
              <a:rPr lang="ru-RU" sz="1400" dirty="0" smtClean="0"/>
              <a:t>Запись числа 67</a:t>
            </a:r>
            <a:r>
              <a:rPr lang="ru-RU" sz="1400" baseline="-25000" dirty="0" smtClean="0"/>
              <a:t>10</a:t>
            </a:r>
            <a:r>
              <a:rPr lang="ru-RU" sz="1400" dirty="0" smtClean="0"/>
              <a:t> в системе счисления с основанием N оканчивается на 1 и содержит 4 цифры. Чему равно основание этой системы счисления N?</a:t>
            </a:r>
          </a:p>
          <a:p>
            <a:r>
              <a:rPr lang="ru-RU" sz="1400" dirty="0" smtClean="0"/>
              <a:t>Ответ: 3</a:t>
            </a:r>
            <a:endParaRPr lang="ru-RU"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868346"/>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8 из демоверсии 2013</a:t>
            </a:r>
            <a:endParaRPr lang="ru-RU" sz="2800"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1571604" y="2786058"/>
          <a:ext cx="6096000" cy="3749040"/>
        </p:xfrm>
        <a:graphic>
          <a:graphicData uri="http://schemas.openxmlformats.org/drawingml/2006/table">
            <a:tbl>
              <a:tblPr firstRow="1" bandRow="1">
                <a:tableStyleId>{5C22544A-7EE6-4342-B048-85BDC9FD1C3A}</a:tableStyleId>
              </a:tblPr>
              <a:tblGrid>
                <a:gridCol w="3048000"/>
                <a:gridCol w="3048000"/>
              </a:tblGrid>
              <a:tr h="0">
                <a:tc>
                  <a:txBody>
                    <a:bodyPr/>
                    <a:lstStyle/>
                    <a:p>
                      <a:r>
                        <a:rPr lang="ru-RU" sz="1800" b="1" kern="1200" dirty="0" smtClean="0">
                          <a:solidFill>
                            <a:schemeClr val="lt1"/>
                          </a:solidFill>
                          <a:latin typeface="+mn-lt"/>
                          <a:ea typeface="+mn-ea"/>
                          <a:cs typeface="+mn-cs"/>
                        </a:rPr>
                        <a:t>Бейсик</a:t>
                      </a:r>
                      <a:endParaRPr lang="ru-RU" sz="1800" dirty="0"/>
                    </a:p>
                  </a:txBody>
                  <a:tcPr/>
                </a:tc>
                <a:tc>
                  <a:txBody>
                    <a:bodyPr/>
                    <a:lstStyle/>
                    <a:p>
                      <a:r>
                        <a:rPr lang="ru-RU" sz="1800" b="1" kern="1200" dirty="0" smtClean="0">
                          <a:solidFill>
                            <a:schemeClr val="lt1"/>
                          </a:solidFill>
                          <a:latin typeface="+mn-lt"/>
                          <a:ea typeface="+mn-ea"/>
                          <a:cs typeface="+mn-cs"/>
                        </a:rPr>
                        <a:t>Паскаль</a:t>
                      </a:r>
                      <a:endParaRPr lang="ru-RU" sz="1800" dirty="0"/>
                    </a:p>
                  </a:txBody>
                  <a:tcPr/>
                </a:tc>
              </a:tr>
              <a:tr h="370840">
                <a:tc>
                  <a:txBody>
                    <a:bodyPr/>
                    <a:lstStyle/>
                    <a:p>
                      <a:r>
                        <a:rPr lang="en-US" sz="1800" kern="1200" dirty="0" smtClean="0">
                          <a:solidFill>
                            <a:schemeClr val="dk1"/>
                          </a:solidFill>
                          <a:latin typeface="+mn-lt"/>
                          <a:ea typeface="+mn-ea"/>
                          <a:cs typeface="+mn-cs"/>
                        </a:rPr>
                        <a:t>DIM X, A, B AS INTEGER</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INPUT X</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A=0: B=1</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WHILE X &gt; 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 = A+1</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 = B*(X MOD 10)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X = X \ 10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WEND</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PRINT A</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PRINT B</a:t>
                      </a:r>
                      <a:endParaRPr lang="ru-RU" sz="1800" dirty="0"/>
                    </a:p>
                  </a:txBody>
                  <a:tcPr/>
                </a:tc>
                <a:tc>
                  <a:txBody>
                    <a:bodyPr/>
                    <a:lstStyle/>
                    <a:p>
                      <a:r>
                        <a:rPr lang="en-US" sz="1800" kern="1200" dirty="0" err="1" smtClean="0">
                          <a:solidFill>
                            <a:schemeClr val="dk1"/>
                          </a:solidFill>
                          <a:latin typeface="+mn-lt"/>
                          <a:ea typeface="+mn-ea"/>
                          <a:cs typeface="+mn-cs"/>
                        </a:rPr>
                        <a:t>var</a:t>
                      </a:r>
                      <a:r>
                        <a:rPr lang="en-US" sz="1800" kern="1200" dirty="0" smtClean="0">
                          <a:solidFill>
                            <a:schemeClr val="dk1"/>
                          </a:solidFill>
                          <a:latin typeface="+mn-lt"/>
                          <a:ea typeface="+mn-ea"/>
                          <a:cs typeface="+mn-cs"/>
                        </a:rPr>
                        <a:t> x, a, b: integer;</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begin</a:t>
                      </a:r>
                      <a:endParaRPr lang="ru-RU" sz="1800" kern="1200" dirty="0" smtClean="0">
                        <a:solidFill>
                          <a:schemeClr val="dk1"/>
                        </a:solidFill>
                        <a:latin typeface="+mn-lt"/>
                        <a:ea typeface="+mn-ea"/>
                        <a:cs typeface="+mn-cs"/>
                      </a:endParaRPr>
                    </a:p>
                    <a:p>
                      <a:r>
                        <a:rPr lang="en-US" sz="1800" kern="1200" dirty="0" err="1" smtClean="0">
                          <a:solidFill>
                            <a:schemeClr val="dk1"/>
                          </a:solidFill>
                          <a:latin typeface="+mn-lt"/>
                          <a:ea typeface="+mn-ea"/>
                          <a:cs typeface="+mn-cs"/>
                        </a:rPr>
                        <a:t>readln</a:t>
                      </a:r>
                      <a:r>
                        <a:rPr lang="en-US" sz="1800" kern="1200" dirty="0" smtClean="0">
                          <a:solidFill>
                            <a:schemeClr val="dk1"/>
                          </a:solidFill>
                          <a:latin typeface="+mn-lt"/>
                          <a:ea typeface="+mn-ea"/>
                          <a:cs typeface="+mn-cs"/>
                        </a:rPr>
                        <a:t>(x);</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a:=0; b:=1;</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while x&gt;0 do</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begin</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a:=a+1;</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b:=b*(x mod 10);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x:= x div 10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end;</a:t>
                      </a:r>
                      <a:endParaRPr lang="ru-RU" sz="1800" kern="1200" dirty="0" smtClean="0">
                        <a:solidFill>
                          <a:schemeClr val="dk1"/>
                        </a:solidFill>
                        <a:latin typeface="+mn-lt"/>
                        <a:ea typeface="+mn-ea"/>
                        <a:cs typeface="+mn-cs"/>
                      </a:endParaRPr>
                    </a:p>
                    <a:p>
                      <a:r>
                        <a:rPr lang="en-US" sz="1800" kern="1200" dirty="0" err="1" smtClean="0">
                          <a:solidFill>
                            <a:schemeClr val="dk1"/>
                          </a:solidFill>
                          <a:latin typeface="+mn-lt"/>
                          <a:ea typeface="+mn-ea"/>
                          <a:cs typeface="+mn-cs"/>
                        </a:rPr>
                        <a:t>writeln</a:t>
                      </a:r>
                      <a:r>
                        <a:rPr lang="en-US" sz="1800" kern="1200" dirty="0" smtClean="0">
                          <a:solidFill>
                            <a:schemeClr val="dk1"/>
                          </a:solidFill>
                          <a:latin typeface="+mn-lt"/>
                          <a:ea typeface="+mn-ea"/>
                          <a:cs typeface="+mn-cs"/>
                        </a:rPr>
                        <a:t>(a); write(b);</a:t>
                      </a:r>
                      <a:endParaRPr lang="ru-RU" sz="1800" kern="1200" dirty="0" smtClean="0">
                        <a:solidFill>
                          <a:schemeClr val="dk1"/>
                        </a:solidFill>
                        <a:latin typeface="+mn-lt"/>
                        <a:ea typeface="+mn-ea"/>
                        <a:cs typeface="+mn-cs"/>
                      </a:endParaRPr>
                    </a:p>
                    <a:p>
                      <a:r>
                        <a:rPr lang="ru-RU" sz="1800" kern="1200" dirty="0" err="1" smtClean="0">
                          <a:solidFill>
                            <a:schemeClr val="dk1"/>
                          </a:solidFill>
                          <a:latin typeface="+mn-lt"/>
                          <a:ea typeface="+mn-ea"/>
                          <a:cs typeface="+mn-cs"/>
                        </a:rPr>
                        <a:t>end</a:t>
                      </a:r>
                      <a:r>
                        <a:rPr lang="ru-RU" sz="1800" kern="1200" dirty="0" smtClean="0">
                          <a:solidFill>
                            <a:schemeClr val="dk1"/>
                          </a:solidFill>
                          <a:latin typeface="+mn-lt"/>
                          <a:ea typeface="+mn-ea"/>
                          <a:cs typeface="+mn-cs"/>
                        </a:rPr>
                        <a:t>.</a:t>
                      </a:r>
                      <a:endParaRPr lang="ru-RU" sz="1800" dirty="0"/>
                    </a:p>
                  </a:txBody>
                  <a:tcPr/>
                </a:tc>
              </a:tr>
            </a:tbl>
          </a:graphicData>
        </a:graphic>
      </p:graphicFrame>
      <p:sp>
        <p:nvSpPr>
          <p:cNvPr id="4" name="TextBox 3"/>
          <p:cNvSpPr txBox="1"/>
          <p:nvPr/>
        </p:nvSpPr>
        <p:spPr>
          <a:xfrm>
            <a:off x="500034" y="1214422"/>
            <a:ext cx="8286808" cy="1723549"/>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Ниже на четырёх языках записан алгоритм. Получив на вход число </a:t>
            </a:r>
            <a:r>
              <a:rPr lang="ru-RU" sz="2200" dirty="0" err="1"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этот алгоритм печатает два числа: </a:t>
            </a:r>
            <a:r>
              <a:rPr lang="ru-RU" sz="2200" dirty="0" err="1"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 и </a:t>
            </a:r>
            <a:r>
              <a:rPr lang="ru-RU" sz="2200" dirty="0" err="1" smtClean="0">
                <a:latin typeface="Times New Roman" pitchFamily="18" charset="0"/>
                <a:cs typeface="Times New Roman" pitchFamily="18" charset="0"/>
              </a:rPr>
              <a:t>b</a:t>
            </a:r>
            <a:r>
              <a:rPr lang="ru-RU" sz="2200" dirty="0" smtClean="0">
                <a:latin typeface="Times New Roman" pitchFamily="18" charset="0"/>
                <a:cs typeface="Times New Roman" pitchFamily="18" charset="0"/>
              </a:rPr>
              <a:t>. Укажите наименьшее из таких чисел </a:t>
            </a:r>
            <a:r>
              <a:rPr lang="ru-RU" sz="2200" dirty="0" err="1"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при вводе которых алгоритм печатает сначала 2, а потом 21.</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714380"/>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8 из демоверсии 2013</a:t>
            </a:r>
            <a:endParaRPr lang="ru-RU" sz="2800" dirty="0"/>
          </a:p>
        </p:txBody>
      </p:sp>
      <p:graphicFrame>
        <p:nvGraphicFramePr>
          <p:cNvPr id="4" name="Таблица 3"/>
          <p:cNvGraphicFramePr>
            <a:graphicFrameLocks noGrp="1"/>
          </p:cNvGraphicFramePr>
          <p:nvPr/>
        </p:nvGraphicFramePr>
        <p:xfrm>
          <a:off x="1714480" y="1643050"/>
          <a:ext cx="6000792" cy="4643470"/>
        </p:xfrm>
        <a:graphic>
          <a:graphicData uri="http://schemas.openxmlformats.org/drawingml/2006/table">
            <a:tbl>
              <a:tblPr firstRow="1" bandRow="1">
                <a:tableStyleId>{5C22544A-7EE6-4342-B048-85BDC9FD1C3A}</a:tableStyleId>
              </a:tblPr>
              <a:tblGrid>
                <a:gridCol w="3000396"/>
                <a:gridCol w="3000396"/>
              </a:tblGrid>
              <a:tr h="386669">
                <a:tc>
                  <a:txBody>
                    <a:bodyPr/>
                    <a:lstStyle/>
                    <a:p>
                      <a:r>
                        <a:rPr lang="ru-RU" sz="1800" b="1" kern="1200" dirty="0" smtClean="0">
                          <a:solidFill>
                            <a:schemeClr val="dk1"/>
                          </a:solidFill>
                          <a:latin typeface="+mn-lt"/>
                          <a:ea typeface="+mn-ea"/>
                          <a:cs typeface="+mn-cs"/>
                        </a:rPr>
                        <a:t>Си</a:t>
                      </a:r>
                      <a:endParaRPr lang="ru-RU" sz="1800" dirty="0"/>
                    </a:p>
                  </a:txBody>
                  <a:tcPr/>
                </a:tc>
                <a:tc>
                  <a:txBody>
                    <a:bodyPr/>
                    <a:lstStyle/>
                    <a:p>
                      <a:r>
                        <a:rPr lang="ru-RU" sz="1800" b="1" kern="1200" dirty="0" smtClean="0">
                          <a:solidFill>
                            <a:schemeClr val="dk1"/>
                          </a:solidFill>
                          <a:latin typeface="+mn-lt"/>
                          <a:ea typeface="+mn-ea"/>
                          <a:cs typeface="+mn-cs"/>
                        </a:rPr>
                        <a:t>Алгоритмический</a:t>
                      </a:r>
                      <a:endParaRPr lang="ru-RU" sz="1800" dirty="0"/>
                    </a:p>
                  </a:txBody>
                  <a:tcPr/>
                </a:tc>
              </a:tr>
              <a:tr h="4256801">
                <a:tc>
                  <a:txBody>
                    <a:bodyPr/>
                    <a:lstStyle/>
                    <a:p>
                      <a:pPr>
                        <a:lnSpc>
                          <a:spcPct val="115000"/>
                        </a:lnSpc>
                        <a:spcAft>
                          <a:spcPts val="0"/>
                        </a:spcAft>
                      </a:pPr>
                      <a:r>
                        <a:rPr lang="en-US" sz="1800" dirty="0">
                          <a:latin typeface="+mn-lt"/>
                          <a:ea typeface="Calibri"/>
                          <a:cs typeface="Times New Roman"/>
                        </a:rPr>
                        <a:t>#include&lt;</a:t>
                      </a:r>
                      <a:r>
                        <a:rPr lang="en-US" sz="1800" dirty="0" err="1">
                          <a:latin typeface="+mn-lt"/>
                          <a:ea typeface="Calibri"/>
                          <a:cs typeface="Times New Roman"/>
                        </a:rPr>
                        <a:t>stdio.h</a:t>
                      </a:r>
                      <a:r>
                        <a:rPr lang="en-US" sz="1800" dirty="0">
                          <a:latin typeface="+mn-lt"/>
                          <a:ea typeface="Calibri"/>
                          <a:cs typeface="Times New Roman"/>
                        </a:rPr>
                        <a:t>&gt;</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void main()</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a:t>
                      </a:r>
                      <a:endParaRPr lang="ru-RU" sz="1800" dirty="0">
                        <a:latin typeface="+mn-lt"/>
                        <a:ea typeface="Calibri"/>
                        <a:cs typeface="Times New Roman"/>
                      </a:endParaRPr>
                    </a:p>
                    <a:p>
                      <a:pPr>
                        <a:lnSpc>
                          <a:spcPct val="115000"/>
                        </a:lnSpc>
                        <a:spcAft>
                          <a:spcPts val="0"/>
                        </a:spcAft>
                      </a:pPr>
                      <a:r>
                        <a:rPr lang="en-US" sz="1800" dirty="0" err="1">
                          <a:latin typeface="+mn-lt"/>
                          <a:ea typeface="Calibri"/>
                          <a:cs typeface="Times New Roman"/>
                        </a:rPr>
                        <a:t>int</a:t>
                      </a:r>
                      <a:r>
                        <a:rPr lang="en-US" sz="1800" dirty="0">
                          <a:latin typeface="+mn-lt"/>
                          <a:ea typeface="Calibri"/>
                          <a:cs typeface="Times New Roman"/>
                        </a:rPr>
                        <a:t> x, a, b;</a:t>
                      </a:r>
                      <a:endParaRPr lang="ru-RU" sz="1800" dirty="0">
                        <a:latin typeface="+mn-lt"/>
                        <a:ea typeface="Calibri"/>
                        <a:cs typeface="Times New Roman"/>
                      </a:endParaRPr>
                    </a:p>
                    <a:p>
                      <a:pPr>
                        <a:lnSpc>
                          <a:spcPct val="115000"/>
                        </a:lnSpc>
                        <a:spcAft>
                          <a:spcPts val="0"/>
                        </a:spcAft>
                      </a:pPr>
                      <a:r>
                        <a:rPr lang="en-US" sz="1800" dirty="0" err="1">
                          <a:latin typeface="+mn-lt"/>
                          <a:ea typeface="Calibri"/>
                          <a:cs typeface="Times New Roman"/>
                        </a:rPr>
                        <a:t>scanf</a:t>
                      </a:r>
                      <a:r>
                        <a:rPr lang="en-US" sz="1800" dirty="0">
                          <a:latin typeface="+mn-lt"/>
                          <a:ea typeface="Calibri"/>
                          <a:cs typeface="Times New Roman"/>
                        </a:rPr>
                        <a:t>("%d", &amp;x);</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a=0; b=1;</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while (x&gt;0){</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a=a+1;</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b=b*(x%10);</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x= x/10;</a:t>
                      </a:r>
                      <a:endParaRPr lang="ru-RU" sz="1800" dirty="0">
                        <a:latin typeface="+mn-lt"/>
                        <a:ea typeface="Calibri"/>
                        <a:cs typeface="Times New Roman"/>
                      </a:endParaRPr>
                    </a:p>
                    <a:p>
                      <a:pPr>
                        <a:lnSpc>
                          <a:spcPct val="115000"/>
                        </a:lnSpc>
                        <a:spcAft>
                          <a:spcPts val="0"/>
                        </a:spcAft>
                      </a:pPr>
                      <a:r>
                        <a:rPr lang="en-US" sz="1800" dirty="0">
                          <a:latin typeface="+mn-lt"/>
                          <a:ea typeface="Calibri"/>
                          <a:cs typeface="Times New Roman"/>
                        </a:rPr>
                        <a:t>}</a:t>
                      </a:r>
                      <a:endParaRPr lang="ru-RU" sz="1800" dirty="0">
                        <a:latin typeface="+mn-lt"/>
                        <a:ea typeface="Calibri"/>
                        <a:cs typeface="Times New Roman"/>
                      </a:endParaRPr>
                    </a:p>
                    <a:p>
                      <a:pPr>
                        <a:lnSpc>
                          <a:spcPct val="115000"/>
                        </a:lnSpc>
                        <a:spcAft>
                          <a:spcPts val="0"/>
                        </a:spcAft>
                      </a:pPr>
                      <a:r>
                        <a:rPr lang="en-US" sz="1800" dirty="0" err="1">
                          <a:latin typeface="+mn-lt"/>
                          <a:ea typeface="Calibri"/>
                          <a:cs typeface="Times New Roman"/>
                        </a:rPr>
                        <a:t>printf</a:t>
                      </a:r>
                      <a:r>
                        <a:rPr lang="en-US" sz="1800" dirty="0">
                          <a:latin typeface="+mn-lt"/>
                          <a:ea typeface="Calibri"/>
                          <a:cs typeface="Times New Roman"/>
                        </a:rPr>
                        <a:t>("%d\</a:t>
                      </a:r>
                      <a:r>
                        <a:rPr lang="en-US" sz="1800" dirty="0" err="1">
                          <a:latin typeface="+mn-lt"/>
                          <a:ea typeface="Calibri"/>
                          <a:cs typeface="Times New Roman"/>
                        </a:rPr>
                        <a:t>n%d</a:t>
                      </a:r>
                      <a:r>
                        <a:rPr lang="en-US" sz="1800" dirty="0">
                          <a:latin typeface="+mn-lt"/>
                          <a:ea typeface="Calibri"/>
                          <a:cs typeface="Times New Roman"/>
                        </a:rPr>
                        <a:t>", a, b);</a:t>
                      </a:r>
                      <a:endParaRPr lang="ru-RU" sz="1800" dirty="0">
                        <a:latin typeface="+mn-lt"/>
                        <a:ea typeface="Calibri"/>
                        <a:cs typeface="Times New Roman"/>
                      </a:endParaRPr>
                    </a:p>
                    <a:p>
                      <a:pPr>
                        <a:lnSpc>
                          <a:spcPct val="115000"/>
                        </a:lnSpc>
                        <a:spcAft>
                          <a:spcPts val="0"/>
                        </a:spcAft>
                      </a:pPr>
                      <a:r>
                        <a:rPr lang="ru-RU" sz="1800" dirty="0">
                          <a:latin typeface="+mn-lt"/>
                          <a:ea typeface="Calibri"/>
                          <a:cs typeface="Times New Roman"/>
                        </a:rPr>
                        <a:t>}</a:t>
                      </a:r>
                    </a:p>
                  </a:txBody>
                  <a:tcPr marL="68580" marR="68580" marT="0" marB="0"/>
                </a:tc>
                <a:tc>
                  <a:txBody>
                    <a:bodyPr/>
                    <a:lstStyle/>
                    <a:p>
                      <a:r>
                        <a:rPr lang="ru-RU" sz="1800" kern="1200" dirty="0" err="1" smtClean="0">
                          <a:solidFill>
                            <a:schemeClr val="dk1"/>
                          </a:solidFill>
                          <a:latin typeface="+mn-lt"/>
                          <a:ea typeface="+mn-ea"/>
                          <a:cs typeface="+mn-cs"/>
                        </a:rPr>
                        <a:t>алг</a:t>
                      </a:r>
                      <a:endParaRPr lang="ru-RU" sz="1800" kern="1200" dirty="0" smtClean="0">
                        <a:solidFill>
                          <a:schemeClr val="dk1"/>
                        </a:solidFill>
                        <a:latin typeface="+mn-lt"/>
                        <a:ea typeface="+mn-ea"/>
                        <a:cs typeface="+mn-cs"/>
                      </a:endParaRPr>
                    </a:p>
                    <a:p>
                      <a:r>
                        <a:rPr lang="ru-RU" sz="1800" kern="1200" dirty="0" err="1" smtClean="0">
                          <a:solidFill>
                            <a:schemeClr val="dk1"/>
                          </a:solidFill>
                          <a:latin typeface="+mn-lt"/>
                          <a:ea typeface="+mn-ea"/>
                          <a:cs typeface="+mn-cs"/>
                        </a:rPr>
                        <a:t>нач</a:t>
                      </a:r>
                      <a:endParaRPr lang="ru-RU" sz="1800" kern="1200" dirty="0" smtClean="0">
                        <a:solidFill>
                          <a:schemeClr val="dk1"/>
                        </a:solidFill>
                        <a:latin typeface="+mn-lt"/>
                        <a:ea typeface="+mn-ea"/>
                        <a:cs typeface="+mn-cs"/>
                      </a:endParaRPr>
                    </a:p>
                    <a:p>
                      <a:r>
                        <a:rPr lang="ru-RU" sz="1800" kern="1200" dirty="0" smtClean="0">
                          <a:solidFill>
                            <a:schemeClr val="dk1"/>
                          </a:solidFill>
                          <a:latin typeface="+mn-lt"/>
                          <a:ea typeface="+mn-ea"/>
                          <a:cs typeface="+mn-cs"/>
                        </a:rPr>
                        <a:t>цел </a:t>
                      </a:r>
                      <a:r>
                        <a:rPr lang="en-US" sz="1800" kern="1200" dirty="0" smtClean="0">
                          <a:solidFill>
                            <a:schemeClr val="dk1"/>
                          </a:solidFill>
                          <a:latin typeface="+mn-lt"/>
                          <a:ea typeface="+mn-ea"/>
                          <a:cs typeface="+mn-cs"/>
                        </a:rPr>
                        <a:t>x</a:t>
                      </a:r>
                      <a:r>
                        <a:rPr lang="ru-RU" sz="1800" kern="1200" dirty="0" smtClean="0">
                          <a:solidFill>
                            <a:schemeClr val="dk1"/>
                          </a:solidFill>
                          <a:latin typeface="+mn-lt"/>
                          <a:ea typeface="+mn-ea"/>
                          <a:cs typeface="+mn-cs"/>
                        </a:rPr>
                        <a:t>, </a:t>
                      </a:r>
                      <a:r>
                        <a:rPr lang="en-US" sz="1800" kern="1200" dirty="0" smtClean="0">
                          <a:solidFill>
                            <a:schemeClr val="dk1"/>
                          </a:solidFill>
                          <a:latin typeface="+mn-lt"/>
                          <a:ea typeface="+mn-ea"/>
                          <a:cs typeface="+mn-cs"/>
                        </a:rPr>
                        <a:t>a</a:t>
                      </a:r>
                      <a:r>
                        <a:rPr lang="ru-RU" sz="1800" kern="1200" dirty="0" smtClean="0">
                          <a:solidFill>
                            <a:schemeClr val="dk1"/>
                          </a:solidFill>
                          <a:latin typeface="+mn-lt"/>
                          <a:ea typeface="+mn-ea"/>
                          <a:cs typeface="+mn-cs"/>
                        </a:rPr>
                        <a:t>, </a:t>
                      </a:r>
                      <a:r>
                        <a:rPr lang="en-US" sz="1800" kern="1200" dirty="0" smtClean="0">
                          <a:solidFill>
                            <a:schemeClr val="dk1"/>
                          </a:solidFill>
                          <a:latin typeface="+mn-lt"/>
                          <a:ea typeface="+mn-ea"/>
                          <a:cs typeface="+mn-cs"/>
                        </a:rPr>
                        <a:t>b</a:t>
                      </a:r>
                      <a:endParaRPr lang="ru-RU" sz="1800" kern="1200" dirty="0" smtClean="0">
                        <a:solidFill>
                          <a:schemeClr val="dk1"/>
                        </a:solidFill>
                        <a:latin typeface="+mn-lt"/>
                        <a:ea typeface="+mn-ea"/>
                        <a:cs typeface="+mn-cs"/>
                      </a:endParaRPr>
                    </a:p>
                    <a:p>
                      <a:r>
                        <a:rPr lang="ru-RU" sz="1800" kern="1200" dirty="0" smtClean="0">
                          <a:solidFill>
                            <a:schemeClr val="dk1"/>
                          </a:solidFill>
                          <a:latin typeface="+mn-lt"/>
                          <a:ea typeface="+mn-ea"/>
                          <a:cs typeface="+mn-cs"/>
                        </a:rPr>
                        <a:t>ввод </a:t>
                      </a:r>
                      <a:r>
                        <a:rPr lang="en-US" sz="1800" kern="1200" dirty="0" smtClean="0">
                          <a:solidFill>
                            <a:schemeClr val="dk1"/>
                          </a:solidFill>
                          <a:latin typeface="+mn-lt"/>
                          <a:ea typeface="+mn-ea"/>
                          <a:cs typeface="+mn-cs"/>
                        </a:rPr>
                        <a:t>x</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a:t>
                      </a:r>
                      <a:r>
                        <a:rPr lang="ru-RU" sz="1800" kern="1200" dirty="0" smtClean="0">
                          <a:solidFill>
                            <a:schemeClr val="dk1"/>
                          </a:solidFill>
                          <a:latin typeface="+mn-lt"/>
                          <a:ea typeface="+mn-ea"/>
                          <a:cs typeface="+mn-cs"/>
                        </a:rPr>
                        <a:t>:=0; </a:t>
                      </a:r>
                      <a:r>
                        <a:rPr lang="en-US" sz="1800" kern="1200" dirty="0" smtClean="0">
                          <a:solidFill>
                            <a:schemeClr val="dk1"/>
                          </a:solidFill>
                          <a:latin typeface="+mn-lt"/>
                          <a:ea typeface="+mn-ea"/>
                          <a:cs typeface="+mn-cs"/>
                        </a:rPr>
                        <a:t>b</a:t>
                      </a:r>
                      <a:r>
                        <a:rPr lang="ru-RU" sz="1800" kern="1200" dirty="0" smtClean="0">
                          <a:solidFill>
                            <a:schemeClr val="dk1"/>
                          </a:solidFill>
                          <a:latin typeface="+mn-lt"/>
                          <a:ea typeface="+mn-ea"/>
                          <a:cs typeface="+mn-cs"/>
                        </a:rPr>
                        <a:t>:=1</a:t>
                      </a:r>
                    </a:p>
                    <a:p>
                      <a:r>
                        <a:rPr lang="ru-RU" sz="1800" kern="1200" dirty="0" err="1" smtClean="0">
                          <a:solidFill>
                            <a:schemeClr val="dk1"/>
                          </a:solidFill>
                          <a:latin typeface="+mn-lt"/>
                          <a:ea typeface="+mn-ea"/>
                          <a:cs typeface="+mn-cs"/>
                        </a:rPr>
                        <a:t>нц</a:t>
                      </a:r>
                      <a:r>
                        <a:rPr lang="ru-RU" sz="1800" kern="1200" dirty="0" smtClean="0">
                          <a:solidFill>
                            <a:schemeClr val="dk1"/>
                          </a:solidFill>
                          <a:latin typeface="+mn-lt"/>
                          <a:ea typeface="+mn-ea"/>
                          <a:cs typeface="+mn-cs"/>
                        </a:rPr>
                        <a:t> пока </a:t>
                      </a:r>
                      <a:r>
                        <a:rPr lang="en-US" sz="1800" kern="1200" dirty="0" smtClean="0">
                          <a:solidFill>
                            <a:schemeClr val="dk1"/>
                          </a:solidFill>
                          <a:latin typeface="+mn-lt"/>
                          <a:ea typeface="+mn-ea"/>
                          <a:cs typeface="+mn-cs"/>
                        </a:rPr>
                        <a:t>x</a:t>
                      </a:r>
                      <a:r>
                        <a:rPr lang="ru-RU" sz="1800" kern="1200" dirty="0" smtClean="0">
                          <a:solidFill>
                            <a:schemeClr val="dk1"/>
                          </a:solidFill>
                          <a:latin typeface="+mn-lt"/>
                          <a:ea typeface="+mn-ea"/>
                          <a:cs typeface="+mn-cs"/>
                        </a:rPr>
                        <a:t>&gt;0</a:t>
                      </a:r>
                    </a:p>
                    <a:p>
                      <a:r>
                        <a:rPr lang="en-US" sz="1800" kern="1200" dirty="0" smtClean="0">
                          <a:solidFill>
                            <a:schemeClr val="dk1"/>
                          </a:solidFill>
                          <a:latin typeface="+mn-lt"/>
                          <a:ea typeface="+mn-ea"/>
                          <a:cs typeface="+mn-cs"/>
                        </a:rPr>
                        <a:t>a:=a+1</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b:=b*mod(x,10)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x:=div(x,10)</a:t>
                      </a:r>
                      <a:endParaRPr lang="ru-RU" sz="1800" kern="1200" dirty="0" smtClean="0">
                        <a:solidFill>
                          <a:schemeClr val="dk1"/>
                        </a:solidFill>
                        <a:latin typeface="+mn-lt"/>
                        <a:ea typeface="+mn-ea"/>
                        <a:cs typeface="+mn-cs"/>
                      </a:endParaRPr>
                    </a:p>
                    <a:p>
                      <a:r>
                        <a:rPr lang="ru-RU" sz="1800" kern="1200" dirty="0" err="1" smtClean="0">
                          <a:solidFill>
                            <a:schemeClr val="dk1"/>
                          </a:solidFill>
                          <a:latin typeface="+mn-lt"/>
                          <a:ea typeface="+mn-ea"/>
                          <a:cs typeface="+mn-cs"/>
                        </a:rPr>
                        <a:t>кц</a:t>
                      </a:r>
                      <a:endParaRPr lang="ru-RU" sz="1800" kern="1200" dirty="0" smtClean="0">
                        <a:solidFill>
                          <a:schemeClr val="dk1"/>
                        </a:solidFill>
                        <a:latin typeface="+mn-lt"/>
                        <a:ea typeface="+mn-ea"/>
                        <a:cs typeface="+mn-cs"/>
                      </a:endParaRPr>
                    </a:p>
                    <a:p>
                      <a:r>
                        <a:rPr lang="ru-RU" sz="1800" kern="1200" dirty="0" smtClean="0">
                          <a:solidFill>
                            <a:schemeClr val="dk1"/>
                          </a:solidFill>
                          <a:latin typeface="+mn-lt"/>
                          <a:ea typeface="+mn-ea"/>
                          <a:cs typeface="+mn-cs"/>
                        </a:rPr>
                        <a:t>вывод </a:t>
                      </a:r>
                      <a:r>
                        <a:rPr lang="en-US" sz="1800" kern="1200" dirty="0" smtClean="0">
                          <a:solidFill>
                            <a:schemeClr val="dk1"/>
                          </a:solidFill>
                          <a:latin typeface="+mn-lt"/>
                          <a:ea typeface="+mn-ea"/>
                          <a:cs typeface="+mn-cs"/>
                        </a:rPr>
                        <a:t>a</a:t>
                      </a:r>
                      <a:r>
                        <a:rPr lang="ru-RU" sz="1800" kern="1200" dirty="0" smtClean="0">
                          <a:solidFill>
                            <a:schemeClr val="dk1"/>
                          </a:solidFill>
                          <a:latin typeface="+mn-lt"/>
                          <a:ea typeface="+mn-ea"/>
                          <a:cs typeface="+mn-cs"/>
                        </a:rPr>
                        <a:t>, нс, </a:t>
                      </a:r>
                      <a:r>
                        <a:rPr lang="en-US" sz="1800" kern="1200" dirty="0" smtClean="0">
                          <a:solidFill>
                            <a:schemeClr val="dk1"/>
                          </a:solidFill>
                          <a:latin typeface="+mn-lt"/>
                          <a:ea typeface="+mn-ea"/>
                          <a:cs typeface="+mn-cs"/>
                        </a:rPr>
                        <a:t>b</a:t>
                      </a:r>
                      <a:endParaRPr lang="ru-RU" sz="1800" kern="1200" dirty="0" smtClean="0">
                        <a:solidFill>
                          <a:schemeClr val="dk1"/>
                        </a:solidFill>
                        <a:latin typeface="+mn-lt"/>
                        <a:ea typeface="+mn-ea"/>
                        <a:cs typeface="+mn-cs"/>
                      </a:endParaRPr>
                    </a:p>
                    <a:p>
                      <a:r>
                        <a:rPr lang="ru-RU" sz="1800" kern="1200" dirty="0" smtClean="0">
                          <a:solidFill>
                            <a:schemeClr val="dk1"/>
                          </a:solidFill>
                          <a:latin typeface="+mn-lt"/>
                          <a:ea typeface="+mn-ea"/>
                          <a:cs typeface="+mn-cs"/>
                        </a:rPr>
                        <a:t>кон</a:t>
                      </a:r>
                      <a:endParaRPr lang="ru-RU" sz="1800" dirty="0">
                        <a:latin typeface="+mn-lt"/>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642918"/>
            <a:ext cx="8229600" cy="714380"/>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8 из демоверсии 2013</a:t>
            </a:r>
            <a:endParaRPr lang="ru-RU" sz="2800" dirty="0"/>
          </a:p>
        </p:txBody>
      </p:sp>
      <p:sp>
        <p:nvSpPr>
          <p:cNvPr id="3" name="TextBox 2"/>
          <p:cNvSpPr txBox="1"/>
          <p:nvPr/>
        </p:nvSpPr>
        <p:spPr>
          <a:xfrm>
            <a:off x="571472" y="1714488"/>
            <a:ext cx="8215370" cy="4770537"/>
          </a:xfrm>
          <a:prstGeom prst="rect">
            <a:avLst/>
          </a:prstGeom>
          <a:noFill/>
        </p:spPr>
        <p:txBody>
          <a:bodyPr wrap="square" rtlCol="0">
            <a:spAutoFit/>
          </a:bodyPr>
          <a:lstStyle/>
          <a:p>
            <a:pPr algn="just"/>
            <a:r>
              <a:rPr lang="ru-RU" sz="2200" b="1" dirty="0" smtClean="0">
                <a:latin typeface="Times New Roman" pitchFamily="18" charset="0"/>
                <a:cs typeface="Times New Roman" pitchFamily="18" charset="0"/>
              </a:rPr>
              <a:t>Решение:</a:t>
            </a:r>
            <a:endParaRPr lang="en-US" sz="2200" b="1" dirty="0" smtClean="0">
              <a:latin typeface="Times New Roman" pitchFamily="18" charset="0"/>
              <a:cs typeface="Times New Roman" pitchFamily="18" charset="0"/>
            </a:endParaRPr>
          </a:p>
          <a:p>
            <a:pPr algn="just"/>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Анализируем алгоритм – на экран сначала выведется </a:t>
            </a:r>
            <a:r>
              <a:rPr lang="en-US" sz="2200" dirty="0" smtClean="0">
                <a:latin typeface="Times New Roman" pitchFamily="18" charset="0"/>
                <a:cs typeface="Times New Roman" pitchFamily="18" charset="0"/>
              </a:rPr>
              <a:t>a </a:t>
            </a:r>
            <a:r>
              <a:rPr lang="ru-RU" sz="2200" dirty="0" smtClean="0">
                <a:latin typeface="Times New Roman" pitchFamily="18" charset="0"/>
                <a:cs typeface="Times New Roman" pitchFamily="18" charset="0"/>
              </a:rPr>
              <a:t>= 2 (значит, команды в цикле будут повторены 2 раза), затем  </a:t>
            </a:r>
            <a:r>
              <a:rPr lang="en-US" sz="2200" dirty="0" smtClean="0">
                <a:latin typeface="Times New Roman" pitchFamily="18" charset="0"/>
                <a:cs typeface="Times New Roman" pitchFamily="18" charset="0"/>
              </a:rPr>
              <a:t>b</a:t>
            </a:r>
            <a:r>
              <a:rPr lang="ru-RU" sz="2200" dirty="0" smtClean="0">
                <a:latin typeface="Times New Roman" pitchFamily="18" charset="0"/>
                <a:cs typeface="Times New Roman" pitchFamily="18" charset="0"/>
              </a:rPr>
              <a:t> = 21. Команда </a:t>
            </a: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b </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b</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x mod</a:t>
            </a:r>
            <a:r>
              <a:rPr lang="ru-RU" sz="2200" dirty="0" smtClean="0">
                <a:latin typeface="Times New Roman" pitchFamily="18" charset="0"/>
                <a:cs typeface="Times New Roman" pitchFamily="18" charset="0"/>
              </a:rPr>
              <a:t> 10)  находит произведение </a:t>
            </a:r>
            <a:r>
              <a:rPr lang="en-US" sz="2200" dirty="0" smtClean="0">
                <a:latin typeface="Times New Roman" pitchFamily="18" charset="0"/>
                <a:cs typeface="Times New Roman" pitchFamily="18" charset="0"/>
              </a:rPr>
              <a:t>b</a:t>
            </a:r>
            <a:r>
              <a:rPr lang="ru-RU" sz="2200" dirty="0" smtClean="0">
                <a:latin typeface="Times New Roman" pitchFamily="18" charset="0"/>
                <a:cs typeface="Times New Roman" pitchFamily="18" charset="0"/>
              </a:rPr>
              <a:t> и последней цифры числа </a:t>
            </a:r>
            <a:r>
              <a:rPr lang="en-US" sz="2200" dirty="0" smtClean="0">
                <a:latin typeface="Times New Roman" pitchFamily="18" charset="0"/>
                <a:cs typeface="Times New Roman" pitchFamily="18" charset="0"/>
              </a:rPr>
              <a:t>x </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mod </a:t>
            </a:r>
            <a:r>
              <a:rPr lang="ru-RU" sz="2200" dirty="0" smtClean="0">
                <a:latin typeface="Times New Roman" pitchFamily="18" charset="0"/>
                <a:cs typeface="Times New Roman" pitchFamily="18" charset="0"/>
              </a:rPr>
              <a:t>– остаток от деления на 10). Команда </a:t>
            </a:r>
            <a:r>
              <a:rPr lang="en-US" sz="2200" dirty="0" smtClean="0">
                <a:latin typeface="Times New Roman" pitchFamily="18" charset="0"/>
                <a:cs typeface="Times New Roman" pitchFamily="18" charset="0"/>
              </a:rPr>
              <a:t>x </a:t>
            </a: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x div</a:t>
            </a:r>
            <a:r>
              <a:rPr lang="ru-RU" sz="2200" dirty="0" smtClean="0">
                <a:latin typeface="Times New Roman" pitchFamily="18" charset="0"/>
                <a:cs typeface="Times New Roman" pitchFamily="18" charset="0"/>
              </a:rPr>
              <a:t> 10 отбрасывает последнюю цифру от числа </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div</a:t>
            </a:r>
            <a:r>
              <a:rPr lang="ru-RU" sz="2200" dirty="0" smtClean="0">
                <a:latin typeface="Times New Roman" pitchFamily="18" charset="0"/>
                <a:cs typeface="Times New Roman" pitchFamily="18" charset="0"/>
              </a:rPr>
              <a:t> – деление нацело). Так как цикл повторяется до тех пор, пока  </a:t>
            </a:r>
            <a:r>
              <a:rPr lang="en-US" sz="2200" dirty="0" smtClean="0">
                <a:latin typeface="Times New Roman" pitchFamily="18" charset="0"/>
                <a:cs typeface="Times New Roman" pitchFamily="18" charset="0"/>
              </a:rPr>
              <a:t>x </a:t>
            </a:r>
            <a:r>
              <a:rPr lang="ru-RU" sz="2200" dirty="0" smtClean="0">
                <a:latin typeface="Times New Roman" pitchFamily="18" charset="0"/>
                <a:cs typeface="Times New Roman" pitchFamily="18" charset="0"/>
              </a:rPr>
              <a:t>&gt;</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0 (то есть выходим из цикла, как только </a:t>
            </a:r>
            <a:r>
              <a:rPr lang="ru-RU" sz="2200" dirty="0" err="1" smtClean="0">
                <a:latin typeface="Times New Roman" pitchFamily="18" charset="0"/>
                <a:cs typeface="Times New Roman" pitchFamily="18" charset="0"/>
              </a:rPr>
              <a:t>х</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0) и мы знаем, что он будет повторён 2 раза (</a:t>
            </a:r>
            <a:r>
              <a:rPr lang="en-US" sz="2200" dirty="0" smtClean="0">
                <a:latin typeface="Times New Roman" pitchFamily="18" charset="0"/>
                <a:cs typeface="Times New Roman" pitchFamily="18" charset="0"/>
              </a:rPr>
              <a:t>a </a:t>
            </a:r>
            <a:r>
              <a:rPr lang="ru-RU"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2), то отсюда </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 двузначное число. Множители числа 21 -3, 7. Наименьшее двузначное число, которое из них можно составить, 37.</a:t>
            </a:r>
          </a:p>
          <a:p>
            <a:pPr algn="just"/>
            <a:r>
              <a:rPr lang="ru-RU" sz="2200" b="1" dirty="0" smtClean="0">
                <a:latin typeface="Times New Roman" pitchFamily="18" charset="0"/>
                <a:cs typeface="Times New Roman" pitchFamily="18" charset="0"/>
              </a:rPr>
              <a:t>Ответ: 37 </a:t>
            </a: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sz="2800" b="1" dirty="0">
                <a:latin typeface="Times New Roman" pitchFamily="18" charset="0"/>
                <a:cs typeface="Times New Roman" pitchFamily="18" charset="0"/>
              </a:rPr>
              <a:t>Задача </a:t>
            </a:r>
            <a:r>
              <a:rPr lang="en-US" sz="2800" b="1" dirty="0">
                <a:latin typeface="Times New Roman" pitchFamily="18" charset="0"/>
                <a:cs typeface="Times New Roman" pitchFamily="18" charset="0"/>
              </a:rPr>
              <a:t>B</a:t>
            </a:r>
            <a:r>
              <a:rPr lang="ru-RU" sz="2800" b="1" dirty="0">
                <a:latin typeface="Times New Roman" pitchFamily="18" charset="0"/>
                <a:cs typeface="Times New Roman" pitchFamily="18" charset="0"/>
              </a:rPr>
              <a:t>1 из демоверсии 201</a:t>
            </a:r>
            <a:r>
              <a:rPr lang="en-US" sz="2800" b="1" dirty="0">
                <a:latin typeface="Times New Roman" pitchFamily="18" charset="0"/>
                <a:cs typeface="Times New Roman" pitchFamily="18" charset="0"/>
              </a:rPr>
              <a:t>3</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000108"/>
            <a:ext cx="8229600" cy="5126055"/>
          </a:xfrm>
        </p:spPr>
        <p:txBody>
          <a:bodyPr>
            <a:normAutofit fontScale="25000" lnSpcReduction="20000"/>
          </a:bodyPr>
          <a:lstStyle/>
          <a:p>
            <a:pPr marL="0" indent="0">
              <a:lnSpc>
                <a:spcPct val="120000"/>
              </a:lnSpc>
              <a:spcBef>
                <a:spcPts val="0"/>
              </a:spcBef>
              <a:buNone/>
            </a:pPr>
            <a:r>
              <a:rPr lang="ru-RU" sz="8800" dirty="0">
                <a:latin typeface="Times New Roman" pitchFamily="18" charset="0"/>
                <a:cs typeface="Times New Roman" pitchFamily="18" charset="0"/>
              </a:rPr>
              <a:t>У исполнителя Арифметик две команды, которым присвоены номера:</a:t>
            </a:r>
          </a:p>
          <a:p>
            <a:pPr>
              <a:buNone/>
            </a:pPr>
            <a:r>
              <a:rPr lang="ru-RU" sz="8800" b="1" dirty="0">
                <a:latin typeface="Times New Roman" pitchFamily="18" charset="0"/>
                <a:cs typeface="Times New Roman" pitchFamily="18" charset="0"/>
              </a:rPr>
              <a:t>1. прибавь 2,</a:t>
            </a:r>
            <a:endParaRPr lang="ru-RU" sz="8800" dirty="0">
              <a:latin typeface="Times New Roman" pitchFamily="18" charset="0"/>
              <a:cs typeface="Times New Roman" pitchFamily="18" charset="0"/>
            </a:endParaRPr>
          </a:p>
          <a:p>
            <a:pPr>
              <a:buNone/>
            </a:pPr>
            <a:r>
              <a:rPr lang="ru-RU" sz="8800" b="1" dirty="0">
                <a:latin typeface="Times New Roman" pitchFamily="18" charset="0"/>
                <a:cs typeface="Times New Roman" pitchFamily="18" charset="0"/>
              </a:rPr>
              <a:t>2. умножь на 3.</a:t>
            </a:r>
            <a:endParaRPr lang="ru-RU" sz="8800" dirty="0">
              <a:latin typeface="Times New Roman" pitchFamily="18" charset="0"/>
              <a:cs typeface="Times New Roman" pitchFamily="18" charset="0"/>
            </a:endParaRPr>
          </a:p>
          <a:p>
            <a:pPr marL="0" indent="0">
              <a:lnSpc>
                <a:spcPct val="120000"/>
              </a:lnSpc>
              <a:spcBef>
                <a:spcPts val="0"/>
              </a:spcBef>
              <a:buNone/>
            </a:pPr>
            <a:r>
              <a:rPr lang="ru-RU" sz="8800" dirty="0">
                <a:latin typeface="Times New Roman" pitchFamily="18" charset="0"/>
                <a:cs typeface="Times New Roman" pitchFamily="18" charset="0"/>
              </a:rPr>
              <a:t>Первая из них увеличивает число на экране на 2, вторая утраивает его.</a:t>
            </a:r>
          </a:p>
          <a:p>
            <a:pPr>
              <a:buNone/>
            </a:pPr>
            <a:r>
              <a:rPr lang="ru-RU" sz="8800" dirty="0">
                <a:latin typeface="Times New Roman" pitchFamily="18" charset="0"/>
                <a:cs typeface="Times New Roman" pitchFamily="18" charset="0"/>
              </a:rPr>
              <a:t>Например, 21211 – это программа</a:t>
            </a:r>
          </a:p>
          <a:p>
            <a:pPr>
              <a:buNone/>
            </a:pPr>
            <a:r>
              <a:rPr lang="ru-RU" sz="8800" b="1" dirty="0">
                <a:latin typeface="Times New Roman" pitchFamily="18" charset="0"/>
                <a:cs typeface="Times New Roman" pitchFamily="18" charset="0"/>
              </a:rPr>
              <a:t>умножь на 3</a:t>
            </a:r>
            <a:endParaRPr lang="ru-RU" sz="8800" dirty="0">
              <a:latin typeface="Times New Roman" pitchFamily="18" charset="0"/>
              <a:cs typeface="Times New Roman" pitchFamily="18" charset="0"/>
            </a:endParaRPr>
          </a:p>
          <a:p>
            <a:pPr>
              <a:buNone/>
            </a:pPr>
            <a:r>
              <a:rPr lang="ru-RU" sz="8800" b="1" dirty="0">
                <a:latin typeface="Times New Roman" pitchFamily="18" charset="0"/>
                <a:cs typeface="Times New Roman" pitchFamily="18" charset="0"/>
              </a:rPr>
              <a:t>прибавь 2</a:t>
            </a:r>
            <a:endParaRPr lang="ru-RU" sz="8800" dirty="0">
              <a:latin typeface="Times New Roman" pitchFamily="18" charset="0"/>
              <a:cs typeface="Times New Roman" pitchFamily="18" charset="0"/>
            </a:endParaRPr>
          </a:p>
          <a:p>
            <a:pPr>
              <a:buNone/>
            </a:pPr>
            <a:r>
              <a:rPr lang="ru-RU" sz="8800" b="1" dirty="0">
                <a:latin typeface="Times New Roman" pitchFamily="18" charset="0"/>
                <a:cs typeface="Times New Roman" pitchFamily="18" charset="0"/>
              </a:rPr>
              <a:t>умножь на 3</a:t>
            </a:r>
            <a:endParaRPr lang="ru-RU" sz="8800" dirty="0">
              <a:latin typeface="Times New Roman" pitchFamily="18" charset="0"/>
              <a:cs typeface="Times New Roman" pitchFamily="18" charset="0"/>
            </a:endParaRPr>
          </a:p>
          <a:p>
            <a:pPr>
              <a:buNone/>
            </a:pPr>
            <a:r>
              <a:rPr lang="ru-RU" sz="8800" b="1" dirty="0">
                <a:latin typeface="Times New Roman" pitchFamily="18" charset="0"/>
                <a:cs typeface="Times New Roman" pitchFamily="18" charset="0"/>
              </a:rPr>
              <a:t>прибавь 2</a:t>
            </a:r>
            <a:endParaRPr lang="ru-RU" sz="8800" dirty="0">
              <a:latin typeface="Times New Roman" pitchFamily="18" charset="0"/>
              <a:cs typeface="Times New Roman" pitchFamily="18" charset="0"/>
            </a:endParaRPr>
          </a:p>
          <a:p>
            <a:pPr>
              <a:buNone/>
            </a:pPr>
            <a:r>
              <a:rPr lang="ru-RU" sz="8800" b="1" dirty="0">
                <a:latin typeface="Times New Roman" pitchFamily="18" charset="0"/>
                <a:cs typeface="Times New Roman" pitchFamily="18" charset="0"/>
              </a:rPr>
              <a:t>прибавь </a:t>
            </a:r>
            <a:r>
              <a:rPr lang="ru-RU" sz="8800" b="1" dirty="0" smtClean="0">
                <a:latin typeface="Times New Roman" pitchFamily="18" charset="0"/>
                <a:cs typeface="Times New Roman" pitchFamily="18" charset="0"/>
              </a:rPr>
              <a:t>2,</a:t>
            </a:r>
          </a:p>
          <a:p>
            <a:pPr marL="0" indent="0" algn="just">
              <a:lnSpc>
                <a:spcPct val="120000"/>
              </a:lnSpc>
              <a:spcBef>
                <a:spcPts val="0"/>
              </a:spcBef>
              <a:buNone/>
            </a:pPr>
            <a:r>
              <a:rPr lang="ru-RU" sz="8800" dirty="0" smtClean="0">
                <a:latin typeface="Times New Roman" pitchFamily="18" charset="0"/>
                <a:cs typeface="Times New Roman" pitchFamily="18" charset="0"/>
              </a:rPr>
              <a:t>которая </a:t>
            </a:r>
            <a:r>
              <a:rPr lang="ru-RU" sz="8800" dirty="0">
                <a:latin typeface="Times New Roman" pitchFamily="18" charset="0"/>
                <a:cs typeface="Times New Roman" pitchFamily="18" charset="0"/>
              </a:rPr>
              <a:t>преобразует число 1 в число 19. Запишите порядок </a:t>
            </a:r>
            <a:r>
              <a:rPr lang="ru-RU" sz="8800" dirty="0" smtClean="0">
                <a:latin typeface="Times New Roman" pitchFamily="18" charset="0"/>
                <a:cs typeface="Times New Roman" pitchFamily="18" charset="0"/>
              </a:rPr>
              <a:t>команд</a:t>
            </a:r>
          </a:p>
          <a:p>
            <a:pPr marL="0" indent="0" algn="just">
              <a:lnSpc>
                <a:spcPct val="120000"/>
              </a:lnSpc>
              <a:spcBef>
                <a:spcPts val="0"/>
              </a:spcBef>
              <a:buNone/>
            </a:pPr>
            <a:r>
              <a:rPr lang="ru-RU" sz="8800" dirty="0" smtClean="0">
                <a:latin typeface="Times New Roman" pitchFamily="18" charset="0"/>
                <a:cs typeface="Times New Roman" pitchFamily="18" charset="0"/>
              </a:rPr>
              <a:t>в программе </a:t>
            </a:r>
            <a:r>
              <a:rPr lang="ru-RU" sz="8800" dirty="0">
                <a:latin typeface="Times New Roman" pitchFamily="18" charset="0"/>
                <a:cs typeface="Times New Roman" pitchFamily="18" charset="0"/>
              </a:rPr>
              <a:t>преобразования числа 3 в число 69, содержащей </a:t>
            </a:r>
            <a:r>
              <a:rPr lang="ru-RU" sz="8800" dirty="0" smtClean="0">
                <a:latin typeface="Times New Roman" pitchFamily="18" charset="0"/>
                <a:cs typeface="Times New Roman" pitchFamily="18" charset="0"/>
              </a:rPr>
              <a:t>не более </a:t>
            </a:r>
            <a:r>
              <a:rPr lang="ru-RU" sz="8800" dirty="0">
                <a:latin typeface="Times New Roman" pitchFamily="18" charset="0"/>
                <a:cs typeface="Times New Roman" pitchFamily="18" charset="0"/>
              </a:rPr>
              <a:t>5 команд, указывая лишь номера команд. Если таких программ </a:t>
            </a:r>
            <a:r>
              <a:rPr lang="ru-RU" sz="8800" dirty="0" smtClean="0">
                <a:latin typeface="Times New Roman" pitchFamily="18" charset="0"/>
                <a:cs typeface="Times New Roman" pitchFamily="18" charset="0"/>
              </a:rPr>
              <a:t>более одной</a:t>
            </a:r>
            <a:r>
              <a:rPr lang="ru-RU" sz="8800" dirty="0">
                <a:latin typeface="Times New Roman" pitchFamily="18" charset="0"/>
                <a:cs typeface="Times New Roman" pitchFamily="18" charset="0"/>
              </a:rPr>
              <a:t>, то запишите любую из них.</a:t>
            </a:r>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954107"/>
          </a:xfrm>
          <a:prstGeom prst="rect">
            <a:avLst/>
          </a:prstGeom>
          <a:noFill/>
        </p:spPr>
        <p:txBody>
          <a:bodyPr wrap="square" rtlCol="0">
            <a:spAutoFit/>
          </a:bodyPr>
          <a:lstStyle/>
          <a:p>
            <a:r>
              <a:rPr lang="ru-RU" sz="1400" b="1" dirty="0" smtClean="0"/>
              <a:t>Аналогично (демоверсия 2012)</a:t>
            </a:r>
          </a:p>
          <a:p>
            <a:r>
              <a:rPr lang="ru-RU" sz="1400" dirty="0" smtClean="0"/>
              <a:t>Ниже на 4-х языках записан алгоритм. Получив на вход число </a:t>
            </a:r>
            <a:r>
              <a:rPr lang="ru-RU" sz="1400" i="1" dirty="0" err="1" smtClean="0"/>
              <a:t>x</a:t>
            </a:r>
            <a:r>
              <a:rPr lang="ru-RU" sz="1400" i="1" dirty="0" smtClean="0"/>
              <a:t>, </a:t>
            </a:r>
            <a:r>
              <a:rPr lang="ru-RU" sz="1400" dirty="0" smtClean="0"/>
              <a:t>этот алгоритм печатает два числа </a:t>
            </a:r>
            <a:r>
              <a:rPr lang="ru-RU" sz="1400" i="1" dirty="0" smtClean="0"/>
              <a:t>L </a:t>
            </a:r>
            <a:r>
              <a:rPr lang="ru-RU" sz="1400" dirty="0" smtClean="0"/>
              <a:t>и </a:t>
            </a:r>
            <a:r>
              <a:rPr lang="ru-RU" sz="1400" i="1" dirty="0" smtClean="0"/>
              <a:t>M. </a:t>
            </a:r>
            <a:r>
              <a:rPr lang="ru-RU" sz="1400" dirty="0" smtClean="0"/>
              <a:t>Укажите наибольшее из таких чисел </a:t>
            </a:r>
            <a:r>
              <a:rPr lang="ru-RU" sz="1400" i="1" dirty="0" err="1" smtClean="0"/>
              <a:t>x</a:t>
            </a:r>
            <a:r>
              <a:rPr lang="ru-RU" sz="1400" dirty="0" smtClean="0"/>
              <a:t>, при вводе которых алгоритм печатает сначала 3, а потом 7.</a:t>
            </a:r>
            <a:endParaRPr lang="ru-RU" sz="1400" dirty="0"/>
          </a:p>
        </p:txBody>
      </p:sp>
      <p:graphicFrame>
        <p:nvGraphicFramePr>
          <p:cNvPr id="4" name="Таблица 3"/>
          <p:cNvGraphicFramePr>
            <a:graphicFrameLocks noGrp="1"/>
          </p:cNvGraphicFramePr>
          <p:nvPr/>
        </p:nvGraphicFramePr>
        <p:xfrm>
          <a:off x="1214414" y="1643050"/>
          <a:ext cx="6000792" cy="4071966"/>
        </p:xfrm>
        <a:graphic>
          <a:graphicData uri="http://schemas.openxmlformats.org/drawingml/2006/table">
            <a:tbl>
              <a:tblPr/>
              <a:tblGrid>
                <a:gridCol w="3035806"/>
                <a:gridCol w="2964986"/>
              </a:tblGrid>
              <a:tr h="254498">
                <a:tc>
                  <a:txBody>
                    <a:bodyPr/>
                    <a:lstStyle/>
                    <a:p>
                      <a:pPr>
                        <a:lnSpc>
                          <a:spcPct val="115000"/>
                        </a:lnSpc>
                        <a:spcAft>
                          <a:spcPts val="0"/>
                        </a:spcAft>
                      </a:pPr>
                      <a:r>
                        <a:rPr lang="ru-RU" sz="1400" b="1" dirty="0">
                          <a:latin typeface="Times New Roman"/>
                          <a:ea typeface="TimesNewRomanPS-BoldMT"/>
                          <a:cs typeface="Times New Roman"/>
                        </a:rPr>
                        <a:t>Бейсик</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a:latin typeface="Times New Roman"/>
                          <a:ea typeface="TimesNewRomanPS-BoldMT"/>
                          <a:cs typeface="Times New Roman"/>
                        </a:rPr>
                        <a:t>Паскаль</a:t>
                      </a:r>
                      <a:endParaRPr lang="ru-RU" sz="140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7468">
                <a:tc>
                  <a:txBody>
                    <a:bodyPr/>
                    <a:lstStyle/>
                    <a:p>
                      <a:pPr>
                        <a:lnSpc>
                          <a:spcPct val="115000"/>
                        </a:lnSpc>
                        <a:spcAft>
                          <a:spcPts val="0"/>
                        </a:spcAft>
                      </a:pPr>
                      <a:r>
                        <a:rPr lang="en-US" sz="1400" dirty="0">
                          <a:latin typeface="Times New Roman"/>
                          <a:ea typeface="Calibri"/>
                          <a:cs typeface="Times New Roman"/>
                        </a:rPr>
                        <a:t>DIM X, L, M AS INTEGER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INPUT X</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L=0: M=0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WHILE X &gt; 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 = L+1</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M &lt; (X MOD 10) THEN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X MOD 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ENDIF</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X = X \ 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WEND</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PRINT L</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PRINT M</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err="1">
                          <a:latin typeface="Times New Roman"/>
                          <a:ea typeface="Calibri"/>
                          <a:cs typeface="Times New Roman"/>
                        </a:rPr>
                        <a:t>var</a:t>
                      </a:r>
                      <a:r>
                        <a:rPr lang="en-US" sz="1400" dirty="0">
                          <a:latin typeface="Times New Roman"/>
                          <a:ea typeface="Calibri"/>
                          <a:cs typeface="Times New Roman"/>
                        </a:rPr>
                        <a:t> x, L, M: integer;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readln</a:t>
                      </a:r>
                      <a:r>
                        <a:rPr lang="en-US" sz="1400" dirty="0">
                          <a:latin typeface="Times New Roman"/>
                          <a:ea typeface="Calibri"/>
                          <a:cs typeface="Times New Roman"/>
                        </a:rPr>
                        <a:t>(x);</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 := 0; M := 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while x&gt;0 do</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 := L+1;</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M &lt; (x mod 10) then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x mod 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x := x div 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writeln</a:t>
                      </a:r>
                      <a:r>
                        <a:rPr lang="en-US" sz="1400" dirty="0">
                          <a:latin typeface="Times New Roman"/>
                          <a:ea typeface="Calibri"/>
                          <a:cs typeface="Times New Roman"/>
                        </a:rPr>
                        <a:t>(L); write(M);</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end</a:t>
                      </a:r>
                      <a:r>
                        <a:rPr lang="ru-RU" sz="1400" dirty="0">
                          <a:latin typeface="Times New Roman"/>
                          <a:ea typeface="Calibri"/>
                          <a:cs typeface="Times New Roman"/>
                        </a:rPr>
                        <a:t>.</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071538" y="714356"/>
          <a:ext cx="6715172" cy="4013270"/>
        </p:xfrm>
        <a:graphic>
          <a:graphicData uri="http://schemas.openxmlformats.org/drawingml/2006/table">
            <a:tbl>
              <a:tblPr/>
              <a:tblGrid>
                <a:gridCol w="3357236"/>
                <a:gridCol w="3357936"/>
              </a:tblGrid>
              <a:tr h="250829">
                <a:tc>
                  <a:txBody>
                    <a:bodyPr/>
                    <a:lstStyle/>
                    <a:p>
                      <a:pPr>
                        <a:lnSpc>
                          <a:spcPct val="115000"/>
                        </a:lnSpc>
                        <a:spcAft>
                          <a:spcPts val="0"/>
                        </a:spcAft>
                      </a:pPr>
                      <a:r>
                        <a:rPr lang="ru-RU" sz="1400" b="1" dirty="0">
                          <a:latin typeface="Times New Roman"/>
                          <a:ea typeface="TimesNewRomanPS-BoldMT"/>
                          <a:cs typeface="Times New Roman"/>
                        </a:rPr>
                        <a:t>Си</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a:latin typeface="Times New Roman"/>
                          <a:ea typeface="TimesNewRomanPS-BoldMT"/>
                          <a:cs typeface="Times New Roman"/>
                        </a:rPr>
                        <a:t>Алгоритмический</a:t>
                      </a:r>
                      <a:endParaRPr lang="ru-RU" sz="140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2441">
                <a:tc>
                  <a:txBody>
                    <a:bodyPr/>
                    <a:lstStyle/>
                    <a:p>
                      <a:pPr>
                        <a:lnSpc>
                          <a:spcPct val="115000"/>
                        </a:lnSpc>
                        <a:spcAft>
                          <a:spcPts val="0"/>
                        </a:spcAft>
                      </a:pPr>
                      <a:r>
                        <a:rPr lang="en-US" sz="1400" dirty="0">
                          <a:latin typeface="Times New Roman"/>
                          <a:ea typeface="Calibri"/>
                          <a:cs typeface="Times New Roman"/>
                        </a:rPr>
                        <a:t>#include&lt;</a:t>
                      </a:r>
                      <a:r>
                        <a:rPr lang="en-US" sz="1400" dirty="0" err="1">
                          <a:latin typeface="Times New Roman"/>
                          <a:ea typeface="Calibri"/>
                          <a:cs typeface="Times New Roman"/>
                        </a:rPr>
                        <a:t>stdio.h</a:t>
                      </a:r>
                      <a:r>
                        <a:rPr lang="en-US" sz="1400" dirty="0">
                          <a:latin typeface="Times New Roman"/>
                          <a:ea typeface="Calibri"/>
                          <a:cs typeface="Times New Roman"/>
                        </a:rPr>
                        <a:t>&gt;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void main()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int</a:t>
                      </a:r>
                      <a:r>
                        <a:rPr lang="en-US" sz="1400" dirty="0">
                          <a:latin typeface="Times New Roman"/>
                          <a:ea typeface="Calibri"/>
                          <a:cs typeface="Times New Roman"/>
                        </a:rPr>
                        <a:t> x, L, M;</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scanf</a:t>
                      </a:r>
                      <a:r>
                        <a:rPr lang="en-US" sz="1400" dirty="0">
                          <a:latin typeface="Times New Roman"/>
                          <a:ea typeface="Calibri"/>
                          <a:cs typeface="Times New Roman"/>
                        </a:rPr>
                        <a:t>("%d", &amp;x);</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L=0; M=0;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while (x&gt;0){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L=L+1;</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M &lt; x % 10 {</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x % 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x= x/10;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printf</a:t>
                      </a:r>
                      <a:r>
                        <a:rPr lang="en-US" sz="1400" dirty="0">
                          <a:latin typeface="Times New Roman"/>
                          <a:ea typeface="Calibri"/>
                          <a:cs typeface="Times New Roman"/>
                        </a:rPr>
                        <a:t>("%d\</a:t>
                      </a:r>
                      <a:r>
                        <a:rPr lang="en-US" sz="1400" dirty="0" err="1">
                          <a:latin typeface="Times New Roman"/>
                          <a:ea typeface="Calibri"/>
                          <a:cs typeface="Times New Roman"/>
                        </a:rPr>
                        <a:t>n%d</a:t>
                      </a:r>
                      <a:r>
                        <a:rPr lang="en-US" sz="1400" dirty="0">
                          <a:latin typeface="Times New Roman"/>
                          <a:ea typeface="Calibri"/>
                          <a:cs typeface="Times New Roman"/>
                        </a:rPr>
                        <a:t>", L,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err="1">
                          <a:latin typeface="Times New Roman"/>
                          <a:ea typeface="Calibri"/>
                          <a:cs typeface="Times New Roman"/>
                        </a:rPr>
                        <a:t>нач</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цел </a:t>
                      </a:r>
                      <a:r>
                        <a:rPr lang="ru-RU" sz="1400" dirty="0" err="1">
                          <a:latin typeface="Times New Roman"/>
                          <a:ea typeface="Calibri"/>
                          <a:cs typeface="Times New Roman"/>
                        </a:rPr>
                        <a:t>x</a:t>
                      </a:r>
                      <a:r>
                        <a:rPr lang="ru-RU" sz="1400" dirty="0">
                          <a:latin typeface="Times New Roman"/>
                          <a:ea typeface="Calibri"/>
                          <a:cs typeface="Times New Roman"/>
                        </a:rPr>
                        <a:t>, L,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ввод </a:t>
                      </a:r>
                      <a:r>
                        <a:rPr lang="ru-RU" sz="1400" dirty="0" err="1">
                          <a:latin typeface="Times New Roman"/>
                          <a:ea typeface="Calibri"/>
                          <a:cs typeface="Times New Roman"/>
                        </a:rPr>
                        <a:t>x</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L := 0; M := 0</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нц</a:t>
                      </a:r>
                      <a:r>
                        <a:rPr lang="ru-RU" sz="1400" dirty="0">
                          <a:latin typeface="Times New Roman"/>
                          <a:ea typeface="Calibri"/>
                          <a:cs typeface="Times New Roman"/>
                        </a:rPr>
                        <a:t> пока </a:t>
                      </a:r>
                      <a:r>
                        <a:rPr lang="ru-RU" sz="1400" dirty="0" err="1">
                          <a:latin typeface="Times New Roman"/>
                          <a:ea typeface="Calibri"/>
                          <a:cs typeface="Times New Roman"/>
                        </a:rPr>
                        <a:t>x</a:t>
                      </a:r>
                      <a:r>
                        <a:rPr lang="ru-RU" sz="1400" dirty="0">
                          <a:latin typeface="Times New Roman"/>
                          <a:ea typeface="Calibri"/>
                          <a:cs typeface="Times New Roman"/>
                        </a:rPr>
                        <a:t>&gt;0</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L := L+1</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если M &lt; </a:t>
                      </a:r>
                      <a:r>
                        <a:rPr lang="ru-RU" sz="1400" dirty="0" err="1">
                          <a:latin typeface="Times New Roman"/>
                          <a:ea typeface="Calibri"/>
                          <a:cs typeface="Times New Roman"/>
                        </a:rPr>
                        <a:t>mod</a:t>
                      </a:r>
                      <a:r>
                        <a:rPr lang="ru-RU" sz="1400" dirty="0">
                          <a:latin typeface="Times New Roman"/>
                          <a:ea typeface="Calibri"/>
                          <a:cs typeface="Times New Roman"/>
                        </a:rPr>
                        <a:t>(x,10)</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то</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M := </a:t>
                      </a:r>
                      <a:r>
                        <a:rPr lang="ru-RU" sz="1400" dirty="0" err="1">
                          <a:latin typeface="Times New Roman"/>
                          <a:ea typeface="Calibri"/>
                          <a:cs typeface="Times New Roman"/>
                        </a:rPr>
                        <a:t>mod</a:t>
                      </a:r>
                      <a:r>
                        <a:rPr lang="ru-RU" sz="1400" dirty="0">
                          <a:latin typeface="Times New Roman"/>
                          <a:ea typeface="Calibri"/>
                          <a:cs typeface="Times New Roman"/>
                        </a:rPr>
                        <a:t>(x,10)</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все</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x</a:t>
                      </a:r>
                      <a:r>
                        <a:rPr lang="ru-RU" sz="1400" dirty="0">
                          <a:latin typeface="Times New Roman"/>
                          <a:ea typeface="Calibri"/>
                          <a:cs typeface="Times New Roman"/>
                        </a:rPr>
                        <a:t> := </a:t>
                      </a:r>
                      <a:r>
                        <a:rPr lang="ru-RU" sz="1400" dirty="0" err="1">
                          <a:latin typeface="Times New Roman"/>
                          <a:ea typeface="Calibri"/>
                          <a:cs typeface="Times New Roman"/>
                        </a:rPr>
                        <a:t>div</a:t>
                      </a:r>
                      <a:r>
                        <a:rPr lang="ru-RU" sz="1400" dirty="0">
                          <a:latin typeface="Times New Roman"/>
                          <a:ea typeface="Calibri"/>
                          <a:cs typeface="Times New Roman"/>
                        </a:rPr>
                        <a:t>(x,10)</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кц</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вывод L, нс,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кон</a:t>
                      </a:r>
                      <a:endParaRPr lang="ru-RU" sz="1400" dirty="0">
                        <a:latin typeface="Calibri"/>
                        <a:ea typeface="Calibri"/>
                        <a:cs typeface="Times New Roman"/>
                      </a:endParaRPr>
                    </a:p>
                  </a:txBody>
                  <a:tcPr marL="41198" marR="41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071538" y="5286388"/>
            <a:ext cx="3429024" cy="584775"/>
          </a:xfrm>
          <a:prstGeom prst="rect">
            <a:avLst/>
          </a:prstGeom>
          <a:noFill/>
        </p:spPr>
        <p:txBody>
          <a:bodyPr wrap="square" rtlCol="0">
            <a:spAutoFit/>
          </a:bodyPr>
          <a:lstStyle/>
          <a:p>
            <a:r>
              <a:rPr lang="ru-RU" sz="1400" dirty="0" smtClean="0"/>
              <a:t>Ответ: 777 </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9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928662" y="1285860"/>
            <a:ext cx="7572428" cy="1446550"/>
          </a:xfrm>
          <a:prstGeom prst="rect">
            <a:avLst/>
          </a:prstGeom>
          <a:noFill/>
        </p:spPr>
        <p:txBody>
          <a:bodyPr wrap="square" rtlCol="0">
            <a:spAutoFit/>
          </a:bodyPr>
          <a:lstStyle/>
          <a:p>
            <a:r>
              <a:rPr lang="ru-RU" sz="2200" dirty="0" smtClean="0">
                <a:latin typeface="Times New Roman" pitchFamily="18" charset="0"/>
                <a:cs typeface="Times New Roman" pitchFamily="18" charset="0"/>
              </a:rPr>
              <a:t>На рисунке – схема дорог, связывающих города А, Б, В, Г, Д, Е, Ж, И, К,Л. По каждой дороге можно двигаться только в одном направлении, указанном стрелкой. Сколько существует различных путей из города А в город Л?</a:t>
            </a:r>
            <a:endParaRPr lang="ru-RU" sz="2200" dirty="0">
              <a:latin typeface="Times New Roman" pitchFamily="18" charset="0"/>
              <a:cs typeface="Times New Roman" pitchFamily="18" charset="0"/>
            </a:endParaRPr>
          </a:p>
        </p:txBody>
      </p:sp>
      <p:pic>
        <p:nvPicPr>
          <p:cNvPr id="4" name="Рисунок 3" descr="3.jpg"/>
          <p:cNvPicPr/>
          <p:nvPr/>
        </p:nvPicPr>
        <p:blipFill>
          <a:blip r:embed="rId2"/>
          <a:stretch>
            <a:fillRect/>
          </a:stretch>
        </p:blipFill>
        <p:spPr>
          <a:xfrm>
            <a:off x="2071670" y="3286124"/>
            <a:ext cx="4241800" cy="185738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582594"/>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9 из демоверсии 2013</a:t>
            </a:r>
            <a:endParaRPr lang="ru-RU" sz="2800" dirty="0"/>
          </a:p>
        </p:txBody>
      </p:sp>
      <p:pic>
        <p:nvPicPr>
          <p:cNvPr id="3" name="Рисунок 2" descr="3.jpg"/>
          <p:cNvPicPr/>
          <p:nvPr/>
        </p:nvPicPr>
        <p:blipFill>
          <a:blip r:embed="rId2"/>
          <a:stretch>
            <a:fillRect/>
          </a:stretch>
        </p:blipFill>
        <p:spPr>
          <a:xfrm>
            <a:off x="1857356" y="1500174"/>
            <a:ext cx="4286280" cy="1928826"/>
          </a:xfrm>
          <a:prstGeom prst="rect">
            <a:avLst/>
          </a:prstGeom>
        </p:spPr>
      </p:pic>
      <p:sp>
        <p:nvSpPr>
          <p:cNvPr id="1026" name="Text Box 2"/>
          <p:cNvSpPr txBox="1">
            <a:spLocks noChangeArrowheads="1"/>
          </p:cNvSpPr>
          <p:nvPr/>
        </p:nvSpPr>
        <p:spPr bwMode="auto">
          <a:xfrm>
            <a:off x="5857884" y="2285992"/>
            <a:ext cx="10763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rPr>
              <a:t>4 + 1 + 8 = 13</a:t>
            </a:r>
            <a:endParaRPr kumimoji="0" lang="ru-RU" sz="1800" b="0" i="0" u="none" strike="noStrike" cap="none" normalizeH="0" baseline="0" smtClean="0">
              <a:ln>
                <a:noFill/>
              </a:ln>
              <a:solidFill>
                <a:schemeClr val="tx1"/>
              </a:solidFill>
              <a:effectLst/>
              <a:latin typeface="Arial" pitchFamily="34" charset="0"/>
            </a:endParaRPr>
          </a:p>
        </p:txBody>
      </p:sp>
      <p:sp>
        <p:nvSpPr>
          <p:cNvPr id="6" name="TextBox 5"/>
          <p:cNvSpPr txBox="1"/>
          <p:nvPr/>
        </p:nvSpPr>
        <p:spPr>
          <a:xfrm>
            <a:off x="714348" y="928670"/>
            <a:ext cx="1857388" cy="430887"/>
          </a:xfrm>
          <a:prstGeom prst="rect">
            <a:avLst/>
          </a:prstGeom>
          <a:noFill/>
        </p:spPr>
        <p:txBody>
          <a:bodyPr wrap="square" rtlCol="0">
            <a:spAutoFit/>
          </a:bodyPr>
          <a:lstStyle/>
          <a:p>
            <a:r>
              <a:rPr lang="ru-RU" sz="2200" b="1" dirty="0" smtClean="0">
                <a:latin typeface="Times New Roman" pitchFamily="18" charset="0"/>
                <a:cs typeface="Times New Roman" pitchFamily="18" charset="0"/>
              </a:rPr>
              <a:t>Решение:</a:t>
            </a:r>
            <a:r>
              <a:rPr lang="ru-RU" sz="2200" dirty="0" smtClean="0">
                <a:latin typeface="Times New Roman" pitchFamily="18" charset="0"/>
                <a:cs typeface="Times New Roman" pitchFamily="18" charset="0"/>
              </a:rPr>
              <a:t> </a:t>
            </a:r>
            <a:endParaRPr lang="ru-RU" sz="2200" dirty="0">
              <a:latin typeface="Times New Roman" pitchFamily="18" charset="0"/>
              <a:cs typeface="Times New Roman" pitchFamily="18" charset="0"/>
            </a:endParaRPr>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27" name="Text Box 3"/>
          <p:cNvSpPr txBox="1">
            <a:spLocks noChangeArrowheads="1"/>
          </p:cNvSpPr>
          <p:nvPr/>
        </p:nvSpPr>
        <p:spPr bwMode="auto">
          <a:xfrm>
            <a:off x="3357554" y="1285860"/>
            <a:ext cx="723900"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3 + 1 = 4</a:t>
            </a:r>
            <a:endParaRPr kumimoji="0" lang="ru-RU" sz="1800" b="0" i="0" u="none" strike="noStrike" cap="none" normalizeH="0" baseline="0" dirty="0" smtClean="0">
              <a:ln>
                <a:noFill/>
              </a:ln>
              <a:solidFill>
                <a:schemeClr val="tx1"/>
              </a:solidFill>
              <a:effectLst/>
              <a:latin typeface="Arial" pitchFamily="34" charset="0"/>
            </a:endParaRPr>
          </a:p>
        </p:txBody>
      </p:sp>
      <p:sp>
        <p:nvSpPr>
          <p:cNvPr id="1030" name="Text Box 6"/>
          <p:cNvSpPr txBox="1">
            <a:spLocks noChangeArrowheads="1"/>
          </p:cNvSpPr>
          <p:nvPr/>
        </p:nvSpPr>
        <p:spPr bwMode="auto">
          <a:xfrm>
            <a:off x="2571736" y="1500174"/>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rPr>
              <a:t>1</a:t>
            </a:r>
            <a:endParaRPr kumimoji="0" lang="ru-RU" sz="1800" b="0" i="0" u="none" strike="noStrike" cap="none" normalizeH="0" baseline="0" dirty="0" smtClean="0">
              <a:ln>
                <a:noFill/>
              </a:ln>
              <a:solidFill>
                <a:schemeClr val="tx1"/>
              </a:solidFill>
              <a:effectLst/>
              <a:latin typeface="Arial" pitchFamily="34" charset="0"/>
            </a:endParaRPr>
          </a:p>
        </p:txBody>
      </p:sp>
      <p:sp>
        <p:nvSpPr>
          <p:cNvPr id="11" name="Text Box 6"/>
          <p:cNvSpPr txBox="1">
            <a:spLocks noChangeArrowheads="1"/>
          </p:cNvSpPr>
          <p:nvPr/>
        </p:nvSpPr>
        <p:spPr bwMode="auto">
          <a:xfrm>
            <a:off x="3071802" y="3071810"/>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rPr>
              <a:t>1</a:t>
            </a:r>
            <a:endParaRPr kumimoji="0" lang="ru-RU" sz="1800" b="0" i="0" u="none" strike="noStrike" cap="none" normalizeH="0" baseline="0" smtClean="0">
              <a:ln>
                <a:noFill/>
              </a:ln>
              <a:solidFill>
                <a:schemeClr val="tx1"/>
              </a:solidFill>
              <a:effectLst/>
              <a:latin typeface="Arial" pitchFamily="34" charset="0"/>
            </a:endParaRPr>
          </a:p>
        </p:txBody>
      </p:sp>
      <p:sp>
        <p:nvSpPr>
          <p:cNvPr id="13" name="Text Box 6"/>
          <p:cNvSpPr txBox="1">
            <a:spLocks noChangeArrowheads="1"/>
          </p:cNvSpPr>
          <p:nvPr/>
        </p:nvSpPr>
        <p:spPr bwMode="auto">
          <a:xfrm>
            <a:off x="3571868" y="3214686"/>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rPr>
              <a:t>1</a:t>
            </a:r>
            <a:endParaRPr kumimoji="0" lang="ru-RU" sz="1800" b="0" i="0" u="none" strike="noStrike" cap="none" normalizeH="0" baseline="0" dirty="0" smtClean="0">
              <a:ln>
                <a:noFill/>
              </a:ln>
              <a:solidFill>
                <a:schemeClr val="tx1"/>
              </a:solidFill>
              <a:effectLst/>
              <a:latin typeface="Arial" pitchFamily="34" charset="0"/>
            </a:endParaRPr>
          </a:p>
        </p:txBody>
      </p:sp>
      <p:sp>
        <p:nvSpPr>
          <p:cNvPr id="14" name="Text Box 6"/>
          <p:cNvSpPr txBox="1">
            <a:spLocks noChangeArrowheads="1"/>
          </p:cNvSpPr>
          <p:nvPr/>
        </p:nvSpPr>
        <p:spPr bwMode="auto">
          <a:xfrm>
            <a:off x="4929190" y="3143248"/>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rPr>
              <a:t>1</a:t>
            </a:r>
            <a:endParaRPr kumimoji="0" lang="ru-RU" sz="1800" b="0" i="0" u="none" strike="noStrike" cap="none" normalizeH="0" baseline="0" smtClean="0">
              <a:ln>
                <a:noFill/>
              </a:ln>
              <a:solidFill>
                <a:schemeClr val="tx1"/>
              </a:solidFill>
              <a:effectLst/>
              <a:latin typeface="Arial" pitchFamily="34" charset="0"/>
            </a:endParaRPr>
          </a:p>
        </p:txBody>
      </p:sp>
      <p:sp>
        <p:nvSpPr>
          <p:cNvPr id="15" name="Text Box 6"/>
          <p:cNvSpPr txBox="1">
            <a:spLocks noChangeArrowheads="1"/>
          </p:cNvSpPr>
          <p:nvPr/>
        </p:nvSpPr>
        <p:spPr bwMode="auto">
          <a:xfrm>
            <a:off x="3357554" y="1928802"/>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dirty="0" smtClean="0">
                <a:latin typeface="Calibri" pitchFamily="34" charset="0"/>
              </a:rPr>
              <a:t>3</a:t>
            </a:r>
            <a:endParaRPr kumimoji="0" lang="ru-RU" sz="1800" b="0" i="0" u="none" strike="noStrike" cap="none" normalizeH="0" baseline="0" dirty="0" smtClean="0">
              <a:ln>
                <a:noFill/>
              </a:ln>
              <a:solidFill>
                <a:schemeClr val="tx1"/>
              </a:solidFill>
              <a:effectLst/>
              <a:latin typeface="Arial" pitchFamily="34" charset="0"/>
            </a:endParaRPr>
          </a:p>
        </p:txBody>
      </p:sp>
      <p:sp>
        <p:nvSpPr>
          <p:cNvPr id="1031" name="Text Box 7"/>
          <p:cNvSpPr txBox="1">
            <a:spLocks noChangeArrowheads="1"/>
          </p:cNvSpPr>
          <p:nvPr/>
        </p:nvSpPr>
        <p:spPr bwMode="auto">
          <a:xfrm>
            <a:off x="4286248" y="2643182"/>
            <a:ext cx="928694" cy="28575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rPr>
              <a:t>4 + 1+ 3 =8</a:t>
            </a:r>
            <a:endParaRPr kumimoji="0" lang="ru-RU" sz="1800" b="0" i="0" u="none" strike="noStrike" cap="none" normalizeH="0" baseline="0" dirty="0" smtClean="0">
              <a:ln>
                <a:noFill/>
              </a:ln>
              <a:solidFill>
                <a:schemeClr val="tx1"/>
              </a:solidFill>
              <a:effectLst/>
              <a:latin typeface="Arial" pitchFamily="34" charset="0"/>
            </a:endParaRPr>
          </a:p>
        </p:txBody>
      </p:sp>
      <p:sp>
        <p:nvSpPr>
          <p:cNvPr id="17" name="Text Box 6"/>
          <p:cNvSpPr txBox="1">
            <a:spLocks noChangeArrowheads="1"/>
          </p:cNvSpPr>
          <p:nvPr/>
        </p:nvSpPr>
        <p:spPr bwMode="auto">
          <a:xfrm>
            <a:off x="5072066" y="1500174"/>
            <a:ext cx="276225" cy="2857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dirty="0" smtClean="0">
                <a:latin typeface="Calibri" pitchFamily="34" charset="0"/>
              </a:rPr>
              <a:t>4</a:t>
            </a:r>
            <a:endParaRPr kumimoji="0" lang="ru-RU" sz="1800" b="0" i="0" u="none" strike="noStrike" cap="none" normalizeH="0" baseline="0" dirty="0" smtClean="0">
              <a:ln>
                <a:noFill/>
              </a:ln>
              <a:solidFill>
                <a:schemeClr val="tx1"/>
              </a:solidFill>
              <a:effectLst/>
              <a:latin typeface="Arial" pitchFamily="34" charset="0"/>
            </a:endParaRPr>
          </a:p>
        </p:txBody>
      </p:sp>
      <p:sp>
        <p:nvSpPr>
          <p:cNvPr id="18" name="TextBox 17"/>
          <p:cNvSpPr txBox="1"/>
          <p:nvPr/>
        </p:nvSpPr>
        <p:spPr>
          <a:xfrm>
            <a:off x="857224" y="3643314"/>
            <a:ext cx="7643866" cy="2462213"/>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Цифры  у каждой вершины показывают количество дорог, которые ведут к этой вершине. Подробнее: из А в Б ведёт одна дорога, пишем 1. Аналогично  - из А-Г 1дорога, из А в В ведут 3 дороги, пишем 3. В пункт Д ведут одна дорога из Б + одна дорога из В, но, так как в В можно попасть тремя дорогами, значит, из А в Д можно проехать 1 + 3 = 4 дорогами. </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582594"/>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9 из демоверсии 2013</a:t>
            </a:r>
            <a:endParaRPr lang="ru-RU" sz="2800" dirty="0"/>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8" name="TextBox 17"/>
          <p:cNvSpPr txBox="1"/>
          <p:nvPr/>
        </p:nvSpPr>
        <p:spPr>
          <a:xfrm>
            <a:off x="857224" y="1142984"/>
            <a:ext cx="7643866" cy="3754874"/>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Если между пунктами одна дорога, то цифра повторяет предыдущую, если дорог несколько, складываем количество дорог, ведущих в каждый предыдущий пункт. Например,  из Д в И ведёт одна дорога, но, так как в Д можно попасть 4 путями, то и в И можно приехать 4 дорогами. В Ж можно попасть из Е (1 дорога), и из В (3 дороги), и из Д (4 дороги), значит, в Ж всего ведут 8 дорог. Продолжаем до пункта Л ( К - 1дорога, Ж – 8 дорог, И - 4 дороги), всего 1 + 4 + 8 = 13 дорог.</a:t>
            </a:r>
          </a:p>
          <a:p>
            <a:pPr algn="just"/>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Ответ : 13</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1169551"/>
          </a:xfrm>
          <a:prstGeom prst="rect">
            <a:avLst/>
          </a:prstGeom>
          <a:noFill/>
        </p:spPr>
        <p:txBody>
          <a:bodyPr wrap="square" rtlCol="0">
            <a:spAutoFit/>
          </a:bodyPr>
          <a:lstStyle/>
          <a:p>
            <a:r>
              <a:rPr lang="ru-RU" sz="1400" b="1" dirty="0" smtClean="0"/>
              <a:t>Аналогично (демоверсия 2012)</a:t>
            </a:r>
          </a:p>
          <a:p>
            <a:r>
              <a:rPr lang="ru-RU" sz="1400" dirty="0" smtClean="0"/>
              <a:t>На рисунке – схема дорог, связывающих города А, Б, В, Г, Д, Е, Ж, И, К. По каждой дороге можно двигаться только в одном направлении, указанном стрелкой. Сколько существует различных путей из города А в город К?</a:t>
            </a:r>
          </a:p>
          <a:p>
            <a:endParaRPr lang="ru-RU" sz="1400" b="1" dirty="0" smtClean="0"/>
          </a:p>
        </p:txBody>
      </p:sp>
      <p:pic>
        <p:nvPicPr>
          <p:cNvPr id="4" name="Рисунок 3" descr="B9.jpg"/>
          <p:cNvPicPr/>
          <p:nvPr/>
        </p:nvPicPr>
        <p:blipFill>
          <a:blip r:embed="rId2"/>
          <a:stretch>
            <a:fillRect/>
          </a:stretch>
        </p:blipFill>
        <p:spPr>
          <a:xfrm>
            <a:off x="1428728" y="1785926"/>
            <a:ext cx="4591050" cy="1832984"/>
          </a:xfrm>
          <a:prstGeom prst="rect">
            <a:avLst/>
          </a:prstGeom>
        </p:spPr>
      </p:pic>
      <p:sp>
        <p:nvSpPr>
          <p:cNvPr id="5" name="TextBox 4"/>
          <p:cNvSpPr txBox="1"/>
          <p:nvPr/>
        </p:nvSpPr>
        <p:spPr>
          <a:xfrm>
            <a:off x="1500166" y="4143380"/>
            <a:ext cx="2928958" cy="584775"/>
          </a:xfrm>
          <a:prstGeom prst="rect">
            <a:avLst/>
          </a:prstGeom>
          <a:noFill/>
        </p:spPr>
        <p:txBody>
          <a:bodyPr wrap="square" rtlCol="0">
            <a:spAutoFit/>
          </a:bodyPr>
          <a:lstStyle/>
          <a:p>
            <a:r>
              <a:rPr lang="ru-RU" sz="1400" dirty="0" smtClean="0"/>
              <a:t>Ответ: 13</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10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714348" y="1643050"/>
            <a:ext cx="7786742" cy="369332"/>
          </a:xfrm>
          <a:prstGeom prst="rect">
            <a:avLst/>
          </a:prstGeom>
          <a:noFill/>
        </p:spPr>
        <p:txBody>
          <a:bodyPr wrap="square" rtlCol="0">
            <a:spAutoFit/>
          </a:bodyPr>
          <a:lstStyle/>
          <a:p>
            <a:endParaRPr lang="ru-RU"/>
          </a:p>
        </p:txBody>
      </p:sp>
      <p:sp>
        <p:nvSpPr>
          <p:cNvPr id="4" name="TextBox 3"/>
          <p:cNvSpPr txBox="1"/>
          <p:nvPr/>
        </p:nvSpPr>
        <p:spPr>
          <a:xfrm>
            <a:off x="571472" y="1428736"/>
            <a:ext cx="8001056" cy="4093428"/>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Документ объёмом 20 Мбайт можно передать с одного компьютера на другой двумя способами.</a:t>
            </a:r>
          </a:p>
          <a:p>
            <a:pPr algn="just"/>
            <a:r>
              <a:rPr lang="ru-RU" sz="2200" dirty="0" smtClean="0">
                <a:latin typeface="Times New Roman" pitchFamily="18" charset="0"/>
                <a:cs typeface="Times New Roman" pitchFamily="18" charset="0"/>
              </a:rPr>
              <a:t>А. Сжать архиватором, передать архив по каналу связи, распаковать.</a:t>
            </a:r>
          </a:p>
          <a:p>
            <a:pPr algn="just"/>
            <a:r>
              <a:rPr lang="ru-RU" sz="2200" dirty="0" smtClean="0">
                <a:latin typeface="Times New Roman" pitchFamily="18" charset="0"/>
                <a:cs typeface="Times New Roman" pitchFamily="18" charset="0"/>
              </a:rPr>
              <a:t>Б. Передать по каналу связи без использования архиватора.</a:t>
            </a:r>
          </a:p>
          <a:p>
            <a:pPr algn="just"/>
            <a:r>
              <a:rPr lang="ru-RU" sz="2200" dirty="0" smtClean="0">
                <a:latin typeface="Times New Roman" pitchFamily="18" charset="0"/>
                <a:cs typeface="Times New Roman" pitchFamily="18" charset="0"/>
              </a:rPr>
              <a:t>Какой способ быстрее и насколько, если:</a:t>
            </a:r>
          </a:p>
          <a:p>
            <a:pPr lvl="0" algn="just"/>
            <a:r>
              <a:rPr lang="ru-RU" sz="2200" dirty="0" smtClean="0">
                <a:latin typeface="Times New Roman" pitchFamily="18" charset="0"/>
                <a:cs typeface="Times New Roman" pitchFamily="18" charset="0"/>
              </a:rPr>
              <a:t>средняя скорость передачи данных по каналу связи составляет 220 бит в секунду;</a:t>
            </a:r>
          </a:p>
          <a:p>
            <a:pPr lvl="0" algn="just"/>
            <a:r>
              <a:rPr lang="ru-RU" sz="2200" dirty="0" smtClean="0">
                <a:latin typeface="Times New Roman" pitchFamily="18" charset="0"/>
                <a:cs typeface="Times New Roman" pitchFamily="18" charset="0"/>
              </a:rPr>
              <a:t>объём сжатого архиватором документа равен 20% исходного;</a:t>
            </a:r>
          </a:p>
          <a:p>
            <a:pPr lvl="0" algn="just"/>
            <a:r>
              <a:rPr lang="ru-RU" sz="2200" dirty="0" smtClean="0">
                <a:latin typeface="Times New Roman" pitchFamily="18" charset="0"/>
                <a:cs typeface="Times New Roman" pitchFamily="18" charset="0"/>
              </a:rPr>
              <a:t>время, требуемое на сжатие документа, – 5 секунд, на распаковку – 1 секунда?</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10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714348" y="1643050"/>
            <a:ext cx="7786742" cy="369332"/>
          </a:xfrm>
          <a:prstGeom prst="rect">
            <a:avLst/>
          </a:prstGeom>
          <a:noFill/>
        </p:spPr>
        <p:txBody>
          <a:bodyPr wrap="square" rtlCol="0">
            <a:spAutoFit/>
          </a:bodyPr>
          <a:lstStyle/>
          <a:p>
            <a:endParaRPr lang="ru-RU"/>
          </a:p>
        </p:txBody>
      </p:sp>
      <p:sp>
        <p:nvSpPr>
          <p:cNvPr id="4" name="TextBox 3"/>
          <p:cNvSpPr txBox="1"/>
          <p:nvPr/>
        </p:nvSpPr>
        <p:spPr>
          <a:xfrm>
            <a:off x="571472" y="1285860"/>
            <a:ext cx="8001056" cy="5509200"/>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В ответе напишите букву А, если быстрее способ А, или Б, если быстрее способ Б. Сразу после буквы напишите число, обозначающее, на сколько секунд один способ быстрее другого. Так, например, если способ Б быстрее способа А на 23 секунды, в ответе нужно написать Б23.</a:t>
            </a:r>
          </a:p>
          <a:p>
            <a:pPr algn="just"/>
            <a:r>
              <a:rPr lang="ru-RU" sz="2200" dirty="0" smtClean="0">
                <a:latin typeface="Times New Roman" pitchFamily="18" charset="0"/>
                <a:cs typeface="Times New Roman" pitchFamily="18" charset="0"/>
              </a:rPr>
              <a:t>Единиц измерения «секунд», «сек.», «с.» к ответу добавлять не нужно.</a:t>
            </a:r>
          </a:p>
          <a:p>
            <a:pPr algn="just"/>
            <a:endParaRPr lang="ru-RU" sz="2200"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Рассчитываем объем сжатого архиватором документа, решаем пропорцию:</a:t>
            </a:r>
          </a:p>
          <a:p>
            <a:r>
              <a:rPr lang="ru-RU" sz="2200" dirty="0" smtClean="0">
                <a:latin typeface="Times New Roman" pitchFamily="18" charset="0"/>
                <a:cs typeface="Times New Roman" pitchFamily="18" charset="0"/>
              </a:rPr>
              <a:t>20 Мб – 100%</a:t>
            </a:r>
          </a:p>
          <a:p>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Мб – 20%</a:t>
            </a:r>
          </a:p>
          <a:p>
            <a:r>
              <a:rPr lang="ru-RU" sz="2200" dirty="0" smtClean="0">
                <a:latin typeface="Times New Roman" pitchFamily="18" charset="0"/>
                <a:cs typeface="Times New Roman" pitchFamily="18" charset="0"/>
              </a:rPr>
              <a:t>Отсюда</a:t>
            </a:r>
          </a:p>
          <a:p>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(20*20)/100 = 400/100= 4 Мб = 4* 2</a:t>
            </a:r>
            <a:r>
              <a:rPr lang="ru-RU" sz="2200" baseline="30000" dirty="0" smtClean="0">
                <a:latin typeface="Times New Roman" pitchFamily="18" charset="0"/>
                <a:cs typeface="Times New Roman" pitchFamily="18" charset="0"/>
              </a:rPr>
              <a:t>10 </a:t>
            </a:r>
            <a:r>
              <a:rPr lang="ru-RU" sz="2200" dirty="0" smtClean="0">
                <a:latin typeface="Times New Roman" pitchFamily="18" charset="0"/>
                <a:cs typeface="Times New Roman" pitchFamily="18" charset="0"/>
              </a:rPr>
              <a:t>Кбайт = 4*2</a:t>
            </a:r>
            <a:r>
              <a:rPr lang="ru-RU" sz="2200" baseline="30000" dirty="0" smtClean="0">
                <a:latin typeface="Times New Roman" pitchFamily="18" charset="0"/>
                <a:cs typeface="Times New Roman" pitchFamily="18" charset="0"/>
              </a:rPr>
              <a:t>20 </a:t>
            </a:r>
            <a:r>
              <a:rPr lang="ru-RU" sz="2200" dirty="0" smtClean="0">
                <a:latin typeface="Times New Roman" pitchFamily="18" charset="0"/>
                <a:cs typeface="Times New Roman" pitchFamily="18" charset="0"/>
              </a:rPr>
              <a:t>байт = 4*2</a:t>
            </a:r>
            <a:r>
              <a:rPr lang="ru-RU" sz="2200" baseline="30000" dirty="0" smtClean="0">
                <a:latin typeface="Times New Roman" pitchFamily="18" charset="0"/>
                <a:cs typeface="Times New Roman" pitchFamily="18" charset="0"/>
              </a:rPr>
              <a:t>23 </a:t>
            </a:r>
            <a:r>
              <a:rPr lang="ru-RU" sz="2200" dirty="0" smtClean="0">
                <a:latin typeface="Times New Roman" pitchFamily="18" charset="0"/>
                <a:cs typeface="Times New Roman" pitchFamily="18" charset="0"/>
              </a:rPr>
              <a:t>бит</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928694"/>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10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714348" y="1643050"/>
            <a:ext cx="7786742" cy="369332"/>
          </a:xfrm>
          <a:prstGeom prst="rect">
            <a:avLst/>
          </a:prstGeom>
          <a:noFill/>
        </p:spPr>
        <p:txBody>
          <a:bodyPr wrap="square" rtlCol="0">
            <a:spAutoFit/>
          </a:bodyPr>
          <a:lstStyle/>
          <a:p>
            <a:endParaRPr lang="ru-RU"/>
          </a:p>
        </p:txBody>
      </p:sp>
      <p:sp>
        <p:nvSpPr>
          <p:cNvPr id="4" name="TextBox 3"/>
          <p:cNvSpPr txBox="1"/>
          <p:nvPr/>
        </p:nvSpPr>
        <p:spPr>
          <a:xfrm>
            <a:off x="571472" y="1000109"/>
            <a:ext cx="8001056" cy="5170646"/>
          </a:xfrm>
          <a:prstGeom prst="rect">
            <a:avLst/>
          </a:prstGeom>
          <a:noFill/>
        </p:spPr>
        <p:txBody>
          <a:bodyPr wrap="square" rtlCol="0">
            <a:spAutoFit/>
          </a:bodyPr>
          <a:lstStyle/>
          <a:p>
            <a:r>
              <a:rPr lang="ru-RU" sz="2200" dirty="0" smtClean="0">
                <a:latin typeface="Times New Roman" pitchFamily="18" charset="0"/>
                <a:cs typeface="Times New Roman" pitchFamily="18" charset="0"/>
              </a:rPr>
              <a:t>Рассчитываем время на передачу архива по каналу связи:</a:t>
            </a:r>
          </a:p>
          <a:p>
            <a:r>
              <a:rPr lang="ru-RU" sz="2200" dirty="0" smtClean="0">
                <a:latin typeface="Times New Roman" pitchFamily="18" charset="0"/>
                <a:cs typeface="Times New Roman" pitchFamily="18" charset="0"/>
              </a:rPr>
              <a:t>Решаем пропорцию</a:t>
            </a:r>
          </a:p>
          <a:p>
            <a:r>
              <a:rPr lang="ru-RU" sz="2200" dirty="0" smtClean="0">
                <a:latin typeface="Times New Roman" pitchFamily="18" charset="0"/>
                <a:cs typeface="Times New Roman" pitchFamily="18" charset="0"/>
              </a:rPr>
              <a:t>1 с – 2</a:t>
            </a:r>
            <a:r>
              <a:rPr lang="ru-RU" sz="2200" baseline="30000" dirty="0" smtClean="0">
                <a:latin typeface="Times New Roman" pitchFamily="18" charset="0"/>
                <a:cs typeface="Times New Roman" pitchFamily="18" charset="0"/>
              </a:rPr>
              <a:t>20</a:t>
            </a:r>
            <a:r>
              <a:rPr lang="ru-RU" sz="2200" dirty="0" smtClean="0">
                <a:latin typeface="Times New Roman" pitchFamily="18" charset="0"/>
                <a:cs typeface="Times New Roman" pitchFamily="18" charset="0"/>
              </a:rPr>
              <a:t> бит</a:t>
            </a:r>
          </a:p>
          <a:p>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с – 4*2</a:t>
            </a:r>
            <a:r>
              <a:rPr lang="ru-RU" sz="2200" baseline="30000" dirty="0" smtClean="0">
                <a:latin typeface="Times New Roman" pitchFamily="18" charset="0"/>
                <a:cs typeface="Times New Roman" pitchFamily="18" charset="0"/>
              </a:rPr>
              <a:t>23 </a:t>
            </a:r>
            <a:r>
              <a:rPr lang="ru-RU" sz="2200" dirty="0" smtClean="0">
                <a:latin typeface="Times New Roman" pitchFamily="18" charset="0"/>
                <a:cs typeface="Times New Roman" pitchFamily="18" charset="0"/>
              </a:rPr>
              <a:t>бит</a:t>
            </a:r>
          </a:p>
          <a:p>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4*2</a:t>
            </a:r>
            <a:r>
              <a:rPr lang="ru-RU" sz="2200" baseline="30000" dirty="0" smtClean="0">
                <a:latin typeface="Times New Roman" pitchFamily="18" charset="0"/>
                <a:cs typeface="Times New Roman" pitchFamily="18" charset="0"/>
              </a:rPr>
              <a:t>23 </a:t>
            </a:r>
            <a:r>
              <a:rPr lang="ru-RU" sz="2200" dirty="0" smtClean="0">
                <a:latin typeface="Times New Roman" pitchFamily="18" charset="0"/>
                <a:cs typeface="Times New Roman" pitchFamily="18" charset="0"/>
              </a:rPr>
              <a:t>/ 2</a:t>
            </a:r>
            <a:r>
              <a:rPr lang="ru-RU" sz="2200" baseline="30000" dirty="0" smtClean="0">
                <a:latin typeface="Times New Roman" pitchFamily="18" charset="0"/>
                <a:cs typeface="Times New Roman" pitchFamily="18" charset="0"/>
              </a:rPr>
              <a:t>20</a:t>
            </a:r>
            <a:r>
              <a:rPr lang="ru-RU" sz="2200" dirty="0" smtClean="0">
                <a:latin typeface="Times New Roman" pitchFamily="18" charset="0"/>
                <a:cs typeface="Times New Roman" pitchFamily="18" charset="0"/>
              </a:rPr>
              <a:t> = 2</a:t>
            </a:r>
            <a:r>
              <a:rPr lang="ru-RU" sz="2200" baseline="30000" dirty="0" smtClean="0">
                <a:latin typeface="Times New Roman" pitchFamily="18" charset="0"/>
                <a:cs typeface="Times New Roman" pitchFamily="18" charset="0"/>
              </a:rPr>
              <a:t>5</a:t>
            </a:r>
            <a:r>
              <a:rPr lang="ru-RU" sz="2200" dirty="0" smtClean="0">
                <a:latin typeface="Times New Roman" pitchFamily="18" charset="0"/>
                <a:cs typeface="Times New Roman" pitchFamily="18" charset="0"/>
              </a:rPr>
              <a:t>= 32 с</a:t>
            </a:r>
          </a:p>
          <a:p>
            <a:r>
              <a:rPr lang="ru-RU" sz="2200" dirty="0" smtClean="0">
                <a:latin typeface="Times New Roman" pitchFamily="18" charset="0"/>
                <a:cs typeface="Times New Roman" pitchFamily="18" charset="0"/>
              </a:rPr>
              <a:t>Добавляем время на сжатие документа и на распаковку, получаем, что при способе А требуется 32с + 5с +1с = 38 с.</a:t>
            </a:r>
          </a:p>
          <a:p>
            <a:r>
              <a:rPr lang="ru-RU" sz="2200" dirty="0" smtClean="0">
                <a:latin typeface="Times New Roman" pitchFamily="18" charset="0"/>
                <a:cs typeface="Times New Roman" pitchFamily="18" charset="0"/>
              </a:rPr>
              <a:t>Рассчитываем время передачи файла по каналу связи без сжатия (способ Б):</a:t>
            </a:r>
          </a:p>
          <a:p>
            <a:r>
              <a:rPr lang="ru-RU" sz="2200" dirty="0" smtClean="0">
                <a:latin typeface="Times New Roman" pitchFamily="18" charset="0"/>
                <a:cs typeface="Times New Roman" pitchFamily="18" charset="0"/>
              </a:rPr>
              <a:t>1 с – 2</a:t>
            </a:r>
            <a:r>
              <a:rPr lang="ru-RU" sz="2200" baseline="30000" dirty="0" smtClean="0">
                <a:latin typeface="Times New Roman" pitchFamily="18" charset="0"/>
                <a:cs typeface="Times New Roman" pitchFamily="18" charset="0"/>
              </a:rPr>
              <a:t>20</a:t>
            </a:r>
            <a:r>
              <a:rPr lang="ru-RU" sz="2200" dirty="0" smtClean="0">
                <a:latin typeface="Times New Roman" pitchFamily="18" charset="0"/>
                <a:cs typeface="Times New Roman" pitchFamily="18" charset="0"/>
              </a:rPr>
              <a:t> бит</a:t>
            </a:r>
          </a:p>
          <a:p>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с – 20*2</a:t>
            </a:r>
            <a:r>
              <a:rPr lang="ru-RU" sz="2200" baseline="30000" dirty="0" smtClean="0">
                <a:latin typeface="Times New Roman" pitchFamily="18" charset="0"/>
                <a:cs typeface="Times New Roman" pitchFamily="18" charset="0"/>
              </a:rPr>
              <a:t>23 </a:t>
            </a:r>
            <a:r>
              <a:rPr lang="ru-RU" sz="2200" dirty="0" smtClean="0">
                <a:latin typeface="Times New Roman" pitchFamily="18" charset="0"/>
                <a:cs typeface="Times New Roman" pitchFamily="18" charset="0"/>
              </a:rPr>
              <a:t>бит</a:t>
            </a:r>
          </a:p>
          <a:p>
            <a:r>
              <a:rPr lang="ru-RU" sz="2200" dirty="0" smtClean="0">
                <a:latin typeface="Times New Roman" pitchFamily="18" charset="0"/>
                <a:cs typeface="Times New Roman" pitchFamily="18" charset="0"/>
              </a:rPr>
              <a:t>Отсюда </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20*2</a:t>
            </a:r>
            <a:r>
              <a:rPr lang="ru-RU" sz="2200" baseline="30000" dirty="0" smtClean="0">
                <a:latin typeface="Times New Roman" pitchFamily="18" charset="0"/>
                <a:cs typeface="Times New Roman" pitchFamily="18" charset="0"/>
              </a:rPr>
              <a:t>23 </a:t>
            </a:r>
            <a:r>
              <a:rPr lang="ru-RU" sz="2200" dirty="0" smtClean="0">
                <a:latin typeface="Times New Roman" pitchFamily="18" charset="0"/>
                <a:cs typeface="Times New Roman" pitchFamily="18" charset="0"/>
              </a:rPr>
              <a:t>/ 2</a:t>
            </a:r>
            <a:r>
              <a:rPr lang="ru-RU" sz="2200" baseline="30000" dirty="0" smtClean="0">
                <a:latin typeface="Times New Roman" pitchFamily="18" charset="0"/>
                <a:cs typeface="Times New Roman" pitchFamily="18" charset="0"/>
              </a:rPr>
              <a:t>20</a:t>
            </a:r>
            <a:r>
              <a:rPr lang="ru-RU" sz="2200" dirty="0" smtClean="0">
                <a:latin typeface="Times New Roman" pitchFamily="18" charset="0"/>
                <a:cs typeface="Times New Roman" pitchFamily="18" charset="0"/>
              </a:rPr>
              <a:t> = 20 * 2</a:t>
            </a:r>
            <a:r>
              <a:rPr lang="ru-RU" sz="2200" baseline="30000" dirty="0" smtClean="0">
                <a:latin typeface="Times New Roman" pitchFamily="18" charset="0"/>
                <a:cs typeface="Times New Roman" pitchFamily="18" charset="0"/>
              </a:rPr>
              <a:t>3</a:t>
            </a:r>
            <a:r>
              <a:rPr lang="ru-RU" sz="2200" dirty="0" smtClean="0">
                <a:latin typeface="Times New Roman" pitchFamily="18" charset="0"/>
                <a:cs typeface="Times New Roman" pitchFamily="18" charset="0"/>
              </a:rPr>
              <a:t>=160 с</a:t>
            </a:r>
          </a:p>
          <a:p>
            <a:r>
              <a:rPr lang="ru-RU" sz="2200" dirty="0" smtClean="0">
                <a:latin typeface="Times New Roman" pitchFamily="18" charset="0"/>
                <a:cs typeface="Times New Roman" pitchFamily="18" charset="0"/>
              </a:rPr>
              <a:t>Разница 160 с – 38 с = 122 с</a:t>
            </a:r>
          </a:p>
          <a:p>
            <a:endParaRPr lang="ru-RU" sz="2200"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Ответ</a:t>
            </a:r>
            <a:r>
              <a:rPr lang="ru-RU" sz="2200" dirty="0" smtClean="0">
                <a:latin typeface="Times New Roman" pitchFamily="18" charset="0"/>
                <a:cs typeface="Times New Roman" pitchFamily="18" charset="0"/>
              </a:rPr>
              <a:t>: А122 </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2739211"/>
          </a:xfrm>
          <a:prstGeom prst="rect">
            <a:avLst/>
          </a:prstGeom>
          <a:noFill/>
        </p:spPr>
        <p:txBody>
          <a:bodyPr wrap="square" rtlCol="0">
            <a:spAutoFit/>
          </a:bodyPr>
          <a:lstStyle/>
          <a:p>
            <a:r>
              <a:rPr lang="ru-RU" sz="1400" b="1" dirty="0" smtClean="0"/>
              <a:t>Аналогично (демоверсия 2012)</a:t>
            </a:r>
          </a:p>
          <a:p>
            <a:pPr algn="just"/>
            <a:r>
              <a:rPr lang="ru-RU" sz="1400" dirty="0" smtClean="0"/>
              <a:t>У Кати есть доступ в Интернет по высокоскоростному одностороннему радиоканалу, обеспечивающему скорость получения информации </a:t>
            </a:r>
            <a:r>
              <a:rPr lang="ru-RU" sz="1400" b="1" dirty="0" smtClean="0"/>
              <a:t>2</a:t>
            </a:r>
            <a:r>
              <a:rPr lang="ru-RU" sz="1400" baseline="30000" dirty="0" smtClean="0"/>
              <a:t>20</a:t>
            </a:r>
            <a:r>
              <a:rPr lang="ru-RU" sz="1400" b="1" dirty="0" smtClean="0"/>
              <a:t> </a:t>
            </a:r>
            <a:r>
              <a:rPr lang="ru-RU" sz="1400" dirty="0" smtClean="0"/>
              <a:t>бит в секунду. У Сергея нет скоростного доступа в Интернет, но есть возможность получать информацию от Кати по телефонному каналу со средней скоростью </a:t>
            </a:r>
            <a:r>
              <a:rPr lang="ru-RU" sz="1400" b="1" dirty="0" smtClean="0"/>
              <a:t>2</a:t>
            </a:r>
            <a:r>
              <a:rPr lang="ru-RU" sz="1400" baseline="30000" dirty="0" smtClean="0"/>
              <a:t>13</a:t>
            </a:r>
            <a:r>
              <a:rPr lang="ru-RU" sz="1400" b="1" dirty="0" smtClean="0"/>
              <a:t> </a:t>
            </a:r>
            <a:r>
              <a:rPr lang="ru-RU" sz="1400" dirty="0" smtClean="0"/>
              <a:t>бит в секунду. Сергей договорился с Катей, что она скачает для него данные объёмом 9 Мбайт по высокоскоростному каналу и ретранслирует их Сергею по низкоскоростному каналу. Компьютер Кати может начать ретрансляцию данных не раньше, чем им будут получены первые 1024 Кбайт этих данных. Каков минимально возможный промежуток времени (в секундах) с момента начала скачивания Катей данных до полного их получения Сергеем? В ответе укажите только число, слово «секунд» или букву «с» добавлять не нужно.</a:t>
            </a:r>
          </a:p>
          <a:p>
            <a:pPr algn="just"/>
            <a:r>
              <a:rPr lang="ru-RU" sz="1400" dirty="0" smtClean="0"/>
              <a:t>Ответ: 9224</a:t>
            </a:r>
          </a:p>
          <a:p>
            <a:endParaRPr lang="ru-RU" sz="1400" b="1"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 из демоверсии 201</a:t>
            </a:r>
            <a:r>
              <a:rPr lang="en-US" sz="2800" b="1" dirty="0" smtClean="0">
                <a:latin typeface="Times New Roman" pitchFamily="18" charset="0"/>
                <a:cs typeface="Times New Roman" pitchFamily="18" charset="0"/>
              </a:rPr>
              <a:t>3</a:t>
            </a:r>
            <a:endParaRPr lang="ru-RU" sz="2800" dirty="0"/>
          </a:p>
        </p:txBody>
      </p:sp>
      <p:sp>
        <p:nvSpPr>
          <p:cNvPr id="3" name="Содержимое 2"/>
          <p:cNvSpPr>
            <a:spLocks noGrp="1"/>
          </p:cNvSpPr>
          <p:nvPr>
            <p:ph idx="1"/>
          </p:nvPr>
        </p:nvSpPr>
        <p:spPr>
          <a:xfrm>
            <a:off x="357158" y="785795"/>
            <a:ext cx="8229600" cy="2857519"/>
          </a:xfrm>
        </p:spPr>
        <p:txBody>
          <a:bodyPr>
            <a:normAutofit fontScale="62500" lnSpcReduction="20000"/>
          </a:bodyPr>
          <a:lstStyle/>
          <a:p>
            <a:pPr marL="0" indent="0" algn="just">
              <a:lnSpc>
                <a:spcPct val="120000"/>
              </a:lnSpc>
              <a:spcBef>
                <a:spcPts val="0"/>
              </a:spcBef>
              <a:buNone/>
            </a:pPr>
            <a:r>
              <a:rPr lang="ru-RU" dirty="0" smtClean="0">
                <a:latin typeface="Times New Roman" pitchFamily="18" charset="0"/>
                <a:cs typeface="Times New Roman" pitchFamily="18" charset="0"/>
              </a:rPr>
              <a:t>Решение</a:t>
            </a:r>
            <a:r>
              <a:rPr lang="ru-RU" dirty="0">
                <a:latin typeface="Times New Roman" pitchFamily="18" charset="0"/>
                <a:cs typeface="Times New Roman" pitchFamily="18" charset="0"/>
              </a:rPr>
              <a:t>:</a:t>
            </a:r>
          </a:p>
          <a:p>
            <a:pPr marL="0" indent="0" algn="just">
              <a:lnSpc>
                <a:spcPct val="120000"/>
              </a:lnSpc>
              <a:spcBef>
                <a:spcPts val="0"/>
              </a:spcBef>
              <a:buNone/>
            </a:pPr>
            <a:r>
              <a:rPr lang="ru-RU" dirty="0">
                <a:latin typeface="Times New Roman" pitchFamily="18" charset="0"/>
                <a:cs typeface="Times New Roman" pitchFamily="18" charset="0"/>
              </a:rPr>
              <a:t>Решаем задачу с конца.</a:t>
            </a:r>
          </a:p>
          <a:p>
            <a:pPr marL="0" indent="0" algn="just">
              <a:lnSpc>
                <a:spcPct val="120000"/>
              </a:lnSpc>
              <a:spcBef>
                <a:spcPts val="0"/>
              </a:spcBef>
              <a:buNone/>
            </a:pPr>
            <a:r>
              <a:rPr lang="ru-RU" dirty="0">
                <a:latin typeface="Times New Roman" pitchFamily="18" charset="0"/>
                <a:cs typeface="Times New Roman" pitchFamily="18" charset="0"/>
              </a:rPr>
              <a:t>69 на 3 делится, значит, последняя команда </a:t>
            </a:r>
            <a:r>
              <a:rPr lang="ru-RU" b="1" dirty="0">
                <a:latin typeface="Times New Roman" pitchFamily="18" charset="0"/>
                <a:cs typeface="Times New Roman" pitchFamily="18" charset="0"/>
              </a:rPr>
              <a:t>2. умножь на 3. </a:t>
            </a:r>
            <a:r>
              <a:rPr lang="ru-RU" dirty="0">
                <a:latin typeface="Times New Roman" pitchFamily="18" charset="0"/>
                <a:cs typeface="Times New Roman" pitchFamily="18" charset="0"/>
              </a:rPr>
              <a:t>69</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3= 23. 23 на 3 не делится, значит, предыдущая команда </a:t>
            </a:r>
            <a:r>
              <a:rPr lang="ru-RU" b="1" dirty="0">
                <a:latin typeface="Times New Roman" pitchFamily="18" charset="0"/>
                <a:cs typeface="Times New Roman" pitchFamily="18" charset="0"/>
              </a:rPr>
              <a:t>1. прибавь 2. </a:t>
            </a:r>
            <a:r>
              <a:rPr lang="ru-RU" dirty="0">
                <a:latin typeface="Times New Roman" pitchFamily="18" charset="0"/>
                <a:cs typeface="Times New Roman" pitchFamily="18" charset="0"/>
              </a:rPr>
              <a:t>Вычитаем 23-2= 21, делится на 3, значит, предыдущая команда</a:t>
            </a:r>
            <a:r>
              <a:rPr lang="ru-RU" b="1" dirty="0">
                <a:latin typeface="Times New Roman" pitchFamily="18" charset="0"/>
                <a:cs typeface="Times New Roman" pitchFamily="18" charset="0"/>
              </a:rPr>
              <a:t> 2. умножь на 3. </a:t>
            </a:r>
            <a:r>
              <a:rPr lang="ru-RU" dirty="0">
                <a:latin typeface="Times New Roman" pitchFamily="18" charset="0"/>
                <a:cs typeface="Times New Roman" pitchFamily="18" charset="0"/>
              </a:rPr>
              <a:t>21/3 = 7, на 3 не делится, значит, предыдущая команда</a:t>
            </a:r>
            <a:r>
              <a:rPr lang="ru-RU" b="1" dirty="0">
                <a:latin typeface="Times New Roman" pitchFamily="18" charset="0"/>
                <a:cs typeface="Times New Roman" pitchFamily="18" charset="0"/>
              </a:rPr>
              <a:t> 1. прибавь 2.</a:t>
            </a:r>
            <a:r>
              <a:rPr lang="ru-RU" dirty="0">
                <a:latin typeface="Times New Roman" pitchFamily="18" charset="0"/>
                <a:cs typeface="Times New Roman" pitchFamily="18" charset="0"/>
              </a:rPr>
              <a:t> Вычитаем 7-2 = 5, на 3 не делится, значит, предыдущая команда</a:t>
            </a:r>
            <a:r>
              <a:rPr lang="ru-RU" b="1" dirty="0">
                <a:latin typeface="Times New Roman" pitchFamily="18" charset="0"/>
                <a:cs typeface="Times New Roman" pitchFamily="18" charset="0"/>
              </a:rPr>
              <a:t> 1. прибавь 2.</a:t>
            </a:r>
            <a:r>
              <a:rPr lang="ru-RU" dirty="0">
                <a:latin typeface="Times New Roman" pitchFamily="18" charset="0"/>
                <a:cs typeface="Times New Roman" pitchFamily="18" charset="0"/>
              </a:rPr>
              <a:t> Вычитаем 5-2 = 3, это исходное число.</a:t>
            </a:r>
          </a:p>
          <a:p>
            <a:pPr marL="0" indent="0" algn="just">
              <a:lnSpc>
                <a:spcPct val="120000"/>
              </a:lnSpc>
              <a:spcBef>
                <a:spcPts val="0"/>
              </a:spcBef>
              <a:buNone/>
            </a:pPr>
            <a:r>
              <a:rPr lang="ru-RU" dirty="0">
                <a:latin typeface="Times New Roman" pitchFamily="18" charset="0"/>
                <a:cs typeface="Times New Roman" pitchFamily="18" charset="0"/>
              </a:rPr>
              <a:t>Выписываем номера команд в обратном порядке </a:t>
            </a:r>
            <a:r>
              <a:rPr lang="ru-RU" b="1" dirty="0">
                <a:latin typeface="Times New Roman" pitchFamily="18" charset="0"/>
                <a:cs typeface="Times New Roman" pitchFamily="18" charset="0"/>
              </a:rPr>
              <a:t> </a:t>
            </a:r>
            <a:r>
              <a:rPr lang="ru-RU" b="1" dirty="0" smtClean="0">
                <a:latin typeface="Times New Roman" pitchFamily="18" charset="0"/>
                <a:cs typeface="Times New Roman" pitchFamily="18" charset="0"/>
              </a:rPr>
              <a:t>11212</a:t>
            </a:r>
            <a:endParaRPr lang="en-US" b="1" dirty="0" smtClean="0">
              <a:latin typeface="Times New Roman" pitchFamily="18" charset="0"/>
              <a:cs typeface="Times New Roman" pitchFamily="18" charset="0"/>
            </a:endParaRPr>
          </a:p>
          <a:p>
            <a:pPr marL="0" indent="0" algn="just">
              <a:lnSpc>
                <a:spcPct val="120000"/>
              </a:lnSpc>
              <a:spcBef>
                <a:spcPts val="0"/>
              </a:spcBef>
              <a:buNone/>
            </a:pPr>
            <a:endParaRPr lang="ru-RU" dirty="0" smtClean="0">
              <a:latin typeface="Times New Roman" pitchFamily="18" charset="0"/>
              <a:cs typeface="Times New Roman" pitchFamily="18" charset="0"/>
            </a:endParaRPr>
          </a:p>
          <a:p>
            <a:pPr marL="0" indent="0" algn="just">
              <a:lnSpc>
                <a:spcPct val="120000"/>
              </a:lnSpc>
              <a:spcBef>
                <a:spcPts val="0"/>
              </a:spcBef>
              <a:buNone/>
            </a:pPr>
            <a:endParaRPr lang="ru-RU" sz="5500" dirty="0">
              <a:latin typeface="Times New Roman" pitchFamily="18" charset="0"/>
              <a:cs typeface="Times New Roman" pitchFamily="18" charset="0"/>
            </a:endParaRPr>
          </a:p>
        </p:txBody>
      </p:sp>
      <p:sp>
        <p:nvSpPr>
          <p:cNvPr id="4" name="TextBox 3"/>
          <p:cNvSpPr txBox="1"/>
          <p:nvPr/>
        </p:nvSpPr>
        <p:spPr>
          <a:xfrm>
            <a:off x="357158" y="3786190"/>
            <a:ext cx="8286808" cy="3385542"/>
          </a:xfrm>
          <a:prstGeom prst="rect">
            <a:avLst/>
          </a:prstGeom>
          <a:noFill/>
        </p:spPr>
        <p:txBody>
          <a:bodyPr wrap="square" rtlCol="0">
            <a:spAutoFit/>
          </a:bodyPr>
          <a:lstStyle/>
          <a:p>
            <a:r>
              <a:rPr lang="ru-RU" sz="1400" b="1" dirty="0" smtClean="0"/>
              <a:t>Аналогично (демоверсия 2012)</a:t>
            </a:r>
          </a:p>
          <a:p>
            <a:r>
              <a:rPr lang="ru-RU" sz="1400" dirty="0" smtClean="0"/>
              <a:t>У исполнителя </a:t>
            </a:r>
            <a:r>
              <a:rPr lang="ru-RU" sz="1400" dirty="0" err="1" smtClean="0"/>
              <a:t>Утроитель</a:t>
            </a:r>
            <a:r>
              <a:rPr lang="ru-RU" sz="1400" dirty="0" smtClean="0"/>
              <a:t> две команды, которым присвоены номера:</a:t>
            </a:r>
          </a:p>
          <a:p>
            <a:r>
              <a:rPr lang="ru-RU" sz="1400" b="1" dirty="0" smtClean="0"/>
              <a:t>1. прибавь 1,</a:t>
            </a:r>
            <a:endParaRPr lang="ru-RU" sz="1400" dirty="0" smtClean="0"/>
          </a:p>
          <a:p>
            <a:r>
              <a:rPr lang="ru-RU" sz="1400" b="1" dirty="0" smtClean="0"/>
              <a:t>2. умножь на 3.</a:t>
            </a:r>
            <a:endParaRPr lang="ru-RU" sz="1400" dirty="0" smtClean="0"/>
          </a:p>
          <a:p>
            <a:r>
              <a:rPr lang="ru-RU" sz="1400" dirty="0" smtClean="0"/>
              <a:t>Первая из них увеличивает число на экране на 1, вторая – утраивает его. Запишите порядок команд в программе преобразования числа 1 в число 22, содержащей не более 5 команд, указывая лишь номера команд. (Например, </a:t>
            </a:r>
            <a:r>
              <a:rPr lang="ru-RU" sz="1400" b="1" dirty="0" smtClean="0"/>
              <a:t>21211 </a:t>
            </a:r>
            <a:r>
              <a:rPr lang="ru-RU" sz="1400" dirty="0" smtClean="0"/>
              <a:t>– это программа</a:t>
            </a:r>
          </a:p>
          <a:p>
            <a:r>
              <a:rPr lang="ru-RU" sz="1400" b="1" dirty="0" smtClean="0"/>
              <a:t>умножь на 3</a:t>
            </a:r>
            <a:endParaRPr lang="ru-RU" sz="1400" dirty="0" smtClean="0"/>
          </a:p>
          <a:p>
            <a:r>
              <a:rPr lang="ru-RU" sz="1400" b="1" dirty="0" smtClean="0"/>
              <a:t>прибавь 1</a:t>
            </a:r>
            <a:endParaRPr lang="ru-RU" sz="1400" dirty="0" smtClean="0"/>
          </a:p>
          <a:p>
            <a:r>
              <a:rPr lang="ru-RU" sz="1400" b="1" dirty="0" smtClean="0"/>
              <a:t>умножь на 3</a:t>
            </a:r>
            <a:endParaRPr lang="ru-RU" sz="1400" dirty="0" smtClean="0"/>
          </a:p>
          <a:p>
            <a:r>
              <a:rPr lang="ru-RU" sz="1400" b="1" dirty="0" smtClean="0"/>
              <a:t>прибавь 1</a:t>
            </a:r>
            <a:endParaRPr lang="ru-RU" sz="1400" dirty="0" smtClean="0"/>
          </a:p>
          <a:p>
            <a:r>
              <a:rPr lang="ru-RU" sz="1400" b="1" dirty="0" smtClean="0"/>
              <a:t>прибавь 1,</a:t>
            </a:r>
            <a:endParaRPr lang="ru-RU" sz="1400" dirty="0" smtClean="0"/>
          </a:p>
          <a:p>
            <a:r>
              <a:rPr lang="ru-RU" sz="1400" dirty="0" smtClean="0"/>
              <a:t>которая преобразует число 1 в 14.)</a:t>
            </a:r>
            <a:r>
              <a:rPr lang="en-US" sz="1400" dirty="0" smtClean="0"/>
              <a:t> </a:t>
            </a:r>
            <a:r>
              <a:rPr lang="ru-RU" sz="1400" dirty="0" smtClean="0"/>
              <a:t>(Если таких программ более одной, то запишите любую из них.)</a:t>
            </a:r>
          </a:p>
          <a:p>
            <a:r>
              <a:rPr lang="ru-RU" sz="1400" dirty="0" smtClean="0"/>
              <a:t>Ответ: </a:t>
            </a:r>
            <a:r>
              <a:rPr lang="en-US" sz="1400" dirty="0" smtClean="0"/>
              <a:t>12121</a:t>
            </a:r>
            <a:r>
              <a:rPr lang="ru-RU" sz="1400" dirty="0" smtClean="0"/>
              <a:t>.</a:t>
            </a: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B11 из демоверсии 2013</a:t>
            </a:r>
            <a:endParaRPr lang="ru-RU" sz="2800" b="1" dirty="0">
              <a:latin typeface="Times New Roman" pitchFamily="18" charset="0"/>
              <a:cs typeface="Times New Roman" pitchFamily="18" charset="0"/>
            </a:endParaRPr>
          </a:p>
        </p:txBody>
      </p:sp>
      <p:sp>
        <p:nvSpPr>
          <p:cNvPr id="3" name="TextBox 2"/>
          <p:cNvSpPr txBox="1"/>
          <p:nvPr/>
        </p:nvSpPr>
        <p:spPr>
          <a:xfrm>
            <a:off x="357158" y="1214422"/>
            <a:ext cx="8501122" cy="4431983"/>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В терминологии сетей TCP/IP маской сети называется двоичное число, определяющее, какая часть IP-адреса узла сети относится к адресу сети, а какая — к адресу самого узла в этой сети. Обычно маска записывается по тем же правилам, что и IP-адрес. Адрес сети получается в результате применения поразрядной конъюнкции к заданному IP-адресу узла и маске. По заданным IP-адресу узла и маске определите адрес сети.</a:t>
            </a:r>
          </a:p>
          <a:p>
            <a:pPr algn="just"/>
            <a:r>
              <a:rPr lang="ru-RU" sz="2200" dirty="0" smtClean="0">
                <a:latin typeface="Times New Roman" pitchFamily="18" charset="0"/>
                <a:cs typeface="Times New Roman" pitchFamily="18" charset="0"/>
              </a:rPr>
              <a:t>IP –адрес узла: 217.19.128.131</a:t>
            </a:r>
          </a:p>
          <a:p>
            <a:pPr algn="just"/>
            <a:r>
              <a:rPr lang="ru-RU" sz="2200" dirty="0" smtClean="0">
                <a:latin typeface="Times New Roman" pitchFamily="18" charset="0"/>
                <a:cs typeface="Times New Roman" pitchFamily="18" charset="0"/>
              </a:rPr>
              <a:t>Маска: 255.255.192.0</a:t>
            </a:r>
          </a:p>
          <a:p>
            <a:pPr algn="just"/>
            <a:r>
              <a:rPr lang="ru-RU" sz="2200" dirty="0" smtClean="0">
                <a:latin typeface="Times New Roman" pitchFamily="18" charset="0"/>
                <a:cs typeface="Times New Roman" pitchFamily="18" charset="0"/>
              </a:rPr>
              <a:t>При записи ответа выберите из приведенных в таблице чисел четыре элемента IP-адреса и запишите в нужном порядке соответствующие им буквы, без использования точек.</a:t>
            </a:r>
          </a:p>
          <a:p>
            <a:endParaRPr lang="ru-RU" dirty="0"/>
          </a:p>
        </p:txBody>
      </p:sp>
      <p:graphicFrame>
        <p:nvGraphicFramePr>
          <p:cNvPr id="4" name="Таблица 3"/>
          <p:cNvGraphicFramePr>
            <a:graphicFrameLocks noGrp="1"/>
          </p:cNvGraphicFramePr>
          <p:nvPr/>
        </p:nvGraphicFramePr>
        <p:xfrm>
          <a:off x="1142976" y="5643578"/>
          <a:ext cx="6096000" cy="771144"/>
        </p:xfrm>
        <a:graphic>
          <a:graphicData uri="http://schemas.openxmlformats.org/drawingml/2006/table">
            <a:tbl>
              <a:tblPr firstRow="1" bandRow="1">
                <a:tableStyleId>{5C22544A-7EE6-4342-B048-85BDC9FD1C3A}</a:tableStyleId>
              </a:tblPr>
              <a:tblGrid>
                <a:gridCol w="762000"/>
                <a:gridCol w="762000"/>
                <a:gridCol w="762000"/>
                <a:gridCol w="762000"/>
                <a:gridCol w="762000"/>
                <a:gridCol w="762000"/>
                <a:gridCol w="762000"/>
                <a:gridCol w="762000"/>
              </a:tblGrid>
              <a:tr h="370840">
                <a:tc>
                  <a:txBody>
                    <a:bodyPr/>
                    <a:lstStyle/>
                    <a:p>
                      <a:pPr algn="ctr">
                        <a:lnSpc>
                          <a:spcPct val="115000"/>
                        </a:lnSpc>
                        <a:spcAft>
                          <a:spcPts val="1000"/>
                        </a:spcAft>
                      </a:pPr>
                      <a:r>
                        <a:rPr lang="ru-RU" sz="2200" dirty="0">
                          <a:latin typeface="Times New Roman"/>
                          <a:ea typeface="Times New Roman"/>
                          <a:cs typeface="Times New Roman"/>
                        </a:rPr>
                        <a:t>A</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B</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C</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D</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E</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F</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G</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H</a:t>
                      </a:r>
                      <a:endParaRPr lang="ru-RU" sz="2200" dirty="0">
                        <a:latin typeface="Calibri"/>
                        <a:ea typeface="Calibri"/>
                        <a:cs typeface="Times New Roman"/>
                      </a:endParaRPr>
                    </a:p>
                  </a:txBody>
                  <a:tcPr marL="68580" marR="68580" marT="0" marB="0"/>
                </a:tc>
              </a:tr>
              <a:tr h="370840">
                <a:tc>
                  <a:txBody>
                    <a:bodyPr/>
                    <a:lstStyle/>
                    <a:p>
                      <a:pPr algn="ctr">
                        <a:lnSpc>
                          <a:spcPct val="115000"/>
                        </a:lnSpc>
                        <a:spcAft>
                          <a:spcPts val="1000"/>
                        </a:spcAft>
                      </a:pPr>
                      <a:r>
                        <a:rPr lang="ru-RU" sz="2200">
                          <a:latin typeface="Times New Roman"/>
                          <a:ea typeface="Times New Roman"/>
                          <a:cs typeface="Times New Roman"/>
                        </a:rPr>
                        <a:t>0</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16</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19</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64</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128</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131</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192</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217</a:t>
                      </a:r>
                      <a:endParaRPr lang="ru-RU" sz="2200" dirty="0">
                        <a:latin typeface="Calibri"/>
                        <a:ea typeface="Calibri"/>
                        <a:cs typeface="Times New Roman"/>
                      </a:endParaRPr>
                    </a:p>
                  </a:txBody>
                  <a:tcPr marL="68580" marR="68580" marT="0" marB="0"/>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B11 из демоверсии 2013</a:t>
            </a:r>
            <a:endParaRPr lang="ru-RU" sz="2800" b="1" dirty="0">
              <a:latin typeface="Times New Roman" pitchFamily="18" charset="0"/>
              <a:cs typeface="Times New Roman" pitchFamily="18" charset="0"/>
            </a:endParaRPr>
          </a:p>
        </p:txBody>
      </p:sp>
      <p:sp>
        <p:nvSpPr>
          <p:cNvPr id="3" name="TextBox 2"/>
          <p:cNvSpPr txBox="1"/>
          <p:nvPr/>
        </p:nvSpPr>
        <p:spPr>
          <a:xfrm>
            <a:off x="357158" y="1071546"/>
            <a:ext cx="8501122" cy="1046440"/>
          </a:xfrm>
          <a:prstGeom prst="rect">
            <a:avLst/>
          </a:prstGeom>
          <a:noFill/>
        </p:spPr>
        <p:txBody>
          <a:bodyPr wrap="square" rtlCol="0">
            <a:spAutoFit/>
          </a:bodyPr>
          <a:lstStyle/>
          <a:p>
            <a:r>
              <a:rPr lang="ru-RU" sz="2200" i="1" dirty="0" smtClean="0">
                <a:latin typeface="Times New Roman" pitchFamily="18" charset="0"/>
                <a:cs typeface="Times New Roman" pitchFamily="18" charset="0"/>
              </a:rPr>
              <a:t>Пример.</a:t>
            </a:r>
            <a:endParaRPr lang="ru-RU" sz="2200" dirty="0" smtClean="0">
              <a:latin typeface="Times New Roman" pitchFamily="18" charset="0"/>
              <a:cs typeface="Times New Roman" pitchFamily="18" charset="0"/>
            </a:endParaRPr>
          </a:p>
          <a:p>
            <a:r>
              <a:rPr lang="ru-RU" sz="2200" i="1" dirty="0" smtClean="0">
                <a:latin typeface="Times New Roman" pitchFamily="18" charset="0"/>
                <a:cs typeface="Times New Roman" pitchFamily="18" charset="0"/>
              </a:rPr>
              <a:t>Пусть искомый IP-адрес 192.168.128.0, и дана таблица</a:t>
            </a:r>
            <a:endParaRPr lang="ru-RU" sz="2200" dirty="0" smtClean="0">
              <a:latin typeface="Times New Roman" pitchFamily="18" charset="0"/>
              <a:cs typeface="Times New Roman" pitchFamily="18" charset="0"/>
            </a:endParaRPr>
          </a:p>
          <a:p>
            <a:endParaRPr lang="ru-RU" dirty="0"/>
          </a:p>
        </p:txBody>
      </p:sp>
      <p:graphicFrame>
        <p:nvGraphicFramePr>
          <p:cNvPr id="4" name="Таблица 3"/>
          <p:cNvGraphicFramePr>
            <a:graphicFrameLocks noGrp="1"/>
          </p:cNvGraphicFramePr>
          <p:nvPr/>
        </p:nvGraphicFramePr>
        <p:xfrm>
          <a:off x="1643042" y="1785926"/>
          <a:ext cx="6096000" cy="771144"/>
        </p:xfrm>
        <a:graphic>
          <a:graphicData uri="http://schemas.openxmlformats.org/drawingml/2006/table">
            <a:tbl>
              <a:tblPr firstRow="1" bandRow="1">
                <a:tableStyleId>{5C22544A-7EE6-4342-B048-85BDC9FD1C3A}</a:tableStyleId>
              </a:tblPr>
              <a:tblGrid>
                <a:gridCol w="762000"/>
                <a:gridCol w="762000"/>
                <a:gridCol w="762000"/>
                <a:gridCol w="762000"/>
                <a:gridCol w="762000"/>
                <a:gridCol w="762000"/>
                <a:gridCol w="762000"/>
                <a:gridCol w="762000"/>
              </a:tblGrid>
              <a:tr h="370840">
                <a:tc>
                  <a:txBody>
                    <a:bodyPr/>
                    <a:lstStyle/>
                    <a:p>
                      <a:pPr algn="ctr">
                        <a:lnSpc>
                          <a:spcPct val="115000"/>
                        </a:lnSpc>
                        <a:spcAft>
                          <a:spcPts val="1000"/>
                        </a:spcAft>
                      </a:pPr>
                      <a:r>
                        <a:rPr lang="ru-RU" sz="2200" dirty="0">
                          <a:latin typeface="Times New Roman"/>
                          <a:ea typeface="Times New Roman"/>
                          <a:cs typeface="Times New Roman"/>
                        </a:rPr>
                        <a:t>A</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B</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C</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D</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E</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F</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a:latin typeface="Times New Roman"/>
                          <a:ea typeface="Times New Roman"/>
                          <a:cs typeface="Times New Roman"/>
                        </a:rPr>
                        <a:t>G</a:t>
                      </a:r>
                      <a:endParaRPr lang="ru-RU" sz="220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H</a:t>
                      </a:r>
                      <a:endParaRPr lang="ru-RU" sz="2200" dirty="0">
                        <a:latin typeface="Calibri"/>
                        <a:ea typeface="Calibri"/>
                        <a:cs typeface="Times New Roman"/>
                      </a:endParaRPr>
                    </a:p>
                  </a:txBody>
                  <a:tcPr marL="68580" marR="68580" marT="0" marB="0"/>
                </a:tc>
              </a:tr>
              <a:tr h="370840">
                <a:tc>
                  <a:txBody>
                    <a:bodyPr/>
                    <a:lstStyle/>
                    <a:p>
                      <a:pPr algn="ctr">
                        <a:lnSpc>
                          <a:spcPct val="115000"/>
                        </a:lnSpc>
                        <a:spcAft>
                          <a:spcPts val="1000"/>
                        </a:spcAft>
                      </a:pPr>
                      <a:r>
                        <a:rPr lang="ru-RU" sz="2200" dirty="0">
                          <a:latin typeface="Times New Roman"/>
                          <a:ea typeface="Times New Roman"/>
                          <a:cs typeface="Times New Roman"/>
                        </a:rPr>
                        <a:t>128</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168</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255</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8</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127</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0</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17</a:t>
                      </a:r>
                      <a:endParaRPr lang="ru-RU" sz="2200" dirty="0">
                        <a:latin typeface="Calibri"/>
                        <a:ea typeface="Calibri"/>
                        <a:cs typeface="Times New Roman"/>
                      </a:endParaRPr>
                    </a:p>
                  </a:txBody>
                  <a:tcPr marL="68580" marR="68580" marT="0" marB="0"/>
                </a:tc>
                <a:tc>
                  <a:txBody>
                    <a:bodyPr/>
                    <a:lstStyle/>
                    <a:p>
                      <a:pPr algn="ctr">
                        <a:lnSpc>
                          <a:spcPct val="115000"/>
                        </a:lnSpc>
                        <a:spcAft>
                          <a:spcPts val="1000"/>
                        </a:spcAft>
                      </a:pPr>
                      <a:r>
                        <a:rPr lang="ru-RU" sz="2200" dirty="0">
                          <a:latin typeface="Times New Roman"/>
                          <a:ea typeface="Times New Roman"/>
                          <a:cs typeface="Times New Roman"/>
                        </a:rPr>
                        <a:t>192</a:t>
                      </a:r>
                      <a:endParaRPr lang="ru-RU" sz="2200" dirty="0">
                        <a:latin typeface="Calibri"/>
                        <a:ea typeface="Calibri"/>
                        <a:cs typeface="Times New Roman"/>
                      </a:endParaRPr>
                    </a:p>
                  </a:txBody>
                  <a:tcPr marL="68580" marR="68580" marT="0" marB="0"/>
                </a:tc>
              </a:tr>
            </a:tbl>
          </a:graphicData>
        </a:graphic>
      </p:graphicFrame>
      <p:sp>
        <p:nvSpPr>
          <p:cNvPr id="5" name="TextBox 4"/>
          <p:cNvSpPr txBox="1"/>
          <p:nvPr/>
        </p:nvSpPr>
        <p:spPr>
          <a:xfrm>
            <a:off x="500034" y="2643182"/>
            <a:ext cx="8072494" cy="4231928"/>
          </a:xfrm>
          <a:prstGeom prst="rect">
            <a:avLst/>
          </a:prstGeom>
          <a:noFill/>
        </p:spPr>
        <p:txBody>
          <a:bodyPr wrap="square" rtlCol="0">
            <a:spAutoFit/>
          </a:bodyPr>
          <a:lstStyle/>
          <a:p>
            <a:r>
              <a:rPr lang="ru-RU" sz="2200" i="1" dirty="0" smtClean="0">
                <a:latin typeface="Times New Roman" pitchFamily="18" charset="0"/>
                <a:cs typeface="Times New Roman" pitchFamily="18" charset="0"/>
              </a:rPr>
              <a:t>В этом случае правильный ответ будет записан в виде: HBAF</a:t>
            </a:r>
            <a:endParaRPr lang="ru-RU" sz="2200" dirty="0" smtClean="0">
              <a:latin typeface="Times New Roman" pitchFamily="18" charset="0"/>
              <a:cs typeface="Times New Roman" pitchFamily="18" charset="0"/>
            </a:endParaRPr>
          </a:p>
          <a:p>
            <a:pPr>
              <a:spcBef>
                <a:spcPts val="600"/>
              </a:spcBef>
            </a:pPr>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В маске 1 и 2 байт – максимальное число (2</a:t>
            </a:r>
            <a:r>
              <a:rPr lang="ru-RU" sz="2200" baseline="30000" dirty="0" smtClean="0">
                <a:latin typeface="Times New Roman" pitchFamily="18" charset="0"/>
                <a:cs typeface="Times New Roman" pitchFamily="18" charset="0"/>
              </a:rPr>
              <a:t>8</a:t>
            </a:r>
            <a:r>
              <a:rPr lang="ru-RU" sz="2200" dirty="0" smtClean="0">
                <a:latin typeface="Times New Roman" pitchFamily="18" charset="0"/>
                <a:cs typeface="Times New Roman" pitchFamily="18" charset="0"/>
              </a:rPr>
              <a:t>=256, возможные значения от 0 до 255), то есть в двоичном коде  - все единицы. Так как A &amp; 1 = A, то первые два байта маски сети совпадают с IP-адресом узла. Последний байт адреса сети будет равен 0, так как  A &amp; 0 = 0, а последний байт маски  равен 0. Осталось найти 3 байт адреса сети. Переводим в 2 с.с. 3 байт из IP-адреса узла 128</a:t>
            </a:r>
            <a:r>
              <a:rPr lang="ru-RU" sz="2200" baseline="-25000" dirty="0" smtClean="0">
                <a:latin typeface="Times New Roman" pitchFamily="18" charset="0"/>
                <a:cs typeface="Times New Roman" pitchFamily="18" charset="0"/>
              </a:rPr>
              <a:t>10</a:t>
            </a:r>
            <a:r>
              <a:rPr lang="ru-RU" sz="2200" dirty="0" smtClean="0">
                <a:latin typeface="Times New Roman" pitchFamily="18" charset="0"/>
                <a:cs typeface="Times New Roman" pitchFamily="18" charset="0"/>
              </a:rPr>
              <a:t>=200</a:t>
            </a:r>
            <a:r>
              <a:rPr lang="ru-RU" sz="2200" baseline="-25000" dirty="0" smtClean="0">
                <a:latin typeface="Times New Roman" pitchFamily="18" charset="0"/>
                <a:cs typeface="Times New Roman" pitchFamily="18" charset="0"/>
              </a:rPr>
              <a:t>8</a:t>
            </a:r>
            <a:r>
              <a:rPr lang="ru-RU" sz="2200" dirty="0" smtClean="0">
                <a:latin typeface="Times New Roman" pitchFamily="18" charset="0"/>
                <a:cs typeface="Times New Roman" pitchFamily="18" charset="0"/>
              </a:rPr>
              <a:t>=10000000</a:t>
            </a:r>
            <a:r>
              <a:rPr lang="ru-RU" sz="2200" baseline="-25000" dirty="0" smtClean="0">
                <a:latin typeface="Times New Roman" pitchFamily="18" charset="0"/>
                <a:cs typeface="Times New Roman" pitchFamily="18" charset="0"/>
              </a:rPr>
              <a:t>2</a:t>
            </a:r>
            <a:r>
              <a:rPr lang="ru-RU" sz="2200" dirty="0" smtClean="0">
                <a:latin typeface="Times New Roman" pitchFamily="18" charset="0"/>
                <a:cs typeface="Times New Roman" pitchFamily="18" charset="0"/>
              </a:rPr>
              <a:t>. Переводим в 2 с.с. 192</a:t>
            </a:r>
            <a:r>
              <a:rPr lang="ru-RU" sz="2200" baseline="-25000" dirty="0" smtClean="0">
                <a:latin typeface="Times New Roman" pitchFamily="18" charset="0"/>
                <a:cs typeface="Times New Roman" pitchFamily="18" charset="0"/>
              </a:rPr>
              <a:t>10</a:t>
            </a:r>
            <a:r>
              <a:rPr lang="ru-RU" sz="2200" dirty="0" smtClean="0">
                <a:latin typeface="Times New Roman" pitchFamily="18" charset="0"/>
                <a:cs typeface="Times New Roman" pitchFamily="18" charset="0"/>
              </a:rPr>
              <a:t>=300</a:t>
            </a:r>
            <a:r>
              <a:rPr lang="ru-RU" sz="2200" baseline="-25000" dirty="0" smtClean="0">
                <a:latin typeface="Times New Roman" pitchFamily="18" charset="0"/>
                <a:cs typeface="Times New Roman" pitchFamily="18" charset="0"/>
              </a:rPr>
              <a:t>8</a:t>
            </a:r>
            <a:r>
              <a:rPr lang="ru-RU" sz="2200" dirty="0" smtClean="0">
                <a:latin typeface="Times New Roman" pitchFamily="18" charset="0"/>
                <a:cs typeface="Times New Roman" pitchFamily="18" charset="0"/>
              </a:rPr>
              <a:t>=11000000</a:t>
            </a:r>
            <a:r>
              <a:rPr lang="ru-RU" sz="2200" baseline="-25000" dirty="0" smtClean="0">
                <a:latin typeface="Times New Roman" pitchFamily="18" charset="0"/>
                <a:cs typeface="Times New Roman" pitchFamily="18" charset="0"/>
              </a:rPr>
              <a:t>2</a:t>
            </a:r>
            <a:r>
              <a:rPr lang="ru-RU" sz="2200" dirty="0" smtClean="0">
                <a:latin typeface="Times New Roman" pitchFamily="18" charset="0"/>
                <a:cs typeface="Times New Roman" pitchFamily="18" charset="0"/>
              </a:rPr>
              <a:t> .</a:t>
            </a:r>
          </a:p>
          <a:p>
            <a:pPr algn="just"/>
            <a:r>
              <a:rPr lang="ru-RU" sz="2200" dirty="0" smtClean="0">
                <a:latin typeface="Times New Roman" pitchFamily="18" charset="0"/>
                <a:cs typeface="Times New Roman" pitchFamily="18" charset="0"/>
              </a:rPr>
              <a:t>Поразрядная конъюнкция  даёт 10 000 000</a:t>
            </a:r>
            <a:r>
              <a:rPr lang="ru-RU" sz="2200" baseline="-25000" dirty="0" smtClean="0">
                <a:latin typeface="Times New Roman" pitchFamily="18" charset="0"/>
                <a:cs typeface="Times New Roman" pitchFamily="18" charset="0"/>
              </a:rPr>
              <a:t>2</a:t>
            </a:r>
            <a:r>
              <a:rPr lang="ru-RU" sz="2200" dirty="0" smtClean="0">
                <a:latin typeface="Times New Roman" pitchFamily="18" charset="0"/>
                <a:cs typeface="Times New Roman" pitchFamily="18" charset="0"/>
              </a:rPr>
              <a:t>= 200</a:t>
            </a:r>
            <a:r>
              <a:rPr lang="ru-RU" sz="2200" baseline="-25000" dirty="0" smtClean="0">
                <a:latin typeface="Times New Roman" pitchFamily="18" charset="0"/>
                <a:cs typeface="Times New Roman" pitchFamily="18" charset="0"/>
              </a:rPr>
              <a:t>8</a:t>
            </a:r>
            <a:r>
              <a:rPr lang="ru-RU" sz="2200" dirty="0" smtClean="0">
                <a:latin typeface="Times New Roman" pitchFamily="18" charset="0"/>
                <a:cs typeface="Times New Roman" pitchFamily="18" charset="0"/>
              </a:rPr>
              <a:t>=128</a:t>
            </a:r>
            <a:r>
              <a:rPr lang="ru-RU" sz="2200" baseline="-25000" dirty="0" smtClean="0">
                <a:latin typeface="Times New Roman" pitchFamily="18" charset="0"/>
                <a:cs typeface="Times New Roman" pitchFamily="18" charset="0"/>
              </a:rPr>
              <a:t>10</a:t>
            </a:r>
            <a:r>
              <a:rPr lang="ru-RU" sz="2200" dirty="0" smtClean="0">
                <a:latin typeface="Times New Roman" pitchFamily="18" charset="0"/>
                <a:cs typeface="Times New Roman" pitchFamily="18" charset="0"/>
              </a:rPr>
              <a:t>.</a:t>
            </a:r>
          </a:p>
          <a:p>
            <a:r>
              <a:rPr lang="ru-RU" sz="2200" dirty="0" smtClean="0">
                <a:latin typeface="Times New Roman" pitchFamily="18" charset="0"/>
                <a:cs typeface="Times New Roman" pitchFamily="18" charset="0"/>
              </a:rPr>
              <a:t>                        </a:t>
            </a:r>
          </a:p>
          <a:p>
            <a:r>
              <a:rPr lang="ru-RU" sz="2200" dirty="0" smtClean="0">
                <a:latin typeface="Times New Roman" pitchFamily="18" charset="0"/>
                <a:cs typeface="Times New Roman" pitchFamily="18" charset="0"/>
              </a:rPr>
              <a:t>Ответ: </a:t>
            </a:r>
            <a:r>
              <a:rPr lang="en-US" sz="2200" dirty="0" smtClean="0">
                <a:latin typeface="Times New Roman" pitchFamily="18" charset="0"/>
                <a:cs typeface="Times New Roman" pitchFamily="18" charset="0"/>
              </a:rPr>
              <a:t>HCEA</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additive="base">
                                        <p:cTn id="2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8662" y="642918"/>
            <a:ext cx="7715304" cy="2246769"/>
          </a:xfrm>
          <a:prstGeom prst="rect">
            <a:avLst/>
          </a:prstGeom>
          <a:noFill/>
        </p:spPr>
        <p:txBody>
          <a:bodyPr wrap="square" rtlCol="0">
            <a:spAutoFit/>
          </a:bodyPr>
          <a:lstStyle/>
          <a:p>
            <a:r>
              <a:rPr lang="ru-RU" sz="1400" b="1" dirty="0" smtClean="0"/>
              <a:t>Аналогично (демоверсия 2012)</a:t>
            </a:r>
          </a:p>
          <a:p>
            <a:r>
              <a:rPr lang="ru-RU" sz="1400" dirty="0" smtClean="0"/>
              <a:t>В терминологии сетей TCP/IP маской сети называется двоичное число, определяющее, какая часть IP-адреса узла сети относится к адресу сети, а какая — к адресу самого узла в этой сети. Обычно маска записывается по тем же правилам, что и IP-адрес. Адрес сети получается в результате применения поразрядной конъюнкции к заданному IP-адресу узла и маске. По заданным IP-адресу узла и маске определите адрес сети.</a:t>
            </a:r>
          </a:p>
          <a:p>
            <a:r>
              <a:rPr lang="ru-RU" sz="1400" dirty="0" smtClean="0"/>
              <a:t>IP –адрес узла: 217.233.232.3</a:t>
            </a:r>
          </a:p>
          <a:p>
            <a:r>
              <a:rPr lang="ru-RU" sz="1400" dirty="0" smtClean="0"/>
              <a:t>Маска: 255.255.252.0</a:t>
            </a:r>
          </a:p>
          <a:p>
            <a:r>
              <a:rPr lang="ru-RU" sz="1400" dirty="0" smtClean="0"/>
              <a:t>При записи ответа выберите из приведенных в таблице чисел четыре элемента IP-адреса и запишите в нужном порядке соответствующие им буквы. Точки писать не нужно.</a:t>
            </a:r>
            <a:endParaRPr lang="ru-RU" sz="1400" dirty="0"/>
          </a:p>
        </p:txBody>
      </p:sp>
      <p:graphicFrame>
        <p:nvGraphicFramePr>
          <p:cNvPr id="5" name="Таблица 4"/>
          <p:cNvGraphicFramePr>
            <a:graphicFrameLocks noGrp="1"/>
          </p:cNvGraphicFramePr>
          <p:nvPr/>
        </p:nvGraphicFramePr>
        <p:xfrm>
          <a:off x="2714612" y="2928934"/>
          <a:ext cx="3929091" cy="420624"/>
        </p:xfrm>
        <a:graphic>
          <a:graphicData uri="http://schemas.openxmlformats.org/drawingml/2006/table">
            <a:tbl>
              <a:tblPr/>
              <a:tblGrid>
                <a:gridCol w="468368"/>
                <a:gridCol w="494389"/>
                <a:gridCol w="494389"/>
                <a:gridCol w="494389"/>
                <a:gridCol w="494389"/>
                <a:gridCol w="494389"/>
                <a:gridCol w="494389"/>
                <a:gridCol w="494389"/>
              </a:tblGrid>
              <a:tr h="0">
                <a:tc>
                  <a:txBody>
                    <a:bodyPr/>
                    <a:lstStyle/>
                    <a:p>
                      <a:pPr>
                        <a:lnSpc>
                          <a:spcPct val="115000"/>
                        </a:lnSpc>
                        <a:spcAft>
                          <a:spcPts val="1000"/>
                        </a:spcAft>
                      </a:pPr>
                      <a:r>
                        <a:rPr lang="ru-RU" sz="1200">
                          <a:latin typeface="Times New Roman"/>
                          <a:ea typeface="Times New Roman"/>
                          <a:cs typeface="Times New Roman"/>
                        </a:rPr>
                        <a:t>A</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B</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C</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D</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E</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F</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G</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H</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ru-RU" sz="1200">
                          <a:latin typeface="Times New Roman"/>
                          <a:ea typeface="Times New Roman"/>
                          <a:cs typeface="Times New Roman"/>
                        </a:rPr>
                        <a:t>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3</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217</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233</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232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244</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252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dirty="0">
                          <a:latin typeface="Times New Roman"/>
                          <a:ea typeface="Times New Roman"/>
                          <a:cs typeface="Times New Roman"/>
                        </a:rPr>
                        <a:t>255</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000100" y="3714752"/>
            <a:ext cx="7572428" cy="738664"/>
          </a:xfrm>
          <a:prstGeom prst="rect">
            <a:avLst/>
          </a:prstGeom>
          <a:noFill/>
        </p:spPr>
        <p:txBody>
          <a:bodyPr wrap="square" rtlCol="0">
            <a:spAutoFit/>
          </a:bodyPr>
          <a:lstStyle/>
          <a:p>
            <a:r>
              <a:rPr lang="ru-RU" sz="1400" i="1" dirty="0" smtClean="0"/>
              <a:t>Пример.</a:t>
            </a:r>
          </a:p>
          <a:p>
            <a:r>
              <a:rPr lang="ru-RU" sz="1400" i="1" dirty="0" smtClean="0"/>
              <a:t>Пусть искомый IP-адрес 192.168.128.0, и дана таблица</a:t>
            </a:r>
          </a:p>
          <a:p>
            <a:endParaRPr lang="ru-RU" sz="1400" dirty="0"/>
          </a:p>
        </p:txBody>
      </p:sp>
      <p:graphicFrame>
        <p:nvGraphicFramePr>
          <p:cNvPr id="7" name="Таблица 6"/>
          <p:cNvGraphicFramePr>
            <a:graphicFrameLocks noGrp="1"/>
          </p:cNvGraphicFramePr>
          <p:nvPr/>
        </p:nvGraphicFramePr>
        <p:xfrm>
          <a:off x="2714612" y="4429132"/>
          <a:ext cx="3857653" cy="420624"/>
        </p:xfrm>
        <a:graphic>
          <a:graphicData uri="http://schemas.openxmlformats.org/drawingml/2006/table">
            <a:tbl>
              <a:tblPr/>
              <a:tblGrid>
                <a:gridCol w="459853"/>
                <a:gridCol w="485400"/>
                <a:gridCol w="485400"/>
                <a:gridCol w="485400"/>
                <a:gridCol w="485400"/>
                <a:gridCol w="485400"/>
                <a:gridCol w="485400"/>
                <a:gridCol w="485400"/>
              </a:tblGrid>
              <a:tr h="0">
                <a:tc>
                  <a:txBody>
                    <a:bodyPr/>
                    <a:lstStyle/>
                    <a:p>
                      <a:pPr>
                        <a:lnSpc>
                          <a:spcPct val="115000"/>
                        </a:lnSpc>
                        <a:spcAft>
                          <a:spcPts val="1000"/>
                        </a:spcAft>
                      </a:pPr>
                      <a:r>
                        <a:rPr lang="ru-RU" sz="1200">
                          <a:latin typeface="Times New Roman"/>
                          <a:ea typeface="Times New Roman"/>
                          <a:cs typeface="Times New Roman"/>
                        </a:rPr>
                        <a:t>A</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B</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C</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D</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E</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F</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G</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H</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ru-RU" sz="1200">
                          <a:latin typeface="Times New Roman"/>
                          <a:ea typeface="Times New Roman"/>
                          <a:cs typeface="Times New Roman"/>
                        </a:rPr>
                        <a:t>128</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168</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255</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8</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127</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a:latin typeface="Times New Roman"/>
                          <a:ea typeface="Times New Roman"/>
                          <a:cs typeface="Times New Roman"/>
                        </a:rPr>
                        <a:t>17</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200" dirty="0">
                          <a:latin typeface="Times New Roman"/>
                          <a:ea typeface="Times New Roman"/>
                          <a:cs typeface="Times New Roman"/>
                        </a:rPr>
                        <a:t>192</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285852" y="5214950"/>
            <a:ext cx="5857916" cy="954107"/>
          </a:xfrm>
          <a:prstGeom prst="rect">
            <a:avLst/>
          </a:prstGeom>
          <a:noFill/>
        </p:spPr>
        <p:txBody>
          <a:bodyPr wrap="square" rtlCol="0">
            <a:spAutoFit/>
          </a:bodyPr>
          <a:lstStyle/>
          <a:p>
            <a:r>
              <a:rPr lang="ru-RU" sz="1400" i="1" dirty="0" smtClean="0"/>
              <a:t>В этом случае правильный ответ будет записан в виде: HBAF</a:t>
            </a:r>
            <a:endParaRPr lang="ru-RU" sz="1400" dirty="0" smtClean="0"/>
          </a:p>
          <a:p>
            <a:endParaRPr lang="ru-RU" sz="1400" dirty="0" smtClean="0"/>
          </a:p>
          <a:p>
            <a:endParaRPr lang="ru-RU" sz="1400" dirty="0" smtClean="0"/>
          </a:p>
          <a:p>
            <a:r>
              <a:rPr lang="ru-RU" sz="1400" dirty="0" smtClean="0"/>
              <a:t>Ответ: CDEA</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B12 из демоверсии 2013</a:t>
            </a:r>
            <a:endParaRPr lang="ru-RU" sz="2800" b="1" dirty="0">
              <a:latin typeface="Times New Roman" pitchFamily="18" charset="0"/>
              <a:cs typeface="Times New Roman" pitchFamily="18" charset="0"/>
            </a:endParaRPr>
          </a:p>
        </p:txBody>
      </p:sp>
      <p:sp>
        <p:nvSpPr>
          <p:cNvPr id="3" name="TextBox 2"/>
          <p:cNvSpPr txBox="1"/>
          <p:nvPr/>
        </p:nvSpPr>
        <p:spPr>
          <a:xfrm>
            <a:off x="357158" y="1071546"/>
            <a:ext cx="8501122" cy="2062103"/>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В языке запросов поискового сервера для обозначения логической операции «ИЛИ» используется символ «|», а для логической операции «И» – символ «&amp;». В таблице приведены запросы и количество найденных по ним страниц некоторого сегмента сети Интернет.</a:t>
            </a:r>
          </a:p>
          <a:p>
            <a:endParaRPr lang="ru-RU" dirty="0"/>
          </a:p>
        </p:txBody>
      </p:sp>
      <p:graphicFrame>
        <p:nvGraphicFramePr>
          <p:cNvPr id="6" name="Таблица 5"/>
          <p:cNvGraphicFramePr>
            <a:graphicFrameLocks noGrp="1"/>
          </p:cNvGraphicFramePr>
          <p:nvPr/>
        </p:nvGraphicFramePr>
        <p:xfrm>
          <a:off x="1571604" y="2857496"/>
          <a:ext cx="6643734" cy="1813560"/>
        </p:xfrm>
        <a:graphic>
          <a:graphicData uri="http://schemas.openxmlformats.org/drawingml/2006/table">
            <a:tbl>
              <a:tblPr firstRow="1" bandRow="1">
                <a:tableStyleId>{5C22544A-7EE6-4342-B048-85BDC9FD1C3A}</a:tableStyleId>
              </a:tblPr>
              <a:tblGrid>
                <a:gridCol w="3321867"/>
                <a:gridCol w="3321867"/>
              </a:tblGrid>
              <a:tr h="370840">
                <a:tc>
                  <a:txBody>
                    <a:bodyPr/>
                    <a:lstStyle/>
                    <a:p>
                      <a:pPr algn="just">
                        <a:lnSpc>
                          <a:spcPct val="115000"/>
                        </a:lnSpc>
                        <a:spcAft>
                          <a:spcPts val="0"/>
                        </a:spcAft>
                      </a:pPr>
                      <a:r>
                        <a:rPr lang="ru-RU" sz="2000" b="1" dirty="0">
                          <a:latin typeface="Times New Roman"/>
                          <a:ea typeface="TimesNewRomanPS-BoldMT"/>
                          <a:cs typeface="Times New Roman"/>
                        </a:rPr>
                        <a:t>Запрос</a:t>
                      </a:r>
                      <a:endParaRPr lang="ru-RU" sz="2000" dirty="0">
                        <a:latin typeface="Calibri"/>
                        <a:ea typeface="Calibri"/>
                        <a:cs typeface="Times New Roman"/>
                      </a:endParaRPr>
                    </a:p>
                  </a:txBody>
                  <a:tcPr marL="68580" marR="68580" marT="0" marB="0"/>
                </a:tc>
                <a:tc>
                  <a:txBody>
                    <a:bodyPr/>
                    <a:lstStyle/>
                    <a:p>
                      <a:pPr algn="just">
                        <a:lnSpc>
                          <a:spcPct val="115000"/>
                        </a:lnSpc>
                        <a:spcAft>
                          <a:spcPts val="0"/>
                        </a:spcAft>
                      </a:pPr>
                      <a:r>
                        <a:rPr lang="ru-RU" sz="2000" b="1" dirty="0">
                          <a:latin typeface="Times New Roman"/>
                          <a:ea typeface="TimesNewRomanPS-BoldMT"/>
                          <a:cs typeface="Times New Roman"/>
                        </a:rPr>
                        <a:t>Найдено </a:t>
                      </a:r>
                      <a:r>
                        <a:rPr lang="ru-RU" sz="2000" b="1" dirty="0" smtClean="0">
                          <a:latin typeface="Times New Roman"/>
                          <a:ea typeface="TimesNewRomanPS-BoldMT"/>
                          <a:cs typeface="Times New Roman"/>
                        </a:rPr>
                        <a:t>страниц</a:t>
                      </a:r>
                    </a:p>
                    <a:p>
                      <a:pPr algn="just">
                        <a:lnSpc>
                          <a:spcPct val="115000"/>
                        </a:lnSpc>
                        <a:spcAft>
                          <a:spcPts val="0"/>
                        </a:spcAft>
                      </a:pPr>
                      <a:r>
                        <a:rPr lang="ru-RU" sz="2000" b="1" dirty="0" smtClean="0">
                          <a:latin typeface="Times New Roman"/>
                          <a:ea typeface="TimesNewRomanPS-BoldMT"/>
                          <a:cs typeface="Times New Roman"/>
                        </a:rPr>
                        <a:t> </a:t>
                      </a:r>
                      <a:r>
                        <a:rPr lang="ru-RU" sz="2000" b="1" dirty="0">
                          <a:latin typeface="Times New Roman"/>
                          <a:ea typeface="TimesNewRomanPS-BoldMT"/>
                          <a:cs typeface="Times New Roman"/>
                        </a:rPr>
                        <a:t>(в тысячах)</a:t>
                      </a:r>
                      <a:endParaRPr lang="ru-RU" sz="2000" dirty="0">
                        <a:latin typeface="Calibri"/>
                        <a:ea typeface="Calibri"/>
                        <a:cs typeface="Times New Roman"/>
                      </a:endParaRPr>
                    </a:p>
                  </a:txBody>
                  <a:tcPr marL="68580" marR="68580" marT="0" marB="0"/>
                </a:tc>
              </a:tr>
              <a:tr h="370840">
                <a:tc>
                  <a:txBody>
                    <a:bodyPr/>
                    <a:lstStyle/>
                    <a:p>
                      <a:pPr>
                        <a:lnSpc>
                          <a:spcPct val="115000"/>
                        </a:lnSpc>
                        <a:spcAft>
                          <a:spcPts val="0"/>
                        </a:spcAft>
                      </a:pPr>
                      <a:r>
                        <a:rPr lang="ru-RU" sz="2000" i="1" dirty="0">
                          <a:latin typeface="Times New Roman"/>
                          <a:ea typeface="TimesNewRomanPSMT"/>
                          <a:cs typeface="Times New Roman"/>
                        </a:rPr>
                        <a:t>Фрегат | Эсминец </a:t>
                      </a:r>
                      <a:endParaRPr lang="ru-RU" sz="2000" dirty="0">
                        <a:latin typeface="Calibri"/>
                        <a:ea typeface="Calibri"/>
                        <a:cs typeface="Times New Roman"/>
                      </a:endParaRPr>
                    </a:p>
                  </a:txBody>
                  <a:tcPr marL="68580" marR="68580" marT="0" marB="0"/>
                </a:tc>
                <a:tc>
                  <a:txBody>
                    <a:bodyPr/>
                    <a:lstStyle/>
                    <a:p>
                      <a:pPr>
                        <a:lnSpc>
                          <a:spcPct val="115000"/>
                        </a:lnSpc>
                        <a:spcAft>
                          <a:spcPts val="0"/>
                        </a:spcAft>
                      </a:pPr>
                      <a:r>
                        <a:rPr lang="ru-RU" sz="2000" i="1">
                          <a:latin typeface="Times New Roman"/>
                          <a:ea typeface="TimesNewRomanPSMT"/>
                          <a:cs typeface="Times New Roman"/>
                        </a:rPr>
                        <a:t>3400</a:t>
                      </a:r>
                      <a:endParaRPr lang="ru-RU" sz="2000">
                        <a:latin typeface="Calibri"/>
                        <a:ea typeface="Calibri"/>
                        <a:cs typeface="Times New Roman"/>
                      </a:endParaRPr>
                    </a:p>
                  </a:txBody>
                  <a:tcPr marL="68580" marR="68580" marT="0" marB="0"/>
                </a:tc>
              </a:tr>
              <a:tr h="370840">
                <a:tc>
                  <a:txBody>
                    <a:bodyPr/>
                    <a:lstStyle/>
                    <a:p>
                      <a:pPr algn="just">
                        <a:lnSpc>
                          <a:spcPct val="115000"/>
                        </a:lnSpc>
                        <a:spcAft>
                          <a:spcPts val="0"/>
                        </a:spcAft>
                      </a:pPr>
                      <a:r>
                        <a:rPr lang="ru-RU" sz="2000" i="1" dirty="0">
                          <a:latin typeface="Times New Roman"/>
                          <a:ea typeface="TimesNewRomanPSMT"/>
                          <a:cs typeface="Times New Roman"/>
                        </a:rPr>
                        <a:t>Фрегат </a:t>
                      </a:r>
                      <a:r>
                        <a:rPr lang="en-US" sz="2000" i="1" dirty="0">
                          <a:latin typeface="Times New Roman"/>
                          <a:ea typeface="TimesNewRomanPSMT"/>
                          <a:cs typeface="Times New Roman"/>
                        </a:rPr>
                        <a:t>&amp;</a:t>
                      </a:r>
                      <a:r>
                        <a:rPr lang="ru-RU" sz="2000" i="1" dirty="0">
                          <a:latin typeface="Times New Roman"/>
                          <a:ea typeface="TimesNewRomanPSMT"/>
                          <a:cs typeface="Times New Roman"/>
                        </a:rPr>
                        <a:t> Эсминец</a:t>
                      </a:r>
                      <a:endParaRPr lang="ru-RU" sz="2000" dirty="0">
                        <a:latin typeface="Calibri"/>
                        <a:ea typeface="Calibri"/>
                        <a:cs typeface="Times New Roman"/>
                      </a:endParaRPr>
                    </a:p>
                  </a:txBody>
                  <a:tcPr marL="68580" marR="68580" marT="0" marB="0"/>
                </a:tc>
                <a:tc>
                  <a:txBody>
                    <a:bodyPr/>
                    <a:lstStyle/>
                    <a:p>
                      <a:pPr algn="just">
                        <a:lnSpc>
                          <a:spcPct val="115000"/>
                        </a:lnSpc>
                        <a:spcAft>
                          <a:spcPts val="0"/>
                        </a:spcAft>
                      </a:pPr>
                      <a:r>
                        <a:rPr lang="ru-RU" sz="2000" dirty="0">
                          <a:latin typeface="Times New Roman"/>
                          <a:ea typeface="TimesNewRomanPSMT"/>
                          <a:cs typeface="Times New Roman"/>
                        </a:rPr>
                        <a:t>900</a:t>
                      </a:r>
                      <a:endParaRPr lang="ru-RU" sz="2000" dirty="0">
                        <a:latin typeface="Calibri"/>
                        <a:ea typeface="Calibri"/>
                        <a:cs typeface="Times New Roman"/>
                      </a:endParaRPr>
                    </a:p>
                  </a:txBody>
                  <a:tcPr marL="68580" marR="68580" marT="0" marB="0"/>
                </a:tc>
              </a:tr>
              <a:tr h="370840">
                <a:tc>
                  <a:txBody>
                    <a:bodyPr/>
                    <a:lstStyle/>
                    <a:p>
                      <a:pPr algn="just">
                        <a:lnSpc>
                          <a:spcPct val="115000"/>
                        </a:lnSpc>
                        <a:spcAft>
                          <a:spcPts val="0"/>
                        </a:spcAft>
                      </a:pPr>
                      <a:r>
                        <a:rPr lang="ru-RU" sz="2000" i="1" dirty="0">
                          <a:latin typeface="Times New Roman"/>
                          <a:ea typeface="TimesNewRomanPSMT"/>
                          <a:cs typeface="Times New Roman"/>
                        </a:rPr>
                        <a:t>Фрегат</a:t>
                      </a:r>
                      <a:endParaRPr lang="ru-RU" sz="2000" dirty="0">
                        <a:latin typeface="Calibri"/>
                        <a:ea typeface="Calibri"/>
                        <a:cs typeface="Times New Roman"/>
                      </a:endParaRPr>
                    </a:p>
                  </a:txBody>
                  <a:tcPr marL="68580" marR="68580" marT="0" marB="0"/>
                </a:tc>
                <a:tc>
                  <a:txBody>
                    <a:bodyPr/>
                    <a:lstStyle/>
                    <a:p>
                      <a:pPr algn="just">
                        <a:lnSpc>
                          <a:spcPct val="115000"/>
                        </a:lnSpc>
                        <a:spcAft>
                          <a:spcPts val="0"/>
                        </a:spcAft>
                      </a:pPr>
                      <a:r>
                        <a:rPr lang="ru-RU" sz="2000" dirty="0">
                          <a:latin typeface="Times New Roman"/>
                          <a:ea typeface="TimesNewRomanPSMT"/>
                          <a:cs typeface="Times New Roman"/>
                        </a:rPr>
                        <a:t>2</a:t>
                      </a:r>
                      <a:r>
                        <a:rPr lang="en-US" sz="2000" dirty="0">
                          <a:latin typeface="Times New Roman"/>
                          <a:ea typeface="TimesNewRomanPSMT"/>
                          <a:cs typeface="Times New Roman"/>
                        </a:rPr>
                        <a:t>100</a:t>
                      </a:r>
                      <a:endParaRPr lang="ru-RU" sz="2000" dirty="0">
                        <a:latin typeface="Calibri"/>
                        <a:ea typeface="Calibri"/>
                        <a:cs typeface="Times New Roman"/>
                      </a:endParaRPr>
                    </a:p>
                  </a:txBody>
                  <a:tcPr marL="68580" marR="68580" marT="0" marB="0"/>
                </a:tc>
              </a:tr>
            </a:tbl>
          </a:graphicData>
        </a:graphic>
      </p:graphicFrame>
      <p:sp>
        <p:nvSpPr>
          <p:cNvPr id="7" name="TextBox 6"/>
          <p:cNvSpPr txBox="1"/>
          <p:nvPr/>
        </p:nvSpPr>
        <p:spPr>
          <a:xfrm>
            <a:off x="571472" y="4786322"/>
            <a:ext cx="8286808" cy="1785104"/>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Какое количество страниц (в тысячах) будет найдено по запросу </a:t>
            </a:r>
            <a:r>
              <a:rPr lang="ru-RU" sz="2200" i="1" dirty="0" smtClean="0">
                <a:latin typeface="Times New Roman" pitchFamily="18" charset="0"/>
                <a:cs typeface="Times New Roman" pitchFamily="18" charset="0"/>
              </a:rPr>
              <a:t>Эсминец</a:t>
            </a:r>
            <a:r>
              <a:rPr lang="ru-RU" sz="2200" dirty="0" smtClean="0">
                <a:latin typeface="Times New Roman" pitchFamily="18" charset="0"/>
                <a:cs typeface="Times New Roman" pitchFamily="18" charset="0"/>
              </a:rPr>
              <a:t>?</a:t>
            </a:r>
          </a:p>
          <a:p>
            <a:pPr algn="just"/>
            <a:r>
              <a:rPr lang="ru-RU" sz="2200" dirty="0" smtClean="0">
                <a:latin typeface="Times New Roman" pitchFamily="18" charset="0"/>
                <a:cs typeface="Times New Roman" pitchFamily="18" charset="0"/>
              </a:rPr>
              <a:t>Считается, что все запросы выполнялись практически одновременно, так что набор страниц, содержащих все искомые слова, не изменялся за время выполнения запросов.</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B12 из демоверсии 2013</a:t>
            </a:r>
            <a:endParaRPr lang="ru-RU" sz="2800" b="1" dirty="0">
              <a:latin typeface="Times New Roman" pitchFamily="18" charset="0"/>
              <a:cs typeface="Times New Roman" pitchFamily="18" charset="0"/>
            </a:endParaRPr>
          </a:p>
        </p:txBody>
      </p:sp>
      <p:sp>
        <p:nvSpPr>
          <p:cNvPr id="7" name="TextBox 6"/>
          <p:cNvSpPr txBox="1"/>
          <p:nvPr/>
        </p:nvSpPr>
        <p:spPr>
          <a:xfrm>
            <a:off x="500034" y="1214422"/>
            <a:ext cx="8286808" cy="461665"/>
          </a:xfrm>
          <a:prstGeom prst="rect">
            <a:avLst/>
          </a:prstGeom>
          <a:noFill/>
        </p:spPr>
        <p:txBody>
          <a:bodyPr wrap="square" rtlCol="0">
            <a:spAutoFit/>
          </a:bodyPr>
          <a:lstStyle/>
          <a:p>
            <a:r>
              <a:rPr lang="ru-RU" sz="2400" b="1" dirty="0" smtClean="0"/>
              <a:t>Решение</a:t>
            </a:r>
            <a:endParaRPr lang="ru-RU" sz="2400" dirty="0"/>
          </a:p>
        </p:txBody>
      </p:sp>
      <p:grpSp>
        <p:nvGrpSpPr>
          <p:cNvPr id="1026" name="Group 2"/>
          <p:cNvGrpSpPr>
            <a:grpSpLocks/>
          </p:cNvGrpSpPr>
          <p:nvPr/>
        </p:nvGrpSpPr>
        <p:grpSpPr bwMode="auto">
          <a:xfrm>
            <a:off x="2428860" y="1643050"/>
            <a:ext cx="2124075" cy="1162050"/>
            <a:chOff x="2160" y="8671"/>
            <a:chExt cx="3345" cy="1830"/>
          </a:xfrm>
        </p:grpSpPr>
        <p:sp>
          <p:nvSpPr>
            <p:cNvPr id="1027" name="Oval 3"/>
            <p:cNvSpPr>
              <a:spLocks noChangeArrowheads="1"/>
            </p:cNvSpPr>
            <p:nvPr/>
          </p:nvSpPr>
          <p:spPr bwMode="auto">
            <a:xfrm>
              <a:off x="2160" y="8776"/>
              <a:ext cx="1950" cy="17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28" name="Oval 4"/>
            <p:cNvSpPr>
              <a:spLocks noChangeArrowheads="1"/>
            </p:cNvSpPr>
            <p:nvPr/>
          </p:nvSpPr>
          <p:spPr bwMode="auto">
            <a:xfrm>
              <a:off x="3480" y="8671"/>
              <a:ext cx="2025" cy="183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29" name="Text Box 5"/>
            <p:cNvSpPr txBox="1">
              <a:spLocks noChangeArrowheads="1"/>
            </p:cNvSpPr>
            <p:nvPr/>
          </p:nvSpPr>
          <p:spPr bwMode="auto">
            <a:xfrm>
              <a:off x="2775" y="9316"/>
              <a:ext cx="480" cy="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rPr>
                <a:t>x</a:t>
              </a:r>
              <a:endParaRPr kumimoji="0" lang="ru-RU" sz="1800" b="0" i="0" u="none" strike="noStrike" cap="none" normalizeH="0" baseline="0" smtClean="0">
                <a:ln>
                  <a:noFill/>
                </a:ln>
                <a:solidFill>
                  <a:schemeClr val="tx1"/>
                </a:solidFill>
                <a:effectLst/>
                <a:latin typeface="Arial" pitchFamily="34" charset="0"/>
              </a:endParaRPr>
            </a:p>
          </p:txBody>
        </p:sp>
        <p:sp>
          <p:nvSpPr>
            <p:cNvPr id="1030" name="Text Box 6"/>
            <p:cNvSpPr txBox="1">
              <a:spLocks noChangeArrowheads="1"/>
            </p:cNvSpPr>
            <p:nvPr/>
          </p:nvSpPr>
          <p:spPr bwMode="auto">
            <a:xfrm>
              <a:off x="4560" y="9316"/>
              <a:ext cx="480" cy="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rPr>
                <a:t>y</a:t>
              </a:r>
              <a:endParaRPr kumimoji="0" lang="ru-RU" sz="1800" b="0" i="0" u="none" strike="noStrike" cap="none" normalizeH="0" baseline="0" smtClean="0">
                <a:ln>
                  <a:noFill/>
                </a:ln>
                <a:solidFill>
                  <a:schemeClr val="tx1"/>
                </a:solidFill>
                <a:effectLst/>
                <a:latin typeface="Arial" pitchFamily="34" charset="0"/>
              </a:endParaRPr>
            </a:p>
          </p:txBody>
        </p:sp>
        <p:sp>
          <p:nvSpPr>
            <p:cNvPr id="1031" name="Text Box 7"/>
            <p:cNvSpPr txBox="1">
              <a:spLocks noChangeArrowheads="1"/>
            </p:cNvSpPr>
            <p:nvPr/>
          </p:nvSpPr>
          <p:spPr bwMode="auto">
            <a:xfrm>
              <a:off x="3570" y="9316"/>
              <a:ext cx="330" cy="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rPr>
                <a:t>a</a:t>
              </a:r>
              <a:endParaRPr kumimoji="0" lang="ru-RU" sz="1800" b="0" i="0" u="none" strike="noStrike" cap="none" normalizeH="0" baseline="0" smtClean="0">
                <a:ln>
                  <a:noFill/>
                </a:ln>
                <a:solidFill>
                  <a:schemeClr val="tx1"/>
                </a:solidFill>
                <a:effectLst/>
                <a:latin typeface="Arial" pitchFamily="34" charset="0"/>
              </a:endParaRPr>
            </a:p>
          </p:txBody>
        </p:sp>
      </p:grpSp>
      <p:sp>
        <p:nvSpPr>
          <p:cNvPr id="12" name="TextBox 11"/>
          <p:cNvSpPr txBox="1"/>
          <p:nvPr/>
        </p:nvSpPr>
        <p:spPr>
          <a:xfrm>
            <a:off x="428596" y="3071810"/>
            <a:ext cx="8286808" cy="3754874"/>
          </a:xfrm>
          <a:prstGeom prst="rect">
            <a:avLst/>
          </a:prstGeom>
          <a:noFill/>
        </p:spPr>
        <p:txBody>
          <a:bodyPr wrap="square" rtlCol="0">
            <a:spAutoFit/>
          </a:bodyPr>
          <a:lstStyle/>
          <a:p>
            <a:r>
              <a:rPr lang="ru-RU" sz="2200" dirty="0" smtClean="0">
                <a:latin typeface="Times New Roman" pitchFamily="18" charset="0"/>
                <a:cs typeface="Times New Roman" pitchFamily="18" charset="0"/>
              </a:rPr>
              <a:t>Вводим обозначения </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 = 900 (и фрегат, и эсминец одновременно – по определению конъюнкции)</a:t>
            </a:r>
          </a:p>
          <a:p>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 </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 = 2100 (фрегат)</a:t>
            </a:r>
          </a:p>
          <a:p>
            <a:r>
              <a:rPr lang="ru-RU" sz="2200" dirty="0" smtClean="0">
                <a:latin typeface="Times New Roman" pitchFamily="18" charset="0"/>
                <a:cs typeface="Times New Roman" pitchFamily="18" charset="0"/>
              </a:rPr>
              <a:t>По условию задачи </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 + </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 = 3400 (по запросу «или фрегат, или эсминец, или то и другое одновременно» - по определению дизъюнкции) </a:t>
            </a:r>
          </a:p>
          <a:p>
            <a:r>
              <a:rPr lang="ru-RU" sz="2200" dirty="0" smtClean="0">
                <a:latin typeface="Times New Roman" pitchFamily="18" charset="0"/>
                <a:cs typeface="Times New Roman" pitchFamily="18" charset="0"/>
              </a:rPr>
              <a:t>Подставляем  2100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 = 3400,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 = 1300</a:t>
            </a:r>
          </a:p>
          <a:p>
            <a:r>
              <a:rPr lang="ru-RU" sz="2200" dirty="0" smtClean="0">
                <a:latin typeface="Times New Roman" pitchFamily="18" charset="0"/>
                <a:cs typeface="Times New Roman" pitchFamily="18" charset="0"/>
              </a:rPr>
              <a:t>Тогда эсминец </a:t>
            </a:r>
          </a:p>
          <a:p>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 + </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 = 1300 +900= 2200</a:t>
            </a:r>
          </a:p>
          <a:p>
            <a:r>
              <a:rPr lang="ru-RU" sz="2200" dirty="0" smtClean="0">
                <a:latin typeface="Times New Roman" pitchFamily="18" charset="0"/>
                <a:cs typeface="Times New Roman" pitchFamily="18" charset="0"/>
              </a:rPr>
              <a:t>Ответ: 2200</a:t>
            </a:r>
          </a:p>
          <a:p>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954107"/>
          </a:xfrm>
          <a:prstGeom prst="rect">
            <a:avLst/>
          </a:prstGeom>
          <a:noFill/>
        </p:spPr>
        <p:txBody>
          <a:bodyPr wrap="square" rtlCol="0">
            <a:spAutoFit/>
          </a:bodyPr>
          <a:lstStyle/>
          <a:p>
            <a:r>
              <a:rPr lang="ru-RU" sz="1400" b="1" dirty="0" smtClean="0"/>
              <a:t>Аналогично (демоверсия 2012)</a:t>
            </a:r>
          </a:p>
          <a:p>
            <a:pPr algn="just"/>
            <a:r>
              <a:rPr lang="ru-RU" sz="1400" dirty="0" smtClean="0"/>
              <a:t>В языке запросов поискового сервера для обозначения логической операции «ИЛИ» используется символ «|», а для логической операции «И» – символ «&amp;». В таблице приведены запросы и количество найденных по ним страниц некоторого сегмента сети Интернет.</a:t>
            </a:r>
            <a:endParaRPr lang="ru-RU" sz="1400" dirty="0"/>
          </a:p>
        </p:txBody>
      </p:sp>
      <p:graphicFrame>
        <p:nvGraphicFramePr>
          <p:cNvPr id="4" name="Таблица 3"/>
          <p:cNvGraphicFramePr>
            <a:graphicFrameLocks noGrp="1"/>
          </p:cNvGraphicFramePr>
          <p:nvPr/>
        </p:nvGraphicFramePr>
        <p:xfrm>
          <a:off x="2214546" y="1857364"/>
          <a:ext cx="4389120" cy="981456"/>
        </p:xfrm>
        <a:graphic>
          <a:graphicData uri="http://schemas.openxmlformats.org/drawingml/2006/table">
            <a:tbl>
              <a:tblPr/>
              <a:tblGrid>
                <a:gridCol w="1779270"/>
                <a:gridCol w="2609850"/>
              </a:tblGrid>
              <a:tr h="0">
                <a:tc>
                  <a:txBody>
                    <a:bodyPr/>
                    <a:lstStyle/>
                    <a:p>
                      <a:pPr algn="just">
                        <a:lnSpc>
                          <a:spcPct val="115000"/>
                        </a:lnSpc>
                        <a:spcAft>
                          <a:spcPts val="0"/>
                        </a:spcAft>
                      </a:pPr>
                      <a:r>
                        <a:rPr lang="ru-RU" sz="1400" b="1">
                          <a:latin typeface="Times New Roman"/>
                          <a:ea typeface="TimesNewRomanPS-BoldMT"/>
                          <a:cs typeface="Times New Roman"/>
                        </a:rPr>
                        <a:t>Запрос</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b="1">
                          <a:latin typeface="Times New Roman"/>
                          <a:ea typeface="TimesNewRomanPS-BoldMT"/>
                          <a:cs typeface="Times New Roman"/>
                        </a:rPr>
                        <a:t>Найдено страниц (в тысячах)</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i="1">
                          <a:latin typeface="Times New Roman"/>
                          <a:ea typeface="TimesNewRomanPSMT"/>
                          <a:cs typeface="Times New Roman"/>
                        </a:rPr>
                        <a:t>Шахматы | Теннис</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Times New Roman"/>
                          <a:ea typeface="TimesNewRomanPSMT"/>
                          <a:cs typeface="Times New Roman"/>
                        </a:rPr>
                        <a:t>7770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i="1">
                          <a:latin typeface="Times New Roman"/>
                          <a:ea typeface="TimesNewRomanPSMT"/>
                          <a:cs typeface="Times New Roman"/>
                        </a:rPr>
                        <a:t>Теннис</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a:latin typeface="Times New Roman"/>
                          <a:ea typeface="TimesNewRomanPSMT"/>
                          <a:cs typeface="Times New Roman"/>
                        </a:rPr>
                        <a:t>5500</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ru-RU" sz="1400" i="1">
                          <a:latin typeface="Times New Roman"/>
                          <a:ea typeface="TimesNewRomanPSMT"/>
                          <a:cs typeface="Times New Roman"/>
                        </a:rPr>
                        <a:t>Шахматы &amp; Теннис</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dirty="0">
                          <a:latin typeface="Times New Roman"/>
                          <a:ea typeface="TimesNewRomanPSMT"/>
                          <a:cs typeface="Times New Roman"/>
                        </a:rPr>
                        <a:t>1000</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000100" y="3286124"/>
            <a:ext cx="7572428" cy="1446550"/>
          </a:xfrm>
          <a:prstGeom prst="rect">
            <a:avLst/>
          </a:prstGeom>
          <a:noFill/>
        </p:spPr>
        <p:txBody>
          <a:bodyPr wrap="square" rtlCol="0">
            <a:spAutoFit/>
          </a:bodyPr>
          <a:lstStyle/>
          <a:p>
            <a:r>
              <a:rPr lang="ru-RU" sz="1400" dirty="0" smtClean="0"/>
              <a:t>Какое количество страниц (в тысячах) будет найдено по запросу </a:t>
            </a:r>
            <a:r>
              <a:rPr lang="ru-RU" sz="1400" i="1" dirty="0" smtClean="0"/>
              <a:t>Шахматы</a:t>
            </a:r>
            <a:r>
              <a:rPr lang="ru-RU" sz="1400" dirty="0" smtClean="0"/>
              <a:t>?</a:t>
            </a:r>
          </a:p>
          <a:p>
            <a:pPr algn="just"/>
            <a:r>
              <a:rPr lang="ru-RU" sz="1400" dirty="0" smtClean="0"/>
              <a:t>Считается, что все запросы выполнялись практически одновременно, так что набор страниц, содержащих все искомые слова, не изменялся за время выполнения запросов.</a:t>
            </a:r>
          </a:p>
          <a:p>
            <a:r>
              <a:rPr lang="ru-RU" sz="1400" dirty="0" smtClean="0"/>
              <a:t>Ответ: 3270</a:t>
            </a:r>
          </a:p>
          <a:p>
            <a:endParaRPr lang="ru-RU" sz="1400" dirty="0" smtClean="0"/>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a:t>
            </a:r>
            <a:r>
              <a:rPr lang="en-US" sz="2800" b="1" dirty="0" smtClean="0">
                <a:latin typeface="Times New Roman" pitchFamily="18" charset="0"/>
                <a:cs typeface="Times New Roman" pitchFamily="18" charset="0"/>
              </a:rPr>
              <a:t>3</a:t>
            </a:r>
            <a:r>
              <a:rPr lang="ru-RU" sz="2800" b="1" dirty="0" smtClean="0">
                <a:latin typeface="Times New Roman" pitchFamily="18" charset="0"/>
                <a:cs typeface="Times New Roman" pitchFamily="18" charset="0"/>
              </a:rPr>
              <a:t> из демоверсии 2013</a:t>
            </a:r>
            <a:endParaRPr lang="ru-RU" sz="2800" b="1" dirty="0">
              <a:latin typeface="Times New Roman" pitchFamily="18" charset="0"/>
              <a:cs typeface="Times New Roman" pitchFamily="18" charset="0"/>
            </a:endParaRPr>
          </a:p>
        </p:txBody>
      </p:sp>
      <p:sp>
        <p:nvSpPr>
          <p:cNvPr id="12" name="TextBox 11"/>
          <p:cNvSpPr txBox="1"/>
          <p:nvPr/>
        </p:nvSpPr>
        <p:spPr>
          <a:xfrm>
            <a:off x="500034" y="1000108"/>
            <a:ext cx="8286808" cy="2800767"/>
          </a:xfrm>
          <a:prstGeom prst="rect">
            <a:avLst/>
          </a:prstGeom>
          <a:noFill/>
        </p:spPr>
        <p:txBody>
          <a:bodyPr wrap="square" rtlCol="0">
            <a:spAutoFit/>
          </a:bodyPr>
          <a:lstStyle/>
          <a:p>
            <a:r>
              <a:rPr lang="ru-RU" sz="2200" dirty="0" smtClean="0">
                <a:latin typeface="Times New Roman" pitchFamily="18" charset="0"/>
                <a:cs typeface="Times New Roman" pitchFamily="18" charset="0"/>
              </a:rPr>
              <a:t>У исполнителя Удвоитель две команды, которым присвоены номера:</a:t>
            </a:r>
          </a:p>
          <a:p>
            <a:r>
              <a:rPr lang="ru-RU" sz="2200" b="1" dirty="0" smtClean="0">
                <a:latin typeface="Times New Roman" pitchFamily="18" charset="0"/>
                <a:cs typeface="Times New Roman" pitchFamily="18" charset="0"/>
              </a:rPr>
              <a:t>1. прибавь 1,</a:t>
            </a:r>
            <a:endParaRPr lang="ru-RU" sz="2200"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2. умножь на 2.</a:t>
            </a:r>
            <a:endParaRPr lang="ru-RU"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Первая из них увеличивает на 1 число на экране, вторая удваивает его. Программа для Удвоителя – это последовательность команд. Сколько есть программ, которые число 3 преобразуют в число 23?</a:t>
            </a:r>
          </a:p>
          <a:p>
            <a:r>
              <a:rPr lang="ru-RU" sz="2200" b="1" dirty="0" smtClean="0">
                <a:latin typeface="Times New Roman" pitchFamily="18" charset="0"/>
                <a:cs typeface="Times New Roman" pitchFamily="18" charset="0"/>
              </a:rPr>
              <a:t>Решение:</a:t>
            </a:r>
            <a:endParaRPr lang="ru-RU" sz="2200" dirty="0">
              <a:latin typeface="Times New Roman" pitchFamily="18" charset="0"/>
              <a:cs typeface="Times New Roman" pitchFamily="18" charset="0"/>
            </a:endParaRPr>
          </a:p>
        </p:txBody>
      </p:sp>
      <p:pic>
        <p:nvPicPr>
          <p:cNvPr id="11" name="Рисунок 10" descr="5.jpg"/>
          <p:cNvPicPr/>
          <p:nvPr/>
        </p:nvPicPr>
        <p:blipFill>
          <a:blip r:embed="rId2"/>
          <a:stretch>
            <a:fillRect/>
          </a:stretch>
        </p:blipFill>
        <p:spPr>
          <a:xfrm>
            <a:off x="2857488" y="3500438"/>
            <a:ext cx="3500462" cy="335756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a:t>
            </a:r>
            <a:r>
              <a:rPr lang="en-US" sz="2800" b="1" dirty="0" smtClean="0">
                <a:latin typeface="Times New Roman" pitchFamily="18" charset="0"/>
                <a:cs typeface="Times New Roman" pitchFamily="18" charset="0"/>
              </a:rPr>
              <a:t>3</a:t>
            </a:r>
            <a:r>
              <a:rPr lang="ru-RU" sz="2800" b="1" dirty="0" smtClean="0">
                <a:latin typeface="Times New Roman" pitchFamily="18" charset="0"/>
                <a:cs typeface="Times New Roman" pitchFamily="18" charset="0"/>
              </a:rPr>
              <a:t> из демоверсии 2013</a:t>
            </a:r>
            <a:endParaRPr lang="ru-RU" sz="2800" b="1" dirty="0">
              <a:latin typeface="Times New Roman" pitchFamily="18" charset="0"/>
              <a:cs typeface="Times New Roman" pitchFamily="18" charset="0"/>
            </a:endParaRPr>
          </a:p>
        </p:txBody>
      </p:sp>
      <p:sp>
        <p:nvSpPr>
          <p:cNvPr id="12" name="TextBox 11"/>
          <p:cNvSpPr txBox="1"/>
          <p:nvPr/>
        </p:nvSpPr>
        <p:spPr>
          <a:xfrm>
            <a:off x="500034" y="1000108"/>
            <a:ext cx="8286808" cy="5170646"/>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Нарисуем частичный граф для решения этой задачи от 3 до 11 (ясно, что начиная с 12, команду 2 применять нельзя – 12*2=24 &gt;23). Используя граф, попробуем проверить следующие программы (* - обозначено любое кол-во команд 1). Каждую программу начинаем проверять с числа 3 (программы 7 и 8 могут быть выполнены только для 3), затем для 4 (* перед программой в этом случае равна одной команде 1), затем для 5 (* перед программой в этом случае равна двум командам 1), и так далее. По графу доводим до числа, удвоение которого приводит к превышению 23, считаем, что далее число 23 достигается повторением команды 1. Считаем количество таких программ, для удобства сводим в таблицу – это поможет не пропустить варианты программ (увеличивается кол-во команд 1 между двумя командами 2).</a:t>
            </a:r>
          </a:p>
          <a:p>
            <a:pPr algn="just"/>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B1</a:t>
            </a:r>
            <a:r>
              <a:rPr lang="en-US" sz="2800" b="1" dirty="0" smtClean="0">
                <a:latin typeface="Times New Roman" pitchFamily="18" charset="0"/>
                <a:cs typeface="Times New Roman" pitchFamily="18" charset="0"/>
              </a:rPr>
              <a:t>3</a:t>
            </a:r>
            <a:r>
              <a:rPr lang="ru-RU" sz="2800" b="1" dirty="0" smtClean="0">
                <a:latin typeface="Times New Roman" pitchFamily="18" charset="0"/>
                <a:cs typeface="Times New Roman" pitchFamily="18" charset="0"/>
              </a:rPr>
              <a:t> из демоверсии 2013</a:t>
            </a:r>
            <a:endParaRPr lang="ru-RU" sz="28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571604" y="1428736"/>
          <a:ext cx="6096000" cy="3337560"/>
        </p:xfrm>
        <a:graphic>
          <a:graphicData uri="http://schemas.openxmlformats.org/drawingml/2006/table">
            <a:tbl>
              <a:tblPr firstRow="1" bandRow="1">
                <a:tableStyleId>{5C22544A-7EE6-4342-B048-85BDC9FD1C3A}</a:tableStyleId>
              </a:tblPr>
              <a:tblGrid>
                <a:gridCol w="1214446"/>
                <a:gridCol w="2849554"/>
                <a:gridCol w="2032000"/>
              </a:tblGrid>
              <a:tr h="370840">
                <a:tc>
                  <a:txBody>
                    <a:bodyPr/>
                    <a:lstStyle/>
                    <a:p>
                      <a:pPr algn="ctr">
                        <a:lnSpc>
                          <a:spcPct val="115000"/>
                        </a:lnSpc>
                        <a:spcAft>
                          <a:spcPts val="0"/>
                        </a:spcAft>
                      </a:pPr>
                      <a:r>
                        <a:rPr lang="ru-RU" sz="1800" dirty="0">
                          <a:latin typeface="Times New Roman"/>
                          <a:ea typeface="TimesNewRomanPSMT"/>
                          <a:cs typeface="Times New Roman"/>
                        </a:rPr>
                        <a:t>Номер</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Программа</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Число программ</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1</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*1 1 1 1* (все команды 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1</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2</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 2* (с одной командой 2)</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9</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a:latin typeface="Times New Roman"/>
                          <a:ea typeface="TimesNewRomanPSMT"/>
                          <a:cs typeface="Times New Roman"/>
                        </a:rPr>
                        <a:t>3</a:t>
                      </a:r>
                      <a:endParaRPr lang="ru-RU" sz="180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*2211*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3</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a:latin typeface="Times New Roman"/>
                          <a:ea typeface="TimesNewRomanPSMT"/>
                          <a:cs typeface="Times New Roman"/>
                        </a:rPr>
                        <a:t>4</a:t>
                      </a:r>
                      <a:endParaRPr lang="ru-RU" sz="180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*2121*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3</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5</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*2112* </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2</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6</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*21112*</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2</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7</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a:latin typeface="Times New Roman"/>
                          <a:ea typeface="TimesNewRomanPSMT"/>
                          <a:cs typeface="Times New Roman"/>
                        </a:rPr>
                        <a:t>*211112* </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1</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ru-RU" sz="1800" dirty="0">
                          <a:latin typeface="Times New Roman"/>
                          <a:ea typeface="TimesNewRomanPSMT"/>
                          <a:cs typeface="Times New Roman"/>
                        </a:rPr>
                        <a:t>8</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a:latin typeface="Times New Roman"/>
                          <a:ea typeface="TimesNewRomanPSMT"/>
                          <a:cs typeface="Times New Roman"/>
                        </a:rPr>
                        <a:t>*2111112*</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a:latin typeface="Times New Roman"/>
                          <a:ea typeface="TimesNewRomanPSMT"/>
                          <a:cs typeface="Times New Roman"/>
                        </a:rPr>
                        <a:t>1</a:t>
                      </a:r>
                      <a:endParaRPr lang="ru-RU" sz="1800" dirty="0">
                        <a:latin typeface="Calibri"/>
                        <a:ea typeface="Calibri"/>
                        <a:cs typeface="Times New Roman"/>
                      </a:endParaRPr>
                    </a:p>
                  </a:txBody>
                  <a:tcPr marL="68580" marR="68580" marT="0" marB="0"/>
                </a:tc>
              </a:tr>
            </a:tbl>
          </a:graphicData>
        </a:graphic>
      </p:graphicFrame>
      <p:sp>
        <p:nvSpPr>
          <p:cNvPr id="5" name="TextBox 4"/>
          <p:cNvSpPr txBox="1"/>
          <p:nvPr/>
        </p:nvSpPr>
        <p:spPr>
          <a:xfrm>
            <a:off x="928662" y="5429264"/>
            <a:ext cx="7429552" cy="1046440"/>
          </a:xfrm>
          <a:prstGeom prst="rect">
            <a:avLst/>
          </a:prstGeom>
          <a:noFill/>
        </p:spPr>
        <p:txBody>
          <a:bodyPr wrap="square" rtlCol="0">
            <a:spAutoFit/>
          </a:bodyPr>
          <a:lstStyle/>
          <a:p>
            <a:r>
              <a:rPr lang="ru-RU" sz="2200" dirty="0" smtClean="0">
                <a:latin typeface="Times New Roman" pitchFamily="18" charset="0"/>
                <a:cs typeface="Times New Roman" pitchFamily="18" charset="0"/>
              </a:rPr>
              <a:t>Считаем общее кол-во 1+9+3+3+2+2+1+1=22 программы</a:t>
            </a:r>
          </a:p>
          <a:p>
            <a:r>
              <a:rPr lang="ru-RU" sz="2200" dirty="0" smtClean="0">
                <a:latin typeface="Times New Roman" pitchFamily="18" charset="0"/>
                <a:cs typeface="Times New Roman" pitchFamily="18" charset="0"/>
              </a:rPr>
              <a:t>Ответ: 22</a:t>
            </a:r>
          </a:p>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14 из демоверсии 2013</a:t>
            </a:r>
            <a:endParaRPr lang="ru-RU" sz="2800" dirty="0">
              <a:latin typeface="Times New Roman" pitchFamily="18" charset="0"/>
              <a:cs typeface="Times New Roman" pitchFamily="18" charset="0"/>
            </a:endParaRPr>
          </a:p>
        </p:txBody>
      </p:sp>
      <p:sp>
        <p:nvSpPr>
          <p:cNvPr id="3" name="TextBox 2"/>
          <p:cNvSpPr txBox="1"/>
          <p:nvPr/>
        </p:nvSpPr>
        <p:spPr>
          <a:xfrm>
            <a:off x="500034" y="1071546"/>
            <a:ext cx="8286808" cy="1107996"/>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Определите, какое число будет напечатано в результате выполнения следующего алгоритма (для Вашего удобства алгоритм представлен на четырех языках):</a:t>
            </a:r>
            <a:endParaRPr lang="ru-RU" sz="22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571604" y="2143116"/>
          <a:ext cx="6096000" cy="45770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nSpc>
                          <a:spcPct val="115000"/>
                        </a:lnSpc>
                        <a:spcAft>
                          <a:spcPts val="0"/>
                        </a:spcAft>
                      </a:pPr>
                      <a:r>
                        <a:rPr lang="ru-RU" sz="1600" b="1" dirty="0">
                          <a:latin typeface="Times New Roman"/>
                          <a:ea typeface="TimesNewRomanPS-BoldMT"/>
                          <a:cs typeface="Times New Roman"/>
                        </a:rPr>
                        <a:t>Бейсик</a:t>
                      </a:r>
                      <a:endParaRPr lang="ru-RU" sz="1600" dirty="0">
                        <a:latin typeface="Calibri"/>
                        <a:ea typeface="Calibri"/>
                        <a:cs typeface="Times New Roman"/>
                      </a:endParaRPr>
                    </a:p>
                  </a:txBody>
                  <a:tcPr marL="68580" marR="68580" marT="0" marB="0"/>
                </a:tc>
                <a:tc>
                  <a:txBody>
                    <a:bodyPr/>
                    <a:lstStyle/>
                    <a:p>
                      <a:pPr>
                        <a:lnSpc>
                          <a:spcPct val="115000"/>
                        </a:lnSpc>
                        <a:spcAft>
                          <a:spcPts val="0"/>
                        </a:spcAft>
                      </a:pPr>
                      <a:r>
                        <a:rPr lang="ru-RU" sz="1600" b="1" dirty="0">
                          <a:latin typeface="Times New Roman"/>
                          <a:ea typeface="TimesNewRomanPS-BoldMT"/>
                          <a:cs typeface="Times New Roman"/>
                        </a:rPr>
                        <a:t>Паскаль</a:t>
                      </a:r>
                      <a:endParaRPr lang="ru-RU" sz="1600" dirty="0">
                        <a:latin typeface="Calibri"/>
                        <a:ea typeface="Calibri"/>
                        <a:cs typeface="Times New Roman"/>
                      </a:endParaRPr>
                    </a:p>
                  </a:txBody>
                  <a:tcPr marL="68580" marR="68580" marT="0" marB="0"/>
                </a:tc>
              </a:tr>
              <a:tr h="370840">
                <a:tc>
                  <a:txBody>
                    <a:bodyPr/>
                    <a:lstStyle/>
                    <a:p>
                      <a:pPr>
                        <a:lnSpc>
                          <a:spcPct val="115000"/>
                        </a:lnSpc>
                        <a:spcAft>
                          <a:spcPts val="0"/>
                        </a:spcAft>
                      </a:pPr>
                      <a:r>
                        <a:rPr lang="en-US" sz="1600" dirty="0">
                          <a:latin typeface="Times New Roman"/>
                          <a:ea typeface="Calibri"/>
                          <a:cs typeface="Times New Roman"/>
                        </a:rPr>
                        <a:t>DIM A, B, T, M, R AS INTEGER</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A = -20: B = 20</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M = A: R = F(A)</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FOR T = A TO B</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IF F(T) &lt; R THEN</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M = T</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R = F(T)</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ENDIF</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NEXT T</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PRINT M</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FUNCTION F(x)</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F = 3*(x-8)*(x-8)</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 FUNCTION</a:t>
                      </a:r>
                      <a:endParaRPr lang="ru-RU" sz="1600" dirty="0">
                        <a:latin typeface="Calibri"/>
                        <a:ea typeface="Calibri"/>
                        <a:cs typeface="Times New Roman"/>
                      </a:endParaRPr>
                    </a:p>
                  </a:txBody>
                  <a:tcPr marL="68580" marR="68580" marT="0" marB="0"/>
                </a:tc>
                <a:tc>
                  <a:txBody>
                    <a:bodyPr/>
                    <a:lstStyle/>
                    <a:p>
                      <a:pPr>
                        <a:lnSpc>
                          <a:spcPct val="115000"/>
                        </a:lnSpc>
                        <a:spcAft>
                          <a:spcPts val="0"/>
                        </a:spcAft>
                      </a:pPr>
                      <a:r>
                        <a:rPr lang="en-US" sz="1600" dirty="0">
                          <a:latin typeface="Times New Roman"/>
                          <a:ea typeface="Calibri"/>
                          <a:cs typeface="Times New Roman"/>
                        </a:rPr>
                        <a:t>Function F(x:integer):integer;</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begin</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F := 3*(x-8)*(x-8)</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begin</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a := -20; b := 20;</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M := a; R := F(a);</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for t := a to b do begin</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if (F(t)&lt;R) then begin</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M := t;</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R := F(t)</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write(M);</a:t>
                      </a:r>
                      <a:endParaRPr lang="ru-RU" sz="1600" dirty="0">
                        <a:latin typeface="Calibri"/>
                        <a:ea typeface="Calibri"/>
                        <a:cs typeface="Times New Roman"/>
                      </a:endParaRPr>
                    </a:p>
                    <a:p>
                      <a:pPr>
                        <a:lnSpc>
                          <a:spcPct val="115000"/>
                        </a:lnSpc>
                        <a:spcAft>
                          <a:spcPts val="0"/>
                        </a:spcAft>
                      </a:pPr>
                      <a:r>
                        <a:rPr lang="en-US" sz="1600" dirty="0">
                          <a:latin typeface="Times New Roman"/>
                          <a:ea typeface="Calibri"/>
                          <a:cs typeface="Times New Roman"/>
                        </a:rPr>
                        <a:t>end.</a:t>
                      </a:r>
                      <a:endParaRPr lang="ru-RU" sz="1600" dirty="0">
                        <a:latin typeface="Calibri"/>
                        <a:ea typeface="Calibri"/>
                        <a:cs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500034" y="0"/>
            <a:ext cx="8229600" cy="85723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Задача </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a:t>
            </a:r>
            <a:r>
              <a:rPr lang="ru-RU" sz="2800" b="1" dirty="0">
                <a:latin typeface="Times New Roman" pitchFamily="18" charset="0"/>
                <a:ea typeface="+mj-ea"/>
                <a:cs typeface="Times New Roman" pitchFamily="18" charset="0"/>
              </a:rPr>
              <a:t>2</a:t>
            </a:r>
            <a:r>
              <a:rPr kumimoji="0" lang="ru-RU"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из демоверсии 201</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3</a:t>
            </a:r>
            <a:endParaRPr kumimoji="0" lang="ru-RU"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6" name="TextBox 5"/>
          <p:cNvSpPr txBox="1"/>
          <p:nvPr/>
        </p:nvSpPr>
        <p:spPr>
          <a:xfrm>
            <a:off x="428596" y="642919"/>
            <a:ext cx="8358246" cy="1107996"/>
          </a:xfrm>
          <a:prstGeom prst="rect">
            <a:avLst/>
          </a:prstGeom>
          <a:noFill/>
        </p:spPr>
        <p:txBody>
          <a:bodyPr wrap="square" rtlCol="0">
            <a:spAutoFit/>
          </a:bodyPr>
          <a:lstStyle/>
          <a:p>
            <a:pPr algn="just"/>
            <a:r>
              <a:rPr lang="ru-RU" sz="2200" dirty="0">
                <a:latin typeface="Times New Roman" pitchFamily="18" charset="0"/>
                <a:cs typeface="Times New Roman" pitchFamily="18" charset="0"/>
              </a:rPr>
              <a:t>Определите значение переменной </a:t>
            </a:r>
            <a:r>
              <a:rPr lang="ru-RU" sz="2200" dirty="0" err="1">
                <a:latin typeface="Times New Roman" pitchFamily="18" charset="0"/>
                <a:cs typeface="Times New Roman" pitchFamily="18" charset="0"/>
              </a:rPr>
              <a:t>c</a:t>
            </a:r>
            <a:r>
              <a:rPr lang="ru-RU" sz="2200" dirty="0">
                <a:latin typeface="Times New Roman" pitchFamily="18" charset="0"/>
                <a:cs typeface="Times New Roman" pitchFamily="18" charset="0"/>
              </a:rPr>
              <a:t> после выполнения следующего фрагмента программы (записанного ниже на разных языках программирования). Ответ запишите в виде целого числа</a:t>
            </a:r>
            <a:r>
              <a:rPr lang="ru-RU" sz="2200" dirty="0" smtClean="0">
                <a:latin typeface="Times New Roman" pitchFamily="18" charset="0"/>
                <a:cs typeface="Times New Roman" pitchFamily="18" charset="0"/>
              </a:rPr>
              <a:t>.</a:t>
            </a:r>
            <a:endParaRPr lang="ru-RU" dirty="0"/>
          </a:p>
        </p:txBody>
      </p:sp>
      <p:graphicFrame>
        <p:nvGraphicFramePr>
          <p:cNvPr id="7" name="Таблица 6"/>
          <p:cNvGraphicFramePr>
            <a:graphicFrameLocks noGrp="1"/>
          </p:cNvGraphicFramePr>
          <p:nvPr/>
        </p:nvGraphicFramePr>
        <p:xfrm>
          <a:off x="1524000" y="1714488"/>
          <a:ext cx="6096000" cy="4939684"/>
        </p:xfrm>
        <a:graphic>
          <a:graphicData uri="http://schemas.openxmlformats.org/drawingml/2006/table">
            <a:tbl>
              <a:tblPr firstRow="1" bandRow="1">
                <a:tableStyleId>{5C22544A-7EE6-4342-B048-85BDC9FD1C3A}</a:tableStyleId>
              </a:tblPr>
              <a:tblGrid>
                <a:gridCol w="3048000"/>
                <a:gridCol w="3048000"/>
              </a:tblGrid>
              <a:tr h="428628">
                <a:tc>
                  <a:txBody>
                    <a:bodyPr/>
                    <a:lstStyle/>
                    <a:p>
                      <a:r>
                        <a:rPr lang="ru-RU" sz="1800" b="1" kern="1200" dirty="0" smtClean="0">
                          <a:solidFill>
                            <a:schemeClr val="lt1"/>
                          </a:solidFill>
                          <a:latin typeface="+mn-lt"/>
                          <a:ea typeface="+mn-ea"/>
                          <a:cs typeface="+mn-cs"/>
                        </a:rPr>
                        <a:t>Бейсик</a:t>
                      </a:r>
                      <a:endParaRPr lang="ru-RU" dirty="0"/>
                    </a:p>
                  </a:txBody>
                  <a:tcPr/>
                </a:tc>
                <a:tc>
                  <a:txBody>
                    <a:bodyPr/>
                    <a:lstStyle/>
                    <a:p>
                      <a:r>
                        <a:rPr lang="ru-RU" sz="1800" b="1" kern="1200" dirty="0" smtClean="0">
                          <a:solidFill>
                            <a:schemeClr val="lt1"/>
                          </a:solidFill>
                          <a:latin typeface="+mn-lt"/>
                          <a:ea typeface="+mn-ea"/>
                          <a:cs typeface="+mn-cs"/>
                        </a:rPr>
                        <a:t>Паскаль</a:t>
                      </a:r>
                      <a:endParaRPr lang="ru-RU" dirty="0"/>
                    </a:p>
                  </a:txBody>
                  <a:tcPr/>
                </a:tc>
              </a:tr>
              <a:tr h="2286016">
                <a:tc>
                  <a:txBody>
                    <a:bodyPr/>
                    <a:lstStyle/>
                    <a:p>
                      <a:r>
                        <a:rPr lang="en-US" sz="1800" kern="1200" dirty="0" smtClean="0">
                          <a:solidFill>
                            <a:schemeClr val="dk1"/>
                          </a:solidFill>
                          <a:latin typeface="+mn-lt"/>
                          <a:ea typeface="+mn-ea"/>
                          <a:cs typeface="+mn-cs"/>
                        </a:rPr>
                        <a:t>a = 30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 = 14</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 = a – 2 * b</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IF a &gt; b THEN</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c = b + 2 * a</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ELSE</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c = b - 2 * a</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ENDIF</a:t>
                      </a:r>
                      <a:endParaRPr lang="ru-RU" dirty="0"/>
                    </a:p>
                  </a:txBody>
                  <a:tcPr/>
                </a:tc>
                <a:tc>
                  <a:txBody>
                    <a:bodyPr/>
                    <a:lstStyle/>
                    <a:p>
                      <a:r>
                        <a:rPr lang="en-US" sz="1800" kern="1200" dirty="0" smtClean="0">
                          <a:solidFill>
                            <a:schemeClr val="dk1"/>
                          </a:solidFill>
                          <a:latin typeface="+mn-lt"/>
                          <a:ea typeface="+mn-ea"/>
                          <a:cs typeface="+mn-cs"/>
                        </a:rPr>
                        <a:t>a := 30;</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b := 14;</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a := a – 2 * b;</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if a &gt; b then</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c := b + 2 * a</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else</a:t>
                      </a:r>
                      <a:endParaRPr lang="ru-RU"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c := b - 2 * a;</a:t>
                      </a:r>
                      <a:endParaRPr lang="ru-RU" sz="1800" kern="1200" dirty="0" smtClean="0">
                        <a:solidFill>
                          <a:schemeClr val="dk1"/>
                        </a:solidFill>
                        <a:latin typeface="+mn-lt"/>
                        <a:ea typeface="+mn-ea"/>
                        <a:cs typeface="+mn-cs"/>
                      </a:endParaRPr>
                    </a:p>
                    <a:p>
                      <a:endParaRPr lang="ru-RU" dirty="0"/>
                    </a:p>
                  </a:txBody>
                  <a:tcPr/>
                </a:tc>
              </a:tr>
              <a:tr h="309985">
                <a:tc>
                  <a:txBody>
                    <a:bodyPr/>
                    <a:lstStyle/>
                    <a:p>
                      <a:pPr>
                        <a:lnSpc>
                          <a:spcPct val="115000"/>
                        </a:lnSpc>
                        <a:spcAft>
                          <a:spcPts val="0"/>
                        </a:spcAft>
                      </a:pPr>
                      <a:r>
                        <a:rPr lang="ru-RU" sz="1800" b="1" dirty="0">
                          <a:latin typeface="Times New Roman"/>
                          <a:ea typeface="TimesNewRomanPS-BoldMT"/>
                          <a:cs typeface="Times New Roman"/>
                        </a:rPr>
                        <a:t>Си</a:t>
                      </a:r>
                      <a:endParaRPr lang="ru-RU" sz="1800" dirty="0">
                        <a:latin typeface="Calibri"/>
                        <a:ea typeface="Calibri"/>
                        <a:cs typeface="Times New Roman"/>
                      </a:endParaRPr>
                    </a:p>
                  </a:txBody>
                  <a:tcPr marL="68580" marR="68580" marT="0" marB="0"/>
                </a:tc>
                <a:tc>
                  <a:txBody>
                    <a:bodyPr/>
                    <a:lstStyle/>
                    <a:p>
                      <a:r>
                        <a:rPr lang="ru-RU" sz="1800" b="1" kern="1200" dirty="0" smtClean="0">
                          <a:solidFill>
                            <a:schemeClr val="dk1"/>
                          </a:solidFill>
                          <a:latin typeface="+mn-lt"/>
                          <a:ea typeface="+mn-ea"/>
                          <a:cs typeface="+mn-cs"/>
                        </a:rPr>
                        <a:t>Алгоритмический</a:t>
                      </a:r>
                      <a:endParaRPr lang="ru-RU" dirty="0"/>
                    </a:p>
                  </a:txBody>
                  <a:tcPr/>
                </a:tc>
              </a:tr>
              <a:tr h="309985">
                <a:tc>
                  <a:txBody>
                    <a:bodyPr/>
                    <a:lstStyle/>
                    <a:p>
                      <a:r>
                        <a:rPr lang="en-US" sz="1400" kern="1200" dirty="0" smtClean="0">
                          <a:solidFill>
                            <a:schemeClr val="dk1"/>
                          </a:solidFill>
                          <a:latin typeface="+mn-lt"/>
                          <a:ea typeface="+mn-ea"/>
                          <a:cs typeface="+mn-cs"/>
                        </a:rPr>
                        <a:t>a = 30;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b = 14;</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a = a – 2 * b;</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if (a &gt; b)</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c = b + 2 * a;</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else</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c = b - 2 * a;</a:t>
                      </a:r>
                      <a:endParaRPr lang="ru-RU" sz="1400" kern="1200" dirty="0" smtClean="0">
                        <a:solidFill>
                          <a:schemeClr val="dk1"/>
                        </a:solidFill>
                        <a:latin typeface="+mn-lt"/>
                        <a:ea typeface="+mn-ea"/>
                        <a:cs typeface="+mn-cs"/>
                      </a:endParaRPr>
                    </a:p>
                    <a:p>
                      <a:endParaRPr lang="ru-RU" dirty="0"/>
                    </a:p>
                  </a:txBody>
                  <a:tcPr/>
                </a:tc>
                <a:tc>
                  <a:txBody>
                    <a:bodyPr/>
                    <a:lstStyle/>
                    <a:p>
                      <a:r>
                        <a:rPr lang="en-US" sz="1400" kern="1200" dirty="0" smtClean="0">
                          <a:solidFill>
                            <a:schemeClr val="dk1"/>
                          </a:solidFill>
                          <a:latin typeface="+mn-lt"/>
                          <a:ea typeface="+mn-ea"/>
                          <a:cs typeface="+mn-cs"/>
                        </a:rPr>
                        <a:t>a := 30</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b := 14</a:t>
                      </a:r>
                      <a:endParaRPr lang="ru-RU"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a := a – 2 * b</a:t>
                      </a:r>
                      <a:endParaRPr lang="ru-RU" sz="1400" kern="1200" dirty="0" smtClean="0">
                        <a:solidFill>
                          <a:schemeClr val="dk1"/>
                        </a:solidFill>
                        <a:latin typeface="+mn-lt"/>
                        <a:ea typeface="+mn-ea"/>
                        <a:cs typeface="+mn-cs"/>
                      </a:endParaRPr>
                    </a:p>
                    <a:p>
                      <a:r>
                        <a:rPr lang="ru-RU" sz="1400" kern="1200" dirty="0" smtClean="0">
                          <a:solidFill>
                            <a:schemeClr val="dk1"/>
                          </a:solidFill>
                          <a:latin typeface="+mn-lt"/>
                          <a:ea typeface="+mn-ea"/>
                          <a:cs typeface="+mn-cs"/>
                        </a:rPr>
                        <a:t>если</a:t>
                      </a:r>
                      <a:r>
                        <a:rPr lang="en-US" sz="1400" kern="1200" dirty="0" smtClean="0">
                          <a:solidFill>
                            <a:schemeClr val="dk1"/>
                          </a:solidFill>
                          <a:latin typeface="+mn-lt"/>
                          <a:ea typeface="+mn-ea"/>
                          <a:cs typeface="+mn-cs"/>
                        </a:rPr>
                        <a:t> a &gt; b</a:t>
                      </a:r>
                      <a:endParaRPr lang="ru-RU" sz="1400" kern="1200" dirty="0" smtClean="0">
                        <a:solidFill>
                          <a:schemeClr val="dk1"/>
                        </a:solidFill>
                        <a:latin typeface="+mn-lt"/>
                        <a:ea typeface="+mn-ea"/>
                        <a:cs typeface="+mn-cs"/>
                      </a:endParaRPr>
                    </a:p>
                    <a:p>
                      <a:r>
                        <a:rPr lang="ru-RU" sz="1400" kern="1200" dirty="0" smtClean="0">
                          <a:solidFill>
                            <a:schemeClr val="dk1"/>
                          </a:solidFill>
                          <a:latin typeface="+mn-lt"/>
                          <a:ea typeface="+mn-ea"/>
                          <a:cs typeface="+mn-cs"/>
                        </a:rPr>
                        <a:t>то</a:t>
                      </a:r>
                      <a:r>
                        <a:rPr lang="en-US" sz="1400" kern="1200" dirty="0" smtClean="0">
                          <a:solidFill>
                            <a:schemeClr val="dk1"/>
                          </a:solidFill>
                          <a:latin typeface="+mn-lt"/>
                          <a:ea typeface="+mn-ea"/>
                          <a:cs typeface="+mn-cs"/>
                        </a:rPr>
                        <a:t> c := b + 2 * a</a:t>
                      </a:r>
                      <a:endParaRPr lang="ru-RU" sz="1400" kern="1200" dirty="0" smtClean="0">
                        <a:solidFill>
                          <a:schemeClr val="dk1"/>
                        </a:solidFill>
                        <a:latin typeface="+mn-lt"/>
                        <a:ea typeface="+mn-ea"/>
                        <a:cs typeface="+mn-cs"/>
                      </a:endParaRPr>
                    </a:p>
                    <a:p>
                      <a:r>
                        <a:rPr lang="ru-RU" sz="1400" kern="1200" dirty="0" smtClean="0">
                          <a:solidFill>
                            <a:schemeClr val="dk1"/>
                          </a:solidFill>
                          <a:latin typeface="+mn-lt"/>
                          <a:ea typeface="+mn-ea"/>
                          <a:cs typeface="+mn-cs"/>
                        </a:rPr>
                        <a:t>иначе</a:t>
                      </a:r>
                      <a:r>
                        <a:rPr lang="en-US" sz="1400" kern="1200" dirty="0" smtClean="0">
                          <a:solidFill>
                            <a:schemeClr val="dk1"/>
                          </a:solidFill>
                          <a:latin typeface="+mn-lt"/>
                          <a:ea typeface="+mn-ea"/>
                          <a:cs typeface="+mn-cs"/>
                        </a:rPr>
                        <a:t> c := b - 2 * a</a:t>
                      </a:r>
                      <a:endParaRPr lang="ru-RU" sz="1400" kern="1200" dirty="0" smtClean="0">
                        <a:solidFill>
                          <a:schemeClr val="dk1"/>
                        </a:solidFill>
                        <a:latin typeface="+mn-lt"/>
                        <a:ea typeface="+mn-ea"/>
                        <a:cs typeface="+mn-cs"/>
                      </a:endParaRPr>
                    </a:p>
                    <a:p>
                      <a:r>
                        <a:rPr lang="ru-RU" sz="1400" kern="1200" dirty="0" smtClean="0">
                          <a:solidFill>
                            <a:schemeClr val="dk1"/>
                          </a:solidFill>
                          <a:latin typeface="+mn-lt"/>
                          <a:ea typeface="+mn-ea"/>
                          <a:cs typeface="+mn-cs"/>
                        </a:rPr>
                        <a:t>все</a:t>
                      </a:r>
                    </a:p>
                    <a:p>
                      <a:endParaRPr lang="ru-RU" dirty="0"/>
                    </a:p>
                  </a:txBody>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274786"/>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14 из демоверсии 2013</a:t>
            </a:r>
            <a:endParaRPr lang="ru-RU" sz="28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500166" y="1000108"/>
          <a:ext cx="6096000" cy="5733796"/>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nSpc>
                          <a:spcPct val="115000"/>
                        </a:lnSpc>
                        <a:spcAft>
                          <a:spcPts val="0"/>
                        </a:spcAft>
                      </a:pPr>
                      <a:r>
                        <a:rPr lang="ru-RU" sz="1800" b="1" dirty="0">
                          <a:latin typeface="Times New Roman"/>
                          <a:ea typeface="TimesNewRomanPS-BoldMT"/>
                          <a:cs typeface="Times New Roman"/>
                        </a:rPr>
                        <a:t>Си</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b="1">
                          <a:latin typeface="Times New Roman"/>
                          <a:ea typeface="TimesNewRomanPS-BoldMT"/>
                          <a:cs typeface="Times New Roman"/>
                        </a:rPr>
                        <a:t>Алгоритмический</a:t>
                      </a:r>
                      <a:endParaRPr lang="ru-RU" sz="1800">
                        <a:latin typeface="Calibri"/>
                        <a:ea typeface="Calibri"/>
                        <a:cs typeface="Times New Roman"/>
                      </a:endParaRPr>
                    </a:p>
                  </a:txBody>
                  <a:tcPr marL="68580" marR="68580" marT="0" marB="0"/>
                </a:tc>
              </a:tr>
              <a:tr h="370840">
                <a:tc>
                  <a:txBody>
                    <a:bodyPr/>
                    <a:lstStyle/>
                    <a:p>
                      <a:pPr>
                        <a:lnSpc>
                          <a:spcPct val="115000"/>
                        </a:lnSpc>
                        <a:spcAft>
                          <a:spcPts val="0"/>
                        </a:spcAft>
                      </a:pPr>
                      <a:r>
                        <a:rPr lang="en-US" sz="1800" dirty="0">
                          <a:latin typeface="Times New Roman"/>
                          <a:ea typeface="Calibri"/>
                          <a:cs typeface="Times New Roman"/>
                        </a:rPr>
                        <a:t>#include&lt;</a:t>
                      </a:r>
                      <a:r>
                        <a:rPr lang="en-US" sz="1800" dirty="0" err="1">
                          <a:latin typeface="Times New Roman"/>
                          <a:ea typeface="Calibri"/>
                          <a:cs typeface="Times New Roman"/>
                        </a:rPr>
                        <a:t>stdio.h</a:t>
                      </a:r>
                      <a:r>
                        <a:rPr lang="en-US" sz="1800" dirty="0">
                          <a:latin typeface="Times New Roman"/>
                          <a:ea typeface="Calibri"/>
                          <a:cs typeface="Times New Roman"/>
                        </a:rPr>
                        <a:t>&gt;</a:t>
                      </a:r>
                      <a:endParaRPr lang="ru-RU" sz="1800" dirty="0">
                        <a:latin typeface="Calibri"/>
                        <a:ea typeface="Calibri"/>
                        <a:cs typeface="Times New Roman"/>
                      </a:endParaRPr>
                    </a:p>
                    <a:p>
                      <a:pPr>
                        <a:lnSpc>
                          <a:spcPct val="115000"/>
                        </a:lnSpc>
                        <a:spcAft>
                          <a:spcPts val="0"/>
                        </a:spcAft>
                      </a:pPr>
                      <a:r>
                        <a:rPr lang="en-US" sz="1800" dirty="0" err="1">
                          <a:latin typeface="Times New Roman"/>
                          <a:ea typeface="Calibri"/>
                          <a:cs typeface="Times New Roman"/>
                        </a:rPr>
                        <a:t>int</a:t>
                      </a:r>
                      <a:r>
                        <a:rPr lang="en-US" sz="1800" dirty="0">
                          <a:latin typeface="Times New Roman"/>
                          <a:ea typeface="Calibri"/>
                          <a:cs typeface="Times New Roman"/>
                        </a:rPr>
                        <a:t> F(</a:t>
                      </a:r>
                      <a:r>
                        <a:rPr lang="en-US" sz="1800" dirty="0" err="1">
                          <a:latin typeface="Times New Roman"/>
                          <a:ea typeface="Calibri"/>
                          <a:cs typeface="Times New Roman"/>
                        </a:rPr>
                        <a:t>int</a:t>
                      </a:r>
                      <a:r>
                        <a:rPr lang="en-US" sz="1800" dirty="0">
                          <a:latin typeface="Times New Roman"/>
                          <a:ea typeface="Calibri"/>
                          <a:cs typeface="Times New Roman"/>
                        </a:rPr>
                        <a:t> x)</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return 3*(x-8)*(x-8);</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void main()</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en-US" sz="1800" dirty="0" err="1">
                          <a:latin typeface="Times New Roman"/>
                          <a:ea typeface="Calibri"/>
                          <a:cs typeface="Times New Roman"/>
                        </a:rPr>
                        <a:t>int</a:t>
                      </a:r>
                      <a:r>
                        <a:rPr lang="en-US" sz="1800" dirty="0">
                          <a:latin typeface="Times New Roman"/>
                          <a:ea typeface="Calibri"/>
                          <a:cs typeface="Times New Roman"/>
                        </a:rPr>
                        <a:t> a, b, t, M, R;</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 = -20; b = 20;</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M = a; R = F(a);</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for (t=a; t&lt;=b; t++){</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if (F(t)&lt;R) {</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M = t; R = F(t);</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en-US" sz="1800" dirty="0" err="1">
                          <a:latin typeface="Times New Roman"/>
                          <a:ea typeface="Calibri"/>
                          <a:cs typeface="Times New Roman"/>
                        </a:rPr>
                        <a:t>printf</a:t>
                      </a:r>
                      <a:r>
                        <a:rPr lang="en-US" sz="1800" dirty="0">
                          <a:latin typeface="Times New Roman"/>
                          <a:ea typeface="Calibri"/>
                          <a:cs typeface="Times New Roman"/>
                        </a:rPr>
                        <a:t>("%d", M);</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a:t>
                      </a:r>
                      <a:endParaRPr lang="ru-RU" sz="1800" dirty="0">
                        <a:latin typeface="Calibri"/>
                        <a:ea typeface="Calibri"/>
                        <a:cs typeface="Times New Roman"/>
                      </a:endParaRPr>
                    </a:p>
                  </a:txBody>
                  <a:tcPr marL="68580" marR="68580" marT="0" marB="0"/>
                </a:tc>
                <a:tc>
                  <a:txBody>
                    <a:bodyPr/>
                    <a:lstStyle/>
                    <a:p>
                      <a:pPr>
                        <a:lnSpc>
                          <a:spcPct val="115000"/>
                        </a:lnSpc>
                        <a:spcAft>
                          <a:spcPts val="0"/>
                        </a:spcAft>
                      </a:pPr>
                      <a:r>
                        <a:rPr lang="ru-RU" sz="1800" dirty="0" err="1">
                          <a:latin typeface="Times New Roman"/>
                          <a:ea typeface="Calibri"/>
                          <a:cs typeface="Times New Roman"/>
                        </a:rPr>
                        <a:t>нач</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цел</a:t>
                      </a:r>
                      <a:r>
                        <a:rPr lang="en-US" sz="1800" dirty="0">
                          <a:latin typeface="Times New Roman"/>
                          <a:ea typeface="Calibri"/>
                          <a:cs typeface="Times New Roman"/>
                        </a:rPr>
                        <a:t> a, b, t, R, M</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a := -20; b := 20</a:t>
                      </a:r>
                      <a:endParaRPr lang="ru-RU" sz="1800" dirty="0">
                        <a:latin typeface="Calibri"/>
                        <a:ea typeface="Calibri"/>
                        <a:cs typeface="Times New Roman"/>
                      </a:endParaRPr>
                    </a:p>
                    <a:p>
                      <a:pPr>
                        <a:lnSpc>
                          <a:spcPct val="115000"/>
                        </a:lnSpc>
                        <a:spcAft>
                          <a:spcPts val="0"/>
                        </a:spcAft>
                      </a:pPr>
                      <a:r>
                        <a:rPr lang="en-US" sz="1800" dirty="0">
                          <a:latin typeface="Times New Roman"/>
                          <a:ea typeface="Calibri"/>
                          <a:cs typeface="Times New Roman"/>
                        </a:rPr>
                        <a:t>M := a; R := F(a)</a:t>
                      </a:r>
                      <a:endParaRPr lang="ru-RU" sz="1800" dirty="0">
                        <a:latin typeface="Calibri"/>
                        <a:ea typeface="Calibri"/>
                        <a:cs typeface="Times New Roman"/>
                      </a:endParaRPr>
                    </a:p>
                    <a:p>
                      <a:pPr>
                        <a:lnSpc>
                          <a:spcPct val="115000"/>
                        </a:lnSpc>
                        <a:spcAft>
                          <a:spcPts val="0"/>
                        </a:spcAft>
                      </a:pPr>
                      <a:r>
                        <a:rPr lang="ru-RU" sz="1800" dirty="0" err="1">
                          <a:latin typeface="Times New Roman"/>
                          <a:ea typeface="Calibri"/>
                          <a:cs typeface="Times New Roman"/>
                        </a:rPr>
                        <a:t>нц</a:t>
                      </a:r>
                      <a:r>
                        <a:rPr lang="ru-RU" sz="1800" dirty="0">
                          <a:latin typeface="Times New Roman"/>
                          <a:ea typeface="Calibri"/>
                          <a:cs typeface="Times New Roman"/>
                        </a:rPr>
                        <a:t> для</a:t>
                      </a:r>
                      <a:r>
                        <a:rPr lang="en-US" sz="1800" dirty="0">
                          <a:latin typeface="Times New Roman"/>
                          <a:ea typeface="Calibri"/>
                          <a:cs typeface="Times New Roman"/>
                        </a:rPr>
                        <a:t> t </a:t>
                      </a:r>
                      <a:r>
                        <a:rPr lang="ru-RU" sz="1800" dirty="0">
                          <a:latin typeface="Times New Roman"/>
                          <a:ea typeface="Calibri"/>
                          <a:cs typeface="Times New Roman"/>
                        </a:rPr>
                        <a:t>от</a:t>
                      </a:r>
                      <a:r>
                        <a:rPr lang="en-US" sz="1800" dirty="0">
                          <a:latin typeface="Times New Roman"/>
                          <a:ea typeface="Calibri"/>
                          <a:cs typeface="Times New Roman"/>
                        </a:rPr>
                        <a:t> a </a:t>
                      </a:r>
                      <a:r>
                        <a:rPr lang="ru-RU" sz="1800" dirty="0">
                          <a:latin typeface="Times New Roman"/>
                          <a:ea typeface="Calibri"/>
                          <a:cs typeface="Times New Roman"/>
                        </a:rPr>
                        <a:t>до</a:t>
                      </a:r>
                      <a:r>
                        <a:rPr lang="en-US" sz="1800" dirty="0">
                          <a:latin typeface="Times New Roman"/>
                          <a:ea typeface="Calibri"/>
                          <a:cs typeface="Times New Roman"/>
                        </a:rPr>
                        <a:t> b</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если F(</a:t>
                      </a:r>
                      <a:r>
                        <a:rPr lang="ru-RU" sz="1800" dirty="0" err="1">
                          <a:latin typeface="Times New Roman"/>
                          <a:ea typeface="Calibri"/>
                          <a:cs typeface="Times New Roman"/>
                        </a:rPr>
                        <a:t>t</a:t>
                      </a:r>
                      <a:r>
                        <a:rPr lang="ru-RU" sz="1800" dirty="0">
                          <a:latin typeface="Times New Roman"/>
                          <a:ea typeface="Calibri"/>
                          <a:cs typeface="Times New Roman"/>
                        </a:rPr>
                        <a:t>)&lt; R</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то</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M := </a:t>
                      </a:r>
                      <a:r>
                        <a:rPr lang="ru-RU" sz="1800" dirty="0" err="1">
                          <a:latin typeface="Times New Roman"/>
                          <a:ea typeface="Calibri"/>
                          <a:cs typeface="Times New Roman"/>
                        </a:rPr>
                        <a:t>t</a:t>
                      </a:r>
                      <a:r>
                        <a:rPr lang="ru-RU" sz="1800" dirty="0">
                          <a:latin typeface="Times New Roman"/>
                          <a:ea typeface="Calibri"/>
                          <a:cs typeface="Times New Roman"/>
                        </a:rPr>
                        <a:t>; R := F(</a:t>
                      </a:r>
                      <a:r>
                        <a:rPr lang="ru-RU" sz="1800" dirty="0" err="1">
                          <a:latin typeface="Times New Roman"/>
                          <a:ea typeface="Calibri"/>
                          <a:cs typeface="Times New Roman"/>
                        </a:rPr>
                        <a:t>t</a:t>
                      </a:r>
                      <a:r>
                        <a:rPr lang="ru-RU"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все</a:t>
                      </a:r>
                      <a:endParaRPr lang="ru-RU" sz="1800" dirty="0">
                        <a:latin typeface="Calibri"/>
                        <a:ea typeface="Calibri"/>
                        <a:cs typeface="Times New Roman"/>
                      </a:endParaRPr>
                    </a:p>
                    <a:p>
                      <a:pPr>
                        <a:lnSpc>
                          <a:spcPct val="115000"/>
                        </a:lnSpc>
                        <a:spcAft>
                          <a:spcPts val="0"/>
                        </a:spcAft>
                      </a:pPr>
                      <a:r>
                        <a:rPr lang="ru-RU" sz="1800" dirty="0" err="1">
                          <a:latin typeface="Times New Roman"/>
                          <a:ea typeface="Calibri"/>
                          <a:cs typeface="Times New Roman"/>
                        </a:rPr>
                        <a:t>кц</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вывод M</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кон</a:t>
                      </a:r>
                      <a:endParaRPr lang="ru-RU" sz="1800" dirty="0">
                        <a:latin typeface="Calibri"/>
                        <a:ea typeface="Calibri"/>
                        <a:cs typeface="Times New Roman"/>
                      </a:endParaRPr>
                    </a:p>
                    <a:p>
                      <a:pPr>
                        <a:lnSpc>
                          <a:spcPct val="115000"/>
                        </a:lnSpc>
                        <a:spcAft>
                          <a:spcPts val="0"/>
                        </a:spcAft>
                      </a:pPr>
                      <a:r>
                        <a:rPr lang="ru-RU" sz="1800" dirty="0" err="1">
                          <a:latin typeface="Times New Roman"/>
                          <a:ea typeface="Calibri"/>
                          <a:cs typeface="Times New Roman"/>
                        </a:rPr>
                        <a:t>алг</a:t>
                      </a:r>
                      <a:r>
                        <a:rPr lang="ru-RU" sz="1800" dirty="0">
                          <a:latin typeface="Times New Roman"/>
                          <a:ea typeface="Calibri"/>
                          <a:cs typeface="Times New Roman"/>
                        </a:rPr>
                        <a:t> цел F(цел </a:t>
                      </a:r>
                      <a:r>
                        <a:rPr lang="ru-RU" sz="1800" dirty="0" err="1">
                          <a:latin typeface="Times New Roman"/>
                          <a:ea typeface="Calibri"/>
                          <a:cs typeface="Times New Roman"/>
                        </a:rPr>
                        <a:t>x</a:t>
                      </a:r>
                      <a:r>
                        <a:rPr lang="ru-RU"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ru-RU" sz="1800" dirty="0" err="1">
                          <a:latin typeface="Times New Roman"/>
                          <a:ea typeface="Calibri"/>
                          <a:cs typeface="Times New Roman"/>
                        </a:rPr>
                        <a:t>нач</a:t>
                      </a:r>
                      <a:endParaRPr lang="ru-RU" sz="1800" dirty="0">
                        <a:latin typeface="Calibri"/>
                        <a:ea typeface="Calibri"/>
                        <a:cs typeface="Times New Roman"/>
                      </a:endParaRPr>
                    </a:p>
                    <a:p>
                      <a:pPr>
                        <a:lnSpc>
                          <a:spcPct val="115000"/>
                        </a:lnSpc>
                        <a:spcAft>
                          <a:spcPts val="0"/>
                        </a:spcAft>
                      </a:pPr>
                      <a:r>
                        <a:rPr lang="ru-RU" sz="1800" dirty="0" err="1">
                          <a:latin typeface="Times New Roman"/>
                          <a:ea typeface="Calibri"/>
                          <a:cs typeface="Times New Roman"/>
                        </a:rPr>
                        <a:t>знач</a:t>
                      </a:r>
                      <a:r>
                        <a:rPr lang="ru-RU" sz="1800" dirty="0">
                          <a:latin typeface="Times New Roman"/>
                          <a:ea typeface="Calibri"/>
                          <a:cs typeface="Times New Roman"/>
                        </a:rPr>
                        <a:t> := 3*(x-8)*(</a:t>
                      </a:r>
                      <a:r>
                        <a:rPr lang="ru-RU" sz="1800" dirty="0" err="1">
                          <a:latin typeface="Times New Roman"/>
                          <a:ea typeface="Calibri"/>
                          <a:cs typeface="Times New Roman"/>
                        </a:rPr>
                        <a:t>x-8</a:t>
                      </a:r>
                      <a:r>
                        <a:rPr lang="ru-RU" sz="1800" dirty="0">
                          <a:latin typeface="Times New Roman"/>
                          <a:ea typeface="Calibri"/>
                          <a:cs typeface="Times New Roman"/>
                        </a:rPr>
                        <a:t>)</a:t>
                      </a:r>
                      <a:endParaRPr lang="ru-RU" sz="1800" dirty="0">
                        <a:latin typeface="Calibri"/>
                        <a:ea typeface="Calibri"/>
                        <a:cs typeface="Times New Roman"/>
                      </a:endParaRPr>
                    </a:p>
                    <a:p>
                      <a:pPr>
                        <a:lnSpc>
                          <a:spcPct val="115000"/>
                        </a:lnSpc>
                        <a:spcAft>
                          <a:spcPts val="0"/>
                        </a:spcAft>
                      </a:pPr>
                      <a:r>
                        <a:rPr lang="ru-RU" sz="1800" dirty="0">
                          <a:latin typeface="Times New Roman"/>
                          <a:ea typeface="Calibri"/>
                          <a:cs typeface="Times New Roman"/>
                        </a:rPr>
                        <a:t>кон</a:t>
                      </a:r>
                      <a:endParaRPr lang="ru-RU" sz="1800" dirty="0">
                        <a:latin typeface="Calibri"/>
                        <a:ea typeface="Calibri"/>
                        <a:cs typeface="Times New Roman"/>
                      </a:endParaRPr>
                    </a:p>
                  </a:txBody>
                  <a:tcPr marL="68580" marR="68580" marT="0" marB="0"/>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274786"/>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14 из демоверсии 2013</a:t>
            </a:r>
            <a:endParaRPr lang="ru-RU" sz="2800" dirty="0">
              <a:latin typeface="Times New Roman" pitchFamily="18" charset="0"/>
              <a:cs typeface="Times New Roman" pitchFamily="18" charset="0"/>
            </a:endParaRPr>
          </a:p>
        </p:txBody>
      </p:sp>
      <p:sp>
        <p:nvSpPr>
          <p:cNvPr id="5" name="TextBox 4"/>
          <p:cNvSpPr txBox="1"/>
          <p:nvPr/>
        </p:nvSpPr>
        <p:spPr>
          <a:xfrm>
            <a:off x="714348" y="1285860"/>
            <a:ext cx="8072494" cy="4431983"/>
          </a:xfrm>
          <a:prstGeom prst="rect">
            <a:avLst/>
          </a:prstGeom>
          <a:noFill/>
        </p:spPr>
        <p:txBody>
          <a:bodyPr wrap="square" rtlCol="0">
            <a:spAutoFit/>
          </a:bodyPr>
          <a:lstStyle/>
          <a:p>
            <a:pPr algn="just"/>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Анализируем алгоритм – аргумент функции меняется от – 20 до 20, в каждой точке с помощью функции определяется значение квадратичной функции (</a:t>
            </a:r>
            <a:r>
              <a:rPr lang="en-US" sz="2200" dirty="0" smtClean="0">
                <a:latin typeface="Times New Roman" pitchFamily="18" charset="0"/>
                <a:cs typeface="Times New Roman" pitchFamily="18" charset="0"/>
              </a:rPr>
              <a:t>F</a:t>
            </a:r>
            <a:r>
              <a:rPr lang="ru-RU" sz="2200" dirty="0" smtClean="0">
                <a:latin typeface="Times New Roman" pitchFamily="18" charset="0"/>
                <a:cs typeface="Times New Roman" pitchFamily="18" charset="0"/>
              </a:rPr>
              <a:t>:= 3*(</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-8)*(</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-8)), сравнивается с предыдущим значением функции и, если оно оказывается меньше предыдущего значения функции, то в </a:t>
            </a:r>
            <a:r>
              <a:rPr lang="en-US" sz="2200" dirty="0" smtClean="0">
                <a:latin typeface="Times New Roman" pitchFamily="18" charset="0"/>
                <a:cs typeface="Times New Roman" pitchFamily="18" charset="0"/>
              </a:rPr>
              <a:t>R</a:t>
            </a:r>
            <a:r>
              <a:rPr lang="ru-RU" sz="2200" dirty="0" smtClean="0">
                <a:latin typeface="Times New Roman" pitchFamily="18" charset="0"/>
                <a:cs typeface="Times New Roman" pitchFamily="18" charset="0"/>
              </a:rPr>
              <a:t> записывается текущее значение, а в </a:t>
            </a:r>
            <a:r>
              <a:rPr lang="en-US" sz="2200" dirty="0" smtClean="0">
                <a:latin typeface="Times New Roman" pitchFamily="18" charset="0"/>
                <a:cs typeface="Times New Roman" pitchFamily="18" charset="0"/>
              </a:rPr>
              <a:t>M</a:t>
            </a:r>
            <a:r>
              <a:rPr lang="ru-RU" sz="2200" dirty="0" smtClean="0">
                <a:latin typeface="Times New Roman" pitchFamily="18" charset="0"/>
                <a:cs typeface="Times New Roman" pitchFamily="18" charset="0"/>
              </a:rPr>
              <a:t> – значение аргумента. Значит, необходимо определить точку,  в которой условие  перестаёт выполняться, то есть следующее значение оказывается больше предыдущего. Функция – парабола (</a:t>
            </a:r>
            <a:r>
              <a:rPr lang="en-US" sz="2200" dirty="0" smtClean="0">
                <a:latin typeface="Times New Roman" pitchFamily="18" charset="0"/>
                <a:cs typeface="Times New Roman" pitchFamily="18" charset="0"/>
              </a:rPr>
              <a:t>F</a:t>
            </a:r>
            <a:r>
              <a:rPr lang="ru-RU" sz="2200" dirty="0" smtClean="0">
                <a:latin typeface="Times New Roman" pitchFamily="18" charset="0"/>
                <a:cs typeface="Times New Roman" pitchFamily="18" charset="0"/>
              </a:rPr>
              <a:t>:= 3*(</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-8)*(</a:t>
            </a:r>
            <a:r>
              <a:rPr lang="en-US" sz="2200" dirty="0" smtClean="0">
                <a:latin typeface="Times New Roman" pitchFamily="18" charset="0"/>
                <a:cs typeface="Times New Roman" pitchFamily="18" charset="0"/>
              </a:rPr>
              <a:t>x</a:t>
            </a:r>
            <a:r>
              <a:rPr lang="ru-RU" sz="2200" dirty="0" smtClean="0">
                <a:latin typeface="Times New Roman" pitchFamily="18" charset="0"/>
                <a:cs typeface="Times New Roman" pitchFamily="18" charset="0"/>
              </a:rPr>
              <a:t>-8)), анализируем уравнение, минимальное значение при </a:t>
            </a:r>
            <a:r>
              <a:rPr lang="en-US" sz="2200" dirty="0" smtClean="0">
                <a:latin typeface="Times New Roman" pitchFamily="18" charset="0"/>
                <a:cs typeface="Times New Roman" pitchFamily="18" charset="0"/>
              </a:rPr>
              <a:t>t</a:t>
            </a:r>
            <a:r>
              <a:rPr lang="ru-RU" sz="2200" dirty="0" smtClean="0">
                <a:latin typeface="Times New Roman" pitchFamily="18" charset="0"/>
                <a:cs typeface="Times New Roman" pitchFamily="18" charset="0"/>
              </a:rPr>
              <a:t>=8.</a:t>
            </a:r>
          </a:p>
          <a:p>
            <a:pPr algn="just"/>
            <a:r>
              <a:rPr lang="ru-RU" sz="2200" dirty="0" smtClean="0">
                <a:latin typeface="Times New Roman" pitchFamily="18" charset="0"/>
                <a:cs typeface="Times New Roman" pitchFamily="18" charset="0"/>
              </a:rPr>
              <a:t>Ответ: 8</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738664"/>
          </a:xfrm>
          <a:prstGeom prst="rect">
            <a:avLst/>
          </a:prstGeom>
          <a:noFill/>
        </p:spPr>
        <p:txBody>
          <a:bodyPr wrap="square" rtlCol="0">
            <a:spAutoFit/>
          </a:bodyPr>
          <a:lstStyle/>
          <a:p>
            <a:r>
              <a:rPr lang="ru-RU" sz="1400" b="1" dirty="0" smtClean="0"/>
              <a:t>Аналогично (демоверсия 2012)</a:t>
            </a:r>
          </a:p>
          <a:p>
            <a:r>
              <a:rPr lang="ru-RU" sz="1400" dirty="0" smtClean="0"/>
              <a:t>Определите, какое число будет напечатано в результате выполнения следующего алгоритма (для Вашего удобства алгоритм представлен на четырех языках):</a:t>
            </a:r>
            <a:endParaRPr lang="ru-RU" sz="1400" dirty="0"/>
          </a:p>
        </p:txBody>
      </p:sp>
      <p:graphicFrame>
        <p:nvGraphicFramePr>
          <p:cNvPr id="4" name="Таблица 3"/>
          <p:cNvGraphicFramePr>
            <a:graphicFrameLocks noGrp="1"/>
          </p:cNvGraphicFramePr>
          <p:nvPr/>
        </p:nvGraphicFramePr>
        <p:xfrm>
          <a:off x="1571604" y="1643050"/>
          <a:ext cx="6072230" cy="4416552"/>
        </p:xfrm>
        <a:graphic>
          <a:graphicData uri="http://schemas.openxmlformats.org/drawingml/2006/table">
            <a:tbl>
              <a:tblPr/>
              <a:tblGrid>
                <a:gridCol w="3035797"/>
                <a:gridCol w="3036433"/>
              </a:tblGrid>
              <a:tr h="92067">
                <a:tc>
                  <a:txBody>
                    <a:bodyPr/>
                    <a:lstStyle/>
                    <a:p>
                      <a:pPr>
                        <a:lnSpc>
                          <a:spcPct val="115000"/>
                        </a:lnSpc>
                        <a:spcAft>
                          <a:spcPts val="0"/>
                        </a:spcAft>
                      </a:pPr>
                      <a:r>
                        <a:rPr lang="ru-RU" sz="1400" b="1" dirty="0">
                          <a:latin typeface="Times New Roman"/>
                          <a:ea typeface="TimesNewRomanPS-BoldMT"/>
                          <a:cs typeface="Times New Roman"/>
                        </a:rPr>
                        <a:t>Бейсик</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a:latin typeface="Times New Roman"/>
                          <a:ea typeface="TimesNewRomanPS-BoldMT"/>
                          <a:cs typeface="Times New Roman"/>
                        </a:rPr>
                        <a:t>Паскаль</a:t>
                      </a:r>
                      <a:endParaRPr lang="ru-RU" sz="140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1337">
                <a:tc>
                  <a:txBody>
                    <a:bodyPr/>
                    <a:lstStyle/>
                    <a:p>
                      <a:pPr>
                        <a:lnSpc>
                          <a:spcPct val="115000"/>
                        </a:lnSpc>
                        <a:spcAft>
                          <a:spcPts val="0"/>
                        </a:spcAft>
                      </a:pPr>
                      <a:r>
                        <a:rPr lang="en-US" sz="1400" dirty="0">
                          <a:latin typeface="Times New Roman"/>
                          <a:ea typeface="Calibri"/>
                          <a:cs typeface="Times New Roman"/>
                        </a:rPr>
                        <a:t>DIM A, B, T, M, R AS INTEGER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 = -20: B = 20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A: R = F(A)</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FOR T = A TO B</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F(T) &lt; R THEN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R = F(T)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 IF</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NEXT 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PRINT M</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FUNCTION F (x)</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 = 4 * (x - 1) * (x - 3)</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 FUNCTION</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err="1">
                          <a:latin typeface="Times New Roman"/>
                          <a:ea typeface="Calibri"/>
                          <a:cs typeface="Times New Roman"/>
                        </a:rPr>
                        <a:t>var</a:t>
                      </a:r>
                      <a:r>
                        <a:rPr lang="en-US" sz="1400" dirty="0">
                          <a:latin typeface="Times New Roman"/>
                          <a:ea typeface="Calibri"/>
                          <a:cs typeface="Times New Roman"/>
                        </a:rPr>
                        <a:t> </a:t>
                      </a:r>
                      <a:r>
                        <a:rPr lang="en-US" sz="1400" dirty="0" err="1">
                          <a:latin typeface="Times New Roman"/>
                          <a:ea typeface="Calibri"/>
                          <a:cs typeface="Times New Roman"/>
                        </a:rPr>
                        <a:t>a,b,t,M,R</a:t>
                      </a:r>
                      <a:r>
                        <a:rPr lang="en-US" sz="1400" dirty="0">
                          <a:latin typeface="Times New Roman"/>
                          <a:ea typeface="Calibri"/>
                          <a:cs typeface="Times New Roman"/>
                        </a:rPr>
                        <a:t> : integer;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Function F(x:integer): integer;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 := 4*(x-1)*(x-3);</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 := -20; b := 20;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a; R := F(a);</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for t := a to b do</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(F(t) &lt; R) then begin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R := F(t);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end;</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write</a:t>
                      </a:r>
                      <a:r>
                        <a:rPr lang="ru-RU" sz="1400" dirty="0">
                          <a:latin typeface="Times New Roman"/>
                          <a:ea typeface="Calibri"/>
                          <a:cs typeface="Times New Roman"/>
                        </a:rPr>
                        <a:t>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END.</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643042" y="857232"/>
          <a:ext cx="6072230" cy="4171188"/>
        </p:xfrm>
        <a:graphic>
          <a:graphicData uri="http://schemas.openxmlformats.org/drawingml/2006/table">
            <a:tbl>
              <a:tblPr/>
              <a:tblGrid>
                <a:gridCol w="3035798"/>
                <a:gridCol w="3036432"/>
              </a:tblGrid>
              <a:tr h="115564">
                <a:tc>
                  <a:txBody>
                    <a:bodyPr/>
                    <a:lstStyle/>
                    <a:p>
                      <a:pPr>
                        <a:lnSpc>
                          <a:spcPct val="115000"/>
                        </a:lnSpc>
                        <a:spcAft>
                          <a:spcPts val="0"/>
                        </a:spcAft>
                      </a:pPr>
                      <a:r>
                        <a:rPr lang="ru-RU" sz="1400" b="1" dirty="0">
                          <a:latin typeface="Times New Roman"/>
                          <a:ea typeface="TimesNewRomanPS-BoldMT"/>
                          <a:cs typeface="Times New Roman"/>
                        </a:rPr>
                        <a:t>Си</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dirty="0">
                          <a:latin typeface="Times New Roman"/>
                          <a:ea typeface="TimesNewRomanPS-BoldMT"/>
                          <a:cs typeface="Times New Roman"/>
                        </a:rPr>
                        <a:t>Алгоритмический</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024">
                <a:tc>
                  <a:txBody>
                    <a:bodyPr/>
                    <a:lstStyle/>
                    <a:p>
                      <a:pPr>
                        <a:lnSpc>
                          <a:spcPct val="115000"/>
                        </a:lnSpc>
                        <a:spcAft>
                          <a:spcPts val="0"/>
                        </a:spcAft>
                      </a:pPr>
                      <a:r>
                        <a:rPr lang="en-US" sz="1400" dirty="0" err="1">
                          <a:latin typeface="Times New Roman"/>
                          <a:ea typeface="Calibri"/>
                          <a:cs typeface="Times New Roman"/>
                        </a:rPr>
                        <a:t>int</a:t>
                      </a:r>
                      <a:r>
                        <a:rPr lang="en-US" sz="1400" dirty="0">
                          <a:latin typeface="Times New Roman"/>
                          <a:ea typeface="Calibri"/>
                          <a:cs typeface="Times New Roman"/>
                        </a:rPr>
                        <a:t> F(</a:t>
                      </a:r>
                      <a:r>
                        <a:rPr lang="en-US" sz="1400" dirty="0" err="1">
                          <a:latin typeface="Times New Roman"/>
                          <a:ea typeface="Calibri"/>
                          <a:cs typeface="Times New Roman"/>
                        </a:rPr>
                        <a:t>int</a:t>
                      </a:r>
                      <a:r>
                        <a:rPr lang="en-US" sz="1400" dirty="0">
                          <a:latin typeface="Times New Roman"/>
                          <a:ea typeface="Calibri"/>
                          <a:cs typeface="Times New Roman"/>
                        </a:rPr>
                        <a:t> x)</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return 4*(x-1)*(x-3);</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void main()</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en-US" sz="1400" dirty="0" err="1">
                          <a:latin typeface="Times New Roman"/>
                          <a:ea typeface="Calibri"/>
                          <a:cs typeface="Times New Roman"/>
                        </a:rPr>
                        <a:t>int</a:t>
                      </a:r>
                      <a:r>
                        <a:rPr lang="en-US" sz="1400" dirty="0">
                          <a:latin typeface="Times New Roman"/>
                          <a:ea typeface="Calibri"/>
                          <a:cs typeface="Times New Roman"/>
                        </a:rPr>
                        <a:t> a, b, t, M, 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 = -20; b = 20;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a; R = F(a);</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for (t=a; t&lt;=b; t++){</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if ( F(t)&lt;R ) {</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t; R = F(t);</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printf</a:t>
                      </a:r>
                      <a:r>
                        <a:rPr lang="ru-RU" sz="1400" dirty="0">
                          <a:latin typeface="Times New Roman"/>
                          <a:ea typeface="Calibri"/>
                          <a:cs typeface="Times New Roman"/>
                        </a:rPr>
                        <a:t>("%</a:t>
                      </a:r>
                      <a:r>
                        <a:rPr lang="ru-RU" sz="1400" dirty="0" err="1">
                          <a:latin typeface="Times New Roman"/>
                          <a:ea typeface="Calibri"/>
                          <a:cs typeface="Times New Roman"/>
                        </a:rPr>
                        <a:t>d</a:t>
                      </a:r>
                      <a:r>
                        <a:rPr lang="ru-RU" sz="1400" dirty="0">
                          <a:latin typeface="Times New Roman"/>
                          <a:ea typeface="Calibri"/>
                          <a:cs typeface="Times New Roman"/>
                        </a:rPr>
                        <a:t>",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err="1">
                          <a:latin typeface="Times New Roman"/>
                          <a:ea typeface="Calibri"/>
                          <a:cs typeface="Times New Roman"/>
                        </a:rPr>
                        <a:t>нач</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цел</a:t>
                      </a:r>
                      <a:r>
                        <a:rPr lang="en-US" sz="1400" dirty="0">
                          <a:latin typeface="Times New Roman"/>
                          <a:ea typeface="Calibri"/>
                          <a:cs typeface="Times New Roman"/>
                        </a:rPr>
                        <a:t> a, b, t, M, R</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a := -20; b := 20</a:t>
                      </a:r>
                      <a:endParaRPr lang="ru-RU" sz="1400" dirty="0">
                        <a:latin typeface="Calibri"/>
                        <a:ea typeface="Calibri"/>
                        <a:cs typeface="Times New Roman"/>
                      </a:endParaRPr>
                    </a:p>
                    <a:p>
                      <a:pPr>
                        <a:lnSpc>
                          <a:spcPct val="115000"/>
                        </a:lnSpc>
                        <a:spcAft>
                          <a:spcPts val="0"/>
                        </a:spcAft>
                      </a:pPr>
                      <a:r>
                        <a:rPr lang="en-US" sz="1400" dirty="0">
                          <a:latin typeface="Times New Roman"/>
                          <a:ea typeface="Calibri"/>
                          <a:cs typeface="Times New Roman"/>
                        </a:rPr>
                        <a:t>M := a; R:= F(a)</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нц</a:t>
                      </a:r>
                      <a:r>
                        <a:rPr lang="ru-RU" sz="1400" dirty="0">
                          <a:latin typeface="Times New Roman"/>
                          <a:ea typeface="Calibri"/>
                          <a:cs typeface="Times New Roman"/>
                        </a:rPr>
                        <a:t> для</a:t>
                      </a:r>
                      <a:r>
                        <a:rPr lang="en-US" sz="1400" dirty="0">
                          <a:latin typeface="Times New Roman"/>
                          <a:ea typeface="Calibri"/>
                          <a:cs typeface="Times New Roman"/>
                        </a:rPr>
                        <a:t> t </a:t>
                      </a:r>
                      <a:r>
                        <a:rPr lang="ru-RU" sz="1400" dirty="0">
                          <a:latin typeface="Times New Roman"/>
                          <a:ea typeface="Calibri"/>
                          <a:cs typeface="Times New Roman"/>
                        </a:rPr>
                        <a:t>от</a:t>
                      </a:r>
                      <a:r>
                        <a:rPr lang="en-US" sz="1400" dirty="0">
                          <a:latin typeface="Times New Roman"/>
                          <a:ea typeface="Calibri"/>
                          <a:cs typeface="Times New Roman"/>
                        </a:rPr>
                        <a:t> a </a:t>
                      </a:r>
                      <a:r>
                        <a:rPr lang="ru-RU" sz="1400" dirty="0">
                          <a:latin typeface="Times New Roman"/>
                          <a:ea typeface="Calibri"/>
                          <a:cs typeface="Times New Roman"/>
                        </a:rPr>
                        <a:t>до</a:t>
                      </a:r>
                      <a:r>
                        <a:rPr lang="en-US" sz="1400" dirty="0">
                          <a:latin typeface="Times New Roman"/>
                          <a:ea typeface="Calibri"/>
                          <a:cs typeface="Times New Roman"/>
                        </a:rPr>
                        <a:t> b</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если F(</a:t>
                      </a:r>
                      <a:r>
                        <a:rPr lang="ru-RU" sz="1400" dirty="0" err="1">
                          <a:latin typeface="Times New Roman"/>
                          <a:ea typeface="Calibri"/>
                          <a:cs typeface="Times New Roman"/>
                        </a:rPr>
                        <a:t>t</a:t>
                      </a:r>
                      <a:r>
                        <a:rPr lang="ru-RU" sz="1400" dirty="0">
                          <a:latin typeface="Times New Roman"/>
                          <a:ea typeface="Calibri"/>
                          <a:cs typeface="Times New Roman"/>
                        </a:rPr>
                        <a:t>)&lt; R</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то</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M := </a:t>
                      </a:r>
                      <a:r>
                        <a:rPr lang="ru-RU" sz="1400" dirty="0" err="1">
                          <a:latin typeface="Times New Roman"/>
                          <a:ea typeface="Calibri"/>
                          <a:cs typeface="Times New Roman"/>
                        </a:rPr>
                        <a:t>t</a:t>
                      </a:r>
                      <a:r>
                        <a:rPr lang="ru-RU" sz="1400" dirty="0">
                          <a:latin typeface="Times New Roman"/>
                          <a:ea typeface="Calibri"/>
                          <a:cs typeface="Times New Roman"/>
                        </a:rPr>
                        <a:t>; R := F(</a:t>
                      </a:r>
                      <a:r>
                        <a:rPr lang="ru-RU" sz="1400" dirty="0" err="1">
                          <a:latin typeface="Times New Roman"/>
                          <a:ea typeface="Calibri"/>
                          <a:cs typeface="Times New Roman"/>
                        </a:rPr>
                        <a:t>t</a:t>
                      </a:r>
                      <a:r>
                        <a:rPr lang="ru-RU"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все</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кц</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вывод M</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кон</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алг</a:t>
                      </a:r>
                      <a:r>
                        <a:rPr lang="ru-RU" sz="1400" dirty="0">
                          <a:latin typeface="Times New Roman"/>
                          <a:ea typeface="Calibri"/>
                          <a:cs typeface="Times New Roman"/>
                        </a:rPr>
                        <a:t> цел F(цел </a:t>
                      </a:r>
                      <a:r>
                        <a:rPr lang="ru-RU" sz="1400" dirty="0" err="1">
                          <a:latin typeface="Times New Roman"/>
                          <a:ea typeface="Calibri"/>
                          <a:cs typeface="Times New Roman"/>
                        </a:rPr>
                        <a:t>x</a:t>
                      </a:r>
                      <a:r>
                        <a:rPr lang="ru-RU" sz="1400" dirty="0">
                          <a:latin typeface="Times New Roman"/>
                          <a:ea typeface="Calibri"/>
                          <a:cs typeface="Times New Roman"/>
                        </a:rPr>
                        <a:t>)</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нач</a:t>
                      </a:r>
                      <a:endParaRPr lang="ru-RU" sz="1400" dirty="0">
                        <a:latin typeface="Calibri"/>
                        <a:ea typeface="Calibri"/>
                        <a:cs typeface="Times New Roman"/>
                      </a:endParaRPr>
                    </a:p>
                    <a:p>
                      <a:pPr>
                        <a:lnSpc>
                          <a:spcPct val="115000"/>
                        </a:lnSpc>
                        <a:spcAft>
                          <a:spcPts val="0"/>
                        </a:spcAft>
                      </a:pPr>
                      <a:r>
                        <a:rPr lang="ru-RU" sz="1400" dirty="0" err="1">
                          <a:latin typeface="Times New Roman"/>
                          <a:ea typeface="Calibri"/>
                          <a:cs typeface="Times New Roman"/>
                        </a:rPr>
                        <a:t>знач</a:t>
                      </a:r>
                      <a:r>
                        <a:rPr lang="ru-RU" sz="1400" dirty="0">
                          <a:latin typeface="Times New Roman"/>
                          <a:ea typeface="Calibri"/>
                          <a:cs typeface="Times New Roman"/>
                        </a:rPr>
                        <a:t> := 4*(x-1)*(x-3)</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кон</a:t>
                      </a:r>
                      <a:endParaRPr lang="ru-RU" sz="1400" dirty="0">
                        <a:latin typeface="Calibri"/>
                        <a:ea typeface="Calibri"/>
                        <a:cs typeface="Times New Roman"/>
                      </a:endParaRPr>
                    </a:p>
                  </a:txBody>
                  <a:tcPr marL="37684" marR="376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571604" y="5214950"/>
            <a:ext cx="3643338" cy="307777"/>
          </a:xfrm>
          <a:prstGeom prst="rect">
            <a:avLst/>
          </a:prstGeom>
          <a:noFill/>
        </p:spPr>
        <p:txBody>
          <a:bodyPr wrap="square" rtlCol="0">
            <a:spAutoFit/>
          </a:bodyPr>
          <a:lstStyle/>
          <a:p>
            <a:r>
              <a:rPr lang="ru-RU" sz="1400" dirty="0" smtClean="0"/>
              <a:t>Ответ: 2</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274786"/>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15 из демоверсии 2013</a:t>
            </a:r>
            <a:endParaRPr lang="ru-RU" sz="2800" dirty="0">
              <a:latin typeface="Times New Roman" pitchFamily="18" charset="0"/>
              <a:cs typeface="Times New Roman" pitchFamily="18" charset="0"/>
            </a:endParaRPr>
          </a:p>
        </p:txBody>
      </p:sp>
      <p:sp>
        <p:nvSpPr>
          <p:cNvPr id="5" name="TextBox 4"/>
          <p:cNvSpPr txBox="1"/>
          <p:nvPr/>
        </p:nvSpPr>
        <p:spPr>
          <a:xfrm>
            <a:off x="714348" y="1285860"/>
            <a:ext cx="8072494" cy="3754874"/>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Сколько существует различных наборов значений логических переменных x1, x2, x3, x4, y1, y2 y3, y4, которые удовлетворяют всем перечисленным ниже условиям?</a:t>
            </a:r>
          </a:p>
          <a:p>
            <a:pPr algn="just"/>
            <a:r>
              <a:rPr lang="ru-RU" sz="2200" dirty="0" smtClean="0">
                <a:latin typeface="Times New Roman" pitchFamily="18" charset="0"/>
                <a:cs typeface="Times New Roman" pitchFamily="18" charset="0"/>
              </a:rPr>
              <a:t>(x1 → x2) /\ (</a:t>
            </a:r>
            <a:r>
              <a:rPr lang="ru-RU" sz="2200" dirty="0" err="1" smtClean="0">
                <a:latin typeface="Times New Roman" pitchFamily="18" charset="0"/>
                <a:cs typeface="Times New Roman" pitchFamily="18" charset="0"/>
              </a:rPr>
              <a:t>x2</a:t>
            </a:r>
            <a:r>
              <a:rPr lang="ru-RU" sz="2200" dirty="0" smtClean="0">
                <a:latin typeface="Times New Roman" pitchFamily="18" charset="0"/>
                <a:cs typeface="Times New Roman" pitchFamily="18" charset="0"/>
              </a:rPr>
              <a:t> → x3) /\ (</a:t>
            </a:r>
            <a:r>
              <a:rPr lang="ru-RU" sz="2200" dirty="0" err="1" smtClean="0">
                <a:latin typeface="Times New Roman" pitchFamily="18" charset="0"/>
                <a:cs typeface="Times New Roman" pitchFamily="18" charset="0"/>
              </a:rPr>
              <a:t>x3</a:t>
            </a:r>
            <a:r>
              <a:rPr lang="ru-RU" sz="2200" dirty="0" smtClean="0">
                <a:latin typeface="Times New Roman" pitchFamily="18" charset="0"/>
                <a:cs typeface="Times New Roman" pitchFamily="18" charset="0"/>
              </a:rPr>
              <a:t> → x4) = 1</a:t>
            </a:r>
          </a:p>
          <a:p>
            <a:pPr algn="just"/>
            <a:r>
              <a:rPr lang="ru-RU" sz="2200" dirty="0" smtClean="0">
                <a:latin typeface="Times New Roman" pitchFamily="18" charset="0"/>
                <a:cs typeface="Times New Roman" pitchFamily="18" charset="0"/>
              </a:rPr>
              <a:t>(¬y1 \/ y2) /\ (¬y2 \/ y3) /\ (¬y3 \/ y4) = 1</a:t>
            </a:r>
          </a:p>
          <a:p>
            <a:pPr algn="just"/>
            <a:r>
              <a:rPr lang="ru-RU" sz="2200" dirty="0" smtClean="0">
                <a:latin typeface="Times New Roman" pitchFamily="18" charset="0"/>
                <a:cs typeface="Times New Roman" pitchFamily="18" charset="0"/>
              </a:rPr>
              <a:t>(y1 → x1) /\ (y2 → x2) /\ (y3 → x3) /\ (y4 → x4) = 1</a:t>
            </a:r>
          </a:p>
          <a:p>
            <a:pPr algn="just"/>
            <a:r>
              <a:rPr lang="ru-RU" sz="2200" dirty="0" smtClean="0">
                <a:latin typeface="Times New Roman" pitchFamily="18" charset="0"/>
                <a:cs typeface="Times New Roman" pitchFamily="18" charset="0"/>
              </a:rPr>
              <a:t>В ответе не нужно перечислять все различные наборы значений переменных x1, x2, x3, x4, y1, y2 y3, y4, при которых выполнена данная система равенств.</a:t>
            </a:r>
          </a:p>
          <a:p>
            <a:pPr algn="just"/>
            <a:r>
              <a:rPr lang="ru-RU" sz="2200" dirty="0" smtClean="0">
                <a:latin typeface="Times New Roman" pitchFamily="18" charset="0"/>
                <a:cs typeface="Times New Roman" pitchFamily="18" charset="0"/>
              </a:rPr>
              <a:t>В качестве ответа Вам нужно указать количество таких наборов.</a:t>
            </a:r>
          </a:p>
          <a:p>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15 из демоверсии 2013</a:t>
            </a:r>
            <a:endParaRPr lang="ru-RU" sz="2800" dirty="0">
              <a:latin typeface="Times New Roman" pitchFamily="18" charset="0"/>
              <a:cs typeface="Times New Roman" pitchFamily="18" charset="0"/>
            </a:endParaRPr>
          </a:p>
        </p:txBody>
      </p:sp>
      <p:sp>
        <p:nvSpPr>
          <p:cNvPr id="5" name="TextBox 4"/>
          <p:cNvSpPr txBox="1"/>
          <p:nvPr/>
        </p:nvSpPr>
        <p:spPr>
          <a:xfrm>
            <a:off x="714348" y="1071546"/>
            <a:ext cx="8072494" cy="4154984"/>
          </a:xfrm>
          <a:prstGeom prst="rect">
            <a:avLst/>
          </a:prstGeom>
          <a:noFill/>
        </p:spPr>
        <p:txBody>
          <a:bodyPr wrap="square" rtlCol="0">
            <a:spAutoFit/>
          </a:bodyPr>
          <a:lstStyle/>
          <a:p>
            <a:pPr algn="just"/>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pPr algn="just"/>
            <a:r>
              <a:rPr lang="ru-RU" sz="2200" dirty="0" smtClean="0">
                <a:latin typeface="Times New Roman" pitchFamily="18" charset="0"/>
                <a:cs typeface="Times New Roman" pitchFamily="18" charset="0"/>
              </a:rPr>
              <a:t>Решаем первое уравнение – так как дана конъюнкция импликаций, то, по определению конъюнкции, каждая из этих импликаций должна быть равна 1. Но, если х1 = 1, тогда х2 тоже 1 (если из 1 следует 0, то импликация равна 0), х3 = 1 и х4 = 1. Первый набор – 1111. Если х1 = 0, то х2 может быть или 0, или 1. Второй набор – 0111. Третий – 0011, четвертый – 0001, пятый – 0000.</a:t>
            </a:r>
          </a:p>
          <a:p>
            <a:pPr algn="just"/>
            <a:r>
              <a:rPr lang="ru-RU" sz="2200" dirty="0" smtClean="0">
                <a:latin typeface="Times New Roman" pitchFamily="18" charset="0"/>
                <a:cs typeface="Times New Roman" pitchFamily="18" charset="0"/>
              </a:rPr>
              <a:t>Переводим второе уравнение  (¬y1 \/ y2) /\ (¬y2 \/ y3) /\ (¬y3 \/ y4)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1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2)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2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3)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3 → </a:t>
            </a:r>
            <a:r>
              <a:rPr lang="en-US" sz="2200" dirty="0" smtClean="0">
                <a:latin typeface="Times New Roman" pitchFamily="18" charset="0"/>
                <a:cs typeface="Times New Roman" pitchFamily="18" charset="0"/>
              </a:rPr>
              <a:t>y</a:t>
            </a:r>
            <a:r>
              <a:rPr lang="ru-RU" sz="2200" dirty="0" smtClean="0">
                <a:latin typeface="Times New Roman" pitchFamily="18" charset="0"/>
                <a:cs typeface="Times New Roman" pitchFamily="18" charset="0"/>
              </a:rPr>
              <a:t>4). Рассуждая аналогично, получаем 5 наборов решений</a:t>
            </a:r>
            <a:r>
              <a:rPr lang="en-US" sz="2200" dirty="0" smtClean="0">
                <a:latin typeface="Times New Roman" pitchFamily="18" charset="0"/>
                <a:cs typeface="Times New Roman" pitchFamily="18" charset="0"/>
              </a:rPr>
              <a:t> 2-</a:t>
            </a:r>
            <a:r>
              <a:rPr lang="ru-RU" sz="2200" dirty="0" smtClean="0">
                <a:latin typeface="Times New Roman" pitchFamily="18" charset="0"/>
                <a:cs typeface="Times New Roman" pitchFamily="18" charset="0"/>
              </a:rPr>
              <a:t>го уравнения.</a:t>
            </a:r>
          </a:p>
          <a:p>
            <a:pPr algn="just"/>
            <a:endParaRPr lang="ru-RU" sz="22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6429388" y="4500570"/>
          <a:ext cx="1857388" cy="2225040"/>
        </p:xfrm>
        <a:graphic>
          <a:graphicData uri="http://schemas.openxmlformats.org/drawingml/2006/table">
            <a:tbl>
              <a:tblPr firstRow="1" bandRow="1">
                <a:tableStyleId>{5C22544A-7EE6-4342-B048-85BDC9FD1C3A}</a:tableStyleId>
              </a:tblPr>
              <a:tblGrid>
                <a:gridCol w="428628"/>
                <a:gridCol w="500066"/>
                <a:gridCol w="428628"/>
                <a:gridCol w="500066"/>
              </a:tblGrid>
              <a:tr h="370840">
                <a:tc>
                  <a:txBody>
                    <a:bodyPr/>
                    <a:lstStyle/>
                    <a:p>
                      <a:pPr algn="ctr">
                        <a:lnSpc>
                          <a:spcPct val="115000"/>
                        </a:lnSpc>
                        <a:spcAft>
                          <a:spcPts val="0"/>
                        </a:spcAft>
                      </a:pPr>
                      <a:r>
                        <a:rPr lang="en-US" sz="1800" dirty="0">
                          <a:latin typeface="Times New Roman"/>
                          <a:ea typeface="Calibri"/>
                          <a:cs typeface="Times New Roman"/>
                        </a:rPr>
                        <a:t>y1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y2</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y3</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y4</a:t>
                      </a:r>
                      <a:endParaRPr lang="ru-RU" sz="180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normAutofit/>
          </a:bodyPr>
          <a:lstStyle/>
          <a:p>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15 из демоверсии 2013</a:t>
            </a:r>
            <a:endParaRPr lang="ru-RU" sz="2800" dirty="0">
              <a:latin typeface="Times New Roman" pitchFamily="18" charset="0"/>
              <a:cs typeface="Times New Roman" pitchFamily="18" charset="0"/>
            </a:endParaRPr>
          </a:p>
        </p:txBody>
      </p:sp>
      <p:sp>
        <p:nvSpPr>
          <p:cNvPr id="5" name="TextBox 4"/>
          <p:cNvSpPr txBox="1"/>
          <p:nvPr/>
        </p:nvSpPr>
        <p:spPr>
          <a:xfrm>
            <a:off x="714348" y="1071546"/>
            <a:ext cx="8072494" cy="1107996"/>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Анализируем 3-ие уравнение. Так как если из 1 следует 0, то импликация равна 0, то для каждого набора </a:t>
            </a:r>
            <a:r>
              <a:rPr lang="ru-RU" sz="2200" dirty="0" err="1" smtClean="0">
                <a:latin typeface="Times New Roman" pitchFamily="18" charset="0"/>
                <a:cs typeface="Times New Roman" pitchFamily="18" charset="0"/>
              </a:rPr>
              <a:t>у-ков</a:t>
            </a:r>
            <a:r>
              <a:rPr lang="ru-RU" sz="2200" dirty="0" smtClean="0">
                <a:latin typeface="Times New Roman" pitchFamily="18" charset="0"/>
                <a:cs typeface="Times New Roman" pitchFamily="18" charset="0"/>
              </a:rPr>
              <a:t> отмечаем соответствующее количество наборов х.</a:t>
            </a:r>
            <a:endParaRPr lang="ru-RU" sz="22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928662" y="2214554"/>
          <a:ext cx="7643866" cy="2485136"/>
        </p:xfrm>
        <a:graphic>
          <a:graphicData uri="http://schemas.openxmlformats.org/drawingml/2006/table">
            <a:tbl>
              <a:tblPr firstRow="1" bandRow="1">
                <a:tableStyleId>{5C22544A-7EE6-4342-B048-85BDC9FD1C3A}</a:tableStyleId>
              </a:tblPr>
              <a:tblGrid>
                <a:gridCol w="428628"/>
                <a:gridCol w="428628"/>
                <a:gridCol w="428628"/>
                <a:gridCol w="428628"/>
                <a:gridCol w="5929354"/>
              </a:tblGrid>
              <a:tr h="370840">
                <a:tc>
                  <a:txBody>
                    <a:bodyPr/>
                    <a:lstStyle/>
                    <a:p>
                      <a:pPr algn="ctr">
                        <a:lnSpc>
                          <a:spcPct val="115000"/>
                        </a:lnSpc>
                        <a:spcAft>
                          <a:spcPts val="0"/>
                        </a:spcAft>
                      </a:pPr>
                      <a:r>
                        <a:rPr lang="en-US" sz="1800" dirty="0">
                          <a:latin typeface="Times New Roman"/>
                          <a:ea typeface="Calibri"/>
                          <a:cs typeface="Times New Roman"/>
                        </a:rPr>
                        <a:t>y1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y2</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y3</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y4</a:t>
                      </a:r>
                      <a:endParaRPr lang="ru-RU" sz="180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Наборы решений 1-го уравнения, не превращающие 3  уравнение в 0</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1111 – 1 набор</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1111, 0111 – 2 набора</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1</a:t>
                      </a:r>
                      <a:endParaRPr lang="ru-RU" sz="180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1111, 0111, 0011 – 3 набора</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1</a:t>
                      </a:r>
                      <a:endParaRPr lang="ru-RU" sz="1800" dirty="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1111, 0111, 0011, 0001 – 4 набора</a:t>
                      </a:r>
                      <a:endParaRPr lang="ru-RU" sz="18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a:latin typeface="Times New Roman"/>
                          <a:ea typeface="Calibri"/>
                          <a:cs typeface="Times New Roman"/>
                        </a:rPr>
                        <a:t>0</a:t>
                      </a:r>
                      <a:endParaRPr lang="ru-RU" sz="180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ctr">
                        <a:lnSpc>
                          <a:spcPct val="115000"/>
                        </a:lnSpc>
                        <a:spcAft>
                          <a:spcPts val="0"/>
                        </a:spcAft>
                      </a:pPr>
                      <a:r>
                        <a:rPr lang="en-US" sz="1800" dirty="0">
                          <a:latin typeface="Times New Roman"/>
                          <a:ea typeface="Calibri"/>
                          <a:cs typeface="Times New Roman"/>
                        </a:rPr>
                        <a:t>0</a:t>
                      </a:r>
                      <a:endParaRPr lang="ru-RU" sz="1800" dirty="0">
                        <a:latin typeface="Calibri"/>
                        <a:ea typeface="Calibri"/>
                        <a:cs typeface="Times New Roman"/>
                      </a:endParaRPr>
                    </a:p>
                  </a:txBody>
                  <a:tcPr marL="68580" marR="68580" marT="0" marB="0"/>
                </a:tc>
                <a:tc>
                  <a:txBody>
                    <a:bodyPr/>
                    <a:lstStyle/>
                    <a:p>
                      <a:pPr algn="just">
                        <a:lnSpc>
                          <a:spcPct val="115000"/>
                        </a:lnSpc>
                        <a:spcAft>
                          <a:spcPts val="0"/>
                        </a:spcAft>
                      </a:pPr>
                      <a:r>
                        <a:rPr lang="ru-RU" sz="1800" dirty="0">
                          <a:latin typeface="Times New Roman"/>
                          <a:ea typeface="Calibri"/>
                          <a:cs typeface="Times New Roman"/>
                        </a:rPr>
                        <a:t>1111, 0111, 0011, 0001, 0000 - 5 наборов</a:t>
                      </a:r>
                      <a:endParaRPr lang="ru-RU" sz="1800" dirty="0">
                        <a:latin typeface="Calibri"/>
                        <a:ea typeface="Calibri"/>
                        <a:cs typeface="Times New Roman"/>
                      </a:endParaRPr>
                    </a:p>
                  </a:txBody>
                  <a:tcPr marL="68580" marR="68580" marT="0" marB="0"/>
                </a:tc>
              </a:tr>
            </a:tbl>
          </a:graphicData>
        </a:graphic>
      </p:graphicFrame>
      <p:sp>
        <p:nvSpPr>
          <p:cNvPr id="6" name="TextBox 5"/>
          <p:cNvSpPr txBox="1"/>
          <p:nvPr/>
        </p:nvSpPr>
        <p:spPr>
          <a:xfrm>
            <a:off x="928662" y="4929198"/>
            <a:ext cx="7715304" cy="1384995"/>
          </a:xfrm>
          <a:prstGeom prst="rect">
            <a:avLst/>
          </a:prstGeom>
          <a:noFill/>
        </p:spPr>
        <p:txBody>
          <a:bodyPr wrap="square" rtlCol="0">
            <a:spAutoFit/>
          </a:bodyPr>
          <a:lstStyle/>
          <a:p>
            <a:r>
              <a:rPr lang="ru-RU" sz="2200" dirty="0" smtClean="0">
                <a:latin typeface="Times New Roman" pitchFamily="18" charset="0"/>
                <a:cs typeface="Times New Roman" pitchFamily="18" charset="0"/>
              </a:rPr>
              <a:t>Складываем 1+2+3+4+5 = 15 наборов</a:t>
            </a:r>
          </a:p>
          <a:p>
            <a:r>
              <a:rPr lang="ru-RU" sz="2200" dirty="0" smtClean="0">
                <a:latin typeface="Times New Roman" pitchFamily="18" charset="0"/>
                <a:cs typeface="Times New Roman" pitchFamily="18" charset="0"/>
              </a:rPr>
              <a:t> </a:t>
            </a:r>
          </a:p>
          <a:p>
            <a:r>
              <a:rPr lang="ru-RU" sz="2200" b="1" dirty="0" smtClean="0">
                <a:latin typeface="Times New Roman" pitchFamily="18" charset="0"/>
                <a:cs typeface="Times New Roman" pitchFamily="18" charset="0"/>
              </a:rPr>
              <a:t>Ответ</a:t>
            </a:r>
            <a:r>
              <a:rPr lang="ru-RU" sz="2200" dirty="0" smtClean="0">
                <a:latin typeface="Times New Roman" pitchFamily="18" charset="0"/>
                <a:cs typeface="Times New Roman" pitchFamily="18" charset="0"/>
              </a:rPr>
              <a:t>: 15 наборов</a:t>
            </a: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642918"/>
            <a:ext cx="7715304" cy="307777"/>
          </a:xfrm>
          <a:prstGeom prst="rect">
            <a:avLst/>
          </a:prstGeom>
          <a:noFill/>
        </p:spPr>
        <p:txBody>
          <a:bodyPr wrap="square" rtlCol="0">
            <a:spAutoFit/>
          </a:bodyPr>
          <a:lstStyle/>
          <a:p>
            <a:r>
              <a:rPr lang="ru-RU" sz="1400" b="1" dirty="0" smtClean="0"/>
              <a:t>Аналогично (демоверсия 2012)</a:t>
            </a:r>
          </a:p>
        </p:txBody>
      </p:sp>
      <p:sp>
        <p:nvSpPr>
          <p:cNvPr id="4" name="TextBox 3"/>
          <p:cNvSpPr txBox="1"/>
          <p:nvPr/>
        </p:nvSpPr>
        <p:spPr>
          <a:xfrm>
            <a:off x="1000100" y="1071546"/>
            <a:ext cx="7858180" cy="2031325"/>
          </a:xfrm>
          <a:prstGeom prst="rect">
            <a:avLst/>
          </a:prstGeom>
          <a:noFill/>
        </p:spPr>
        <p:txBody>
          <a:bodyPr wrap="square" rtlCol="0">
            <a:spAutoFit/>
          </a:bodyPr>
          <a:lstStyle/>
          <a:p>
            <a:r>
              <a:rPr lang="ru-RU" sz="1400" dirty="0" smtClean="0"/>
              <a:t>Сколько различных решений имеет система уравнений</a:t>
            </a:r>
          </a:p>
          <a:p>
            <a:r>
              <a:rPr lang="en-US" sz="1400" dirty="0" smtClean="0"/>
              <a:t>((x1 ≡ x2) \/ (x3 ≡ x4)) /\ (¬(x1 ≡ x2) \/ ¬(x3 ≡ x4)) =1</a:t>
            </a:r>
          </a:p>
          <a:p>
            <a:r>
              <a:rPr lang="en-US" sz="1400" dirty="0" smtClean="0"/>
              <a:t>((x3 ≡ x4) \/ (x5 ≡ x6)) /\ (¬(x3 ≡ x4) \/ ¬(x5 ≡ x6)) =1</a:t>
            </a:r>
          </a:p>
          <a:p>
            <a:r>
              <a:rPr lang="ru-RU" sz="1400" dirty="0" smtClean="0"/>
              <a:t>...</a:t>
            </a:r>
          </a:p>
          <a:p>
            <a:r>
              <a:rPr lang="en-US" sz="1400" dirty="0" smtClean="0"/>
              <a:t>((x7 ≡ x8) \/ (x9 ≡ x10)) /\ (¬(x7 ≡ x8) \/ ¬(x9 ≡ x10)) =1</a:t>
            </a:r>
          </a:p>
          <a:p>
            <a:r>
              <a:rPr lang="ru-RU" sz="1400" dirty="0" smtClean="0"/>
              <a:t>где x1, x2, ..., x10 – логические переменные?</a:t>
            </a:r>
          </a:p>
          <a:p>
            <a:r>
              <a:rPr lang="ru-RU" sz="1400" dirty="0" smtClean="0"/>
              <a:t>В ответе </a:t>
            </a:r>
            <a:r>
              <a:rPr lang="ru-RU" sz="1400" b="1" dirty="0" smtClean="0"/>
              <a:t>не нужно перечислять все различные наборы значений x1, x2, ..., x10,</a:t>
            </a:r>
          </a:p>
          <a:p>
            <a:r>
              <a:rPr lang="ru-RU" sz="1400" dirty="0" smtClean="0"/>
              <a:t>при которых выполнена данная система равенств. В качестве ответа вам</a:t>
            </a:r>
          </a:p>
          <a:p>
            <a:r>
              <a:rPr lang="ru-RU" sz="1400" dirty="0" smtClean="0"/>
              <a:t>нужно указать количество таких наборов.</a:t>
            </a:r>
            <a:endParaRPr lang="ru-RU" sz="1400" dirty="0"/>
          </a:p>
        </p:txBody>
      </p:sp>
      <p:sp>
        <p:nvSpPr>
          <p:cNvPr id="5" name="TextBox 4"/>
          <p:cNvSpPr txBox="1"/>
          <p:nvPr/>
        </p:nvSpPr>
        <p:spPr>
          <a:xfrm>
            <a:off x="1071538" y="3286124"/>
            <a:ext cx="4000528" cy="307777"/>
          </a:xfrm>
          <a:prstGeom prst="rect">
            <a:avLst/>
          </a:prstGeom>
          <a:noFill/>
        </p:spPr>
        <p:txBody>
          <a:bodyPr wrap="square" rtlCol="0">
            <a:spAutoFit/>
          </a:bodyPr>
          <a:lstStyle/>
          <a:p>
            <a:r>
              <a:rPr lang="ru-RU" sz="1400" dirty="0" smtClean="0"/>
              <a:t>Ответ: 64</a:t>
            </a:r>
            <a:endParaRPr lang="ru-RU" sz="1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a:t>
            </a:r>
            <a:endParaRPr lang="ru-RU" dirty="0"/>
          </a:p>
        </p:txBody>
      </p:sp>
      <p:sp>
        <p:nvSpPr>
          <p:cNvPr id="3" name="Содержимое 2"/>
          <p:cNvSpPr>
            <a:spLocks noGrp="1"/>
          </p:cNvSpPr>
          <p:nvPr>
            <p:ph idx="1"/>
          </p:nvPr>
        </p:nvSpPr>
        <p:spPr/>
        <p:txBody>
          <a:bodyPr/>
          <a:lstStyle/>
          <a:p>
            <a:r>
              <a:rPr lang="ru-RU" dirty="0" smtClean="0"/>
              <a:t>Демоверсия ЕГЭ по информатике 2013 </a:t>
            </a:r>
            <a:r>
              <a:rPr lang="en-US" dirty="0" smtClean="0">
                <a:hlinkClick r:id="rId2"/>
              </a:rPr>
              <a:t>http://www.fipi.ru/view/sections/226/docs/627.html</a:t>
            </a:r>
            <a:endParaRPr lang="ru-RU" dirty="0" smtClean="0"/>
          </a:p>
          <a:p>
            <a:r>
              <a:rPr lang="ru-RU" dirty="0" smtClean="0"/>
              <a:t>Демоверсия ЕГЭ по информатике 2012 </a:t>
            </a:r>
            <a:r>
              <a:rPr lang="en-US" dirty="0" smtClean="0">
                <a:hlinkClick r:id="rId3"/>
              </a:rPr>
              <a:t>http://egeigia.ru/all-ege/demoversii-ege/informatika/721-demo-ege-2012-informatika</a:t>
            </a:r>
            <a:endParaRPr lang="ru-RU" dirty="0" smtClean="0"/>
          </a:p>
          <a:p>
            <a:r>
              <a:rPr lang="ru-RU" dirty="0" err="1" smtClean="0"/>
              <a:t>Блог</a:t>
            </a:r>
            <a:r>
              <a:rPr lang="ru-RU" dirty="0" smtClean="0"/>
              <a:t> </a:t>
            </a:r>
            <a:r>
              <a:rPr lang="en-US" dirty="0" smtClean="0">
                <a:hlinkClick r:id="rId4"/>
              </a:rPr>
              <a:t>http://galinabogacheva.livejournal.com/</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500034" y="0"/>
            <a:ext cx="8229600" cy="85723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Задача </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a:t>
            </a:r>
            <a:r>
              <a:rPr lang="ru-RU" sz="2800" b="1" dirty="0">
                <a:latin typeface="Times New Roman" pitchFamily="18" charset="0"/>
                <a:ea typeface="+mj-ea"/>
                <a:cs typeface="Times New Roman" pitchFamily="18" charset="0"/>
              </a:rPr>
              <a:t>2</a:t>
            </a:r>
            <a:r>
              <a:rPr kumimoji="0" lang="ru-RU"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из демоверсии 201</a:t>
            </a:r>
            <a:r>
              <a:rPr kumimoji="0" lang="en-US" sz="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3</a:t>
            </a:r>
            <a:endParaRPr kumimoji="0" lang="ru-RU"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6" name="TextBox 5"/>
          <p:cNvSpPr txBox="1"/>
          <p:nvPr/>
        </p:nvSpPr>
        <p:spPr>
          <a:xfrm>
            <a:off x="428596" y="642919"/>
            <a:ext cx="8358246" cy="4370427"/>
          </a:xfrm>
          <a:prstGeom prst="rect">
            <a:avLst/>
          </a:prstGeom>
          <a:noFill/>
        </p:spPr>
        <p:txBody>
          <a:bodyPr wrap="square" rtlCol="0">
            <a:spAutoFit/>
          </a:bodyPr>
          <a:lstStyle/>
          <a:p>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Трассируем программу:</a:t>
            </a:r>
            <a:endParaRPr lang="en-US" sz="2200" dirty="0" smtClean="0">
              <a:latin typeface="Times New Roman" pitchFamily="18" charset="0"/>
              <a:cs typeface="Times New Roman" pitchFamily="18" charset="0"/>
            </a:endParaRPr>
          </a:p>
          <a:p>
            <a:endParaRPr lang="ru-RU"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ru-RU" sz="2200" b="1" dirty="0" smtClean="0">
              <a:latin typeface="Times New Roman" pitchFamily="18" charset="0"/>
              <a:cs typeface="Times New Roman" pitchFamily="18" charset="0"/>
            </a:endParaRPr>
          </a:p>
          <a:p>
            <a:endParaRPr lang="ru-RU" sz="2200" b="1"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Ответ: 10</a:t>
            </a:r>
            <a:endParaRPr lang="ru-RU" sz="2200" b="1" dirty="0">
              <a:latin typeface="Times New Roman" pitchFamily="18" charset="0"/>
              <a:cs typeface="Times New Roman" pitchFamily="18" charset="0"/>
            </a:endParaRPr>
          </a:p>
        </p:txBody>
      </p:sp>
      <p:graphicFrame>
        <p:nvGraphicFramePr>
          <p:cNvPr id="8" name="Таблица 7"/>
          <p:cNvGraphicFramePr>
            <a:graphicFrameLocks noGrp="1"/>
          </p:cNvGraphicFramePr>
          <p:nvPr/>
        </p:nvGraphicFramePr>
        <p:xfrm>
          <a:off x="1500166" y="1714488"/>
          <a:ext cx="6096000" cy="23977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Номер команды</a:t>
                      </a:r>
                    </a:p>
                    <a:p>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a:t>
                      </a:r>
                      <a:endParaRPr lang="ru-RU" sz="1800" dirty="0" smtClean="0"/>
                    </a:p>
                    <a:p>
                      <a:pPr algn="ct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b</a:t>
                      </a:r>
                      <a:endParaRPr lang="ru-RU" sz="1800" dirty="0" smtClean="0"/>
                    </a:p>
                    <a:p>
                      <a:pPr algn="ct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c</a:t>
                      </a:r>
                      <a:endParaRPr lang="ru-RU" sz="1800" dirty="0" smtClean="0"/>
                    </a:p>
                    <a:p>
                      <a:pPr algn="ctr"/>
                      <a:endParaRPr lang="ru-RU" dirty="0"/>
                    </a:p>
                  </a:txBody>
                  <a:tcPr/>
                </a:tc>
              </a:tr>
              <a:tr h="370840">
                <a:tc>
                  <a:txBody>
                    <a:bodyPr/>
                    <a:lstStyle/>
                    <a:p>
                      <a:r>
                        <a:rPr lang="en-US" dirty="0" smtClean="0"/>
                        <a:t>1</a:t>
                      </a:r>
                      <a:endParaRPr lang="ru-RU" dirty="0"/>
                    </a:p>
                  </a:txBody>
                  <a:tcPr/>
                </a:tc>
                <a:tc>
                  <a:txBody>
                    <a:bodyPr/>
                    <a:lstStyle/>
                    <a:p>
                      <a:pPr algn="ctr"/>
                      <a:r>
                        <a:rPr lang="en-US" dirty="0" smtClean="0"/>
                        <a:t>30</a:t>
                      </a:r>
                      <a:endParaRPr lang="ru-RU" dirty="0"/>
                    </a:p>
                  </a:txBody>
                  <a:tcPr/>
                </a:tc>
                <a:tc>
                  <a:txBody>
                    <a:bodyPr/>
                    <a:lstStyle/>
                    <a:p>
                      <a:pPr algn="ctr"/>
                      <a:endParaRPr lang="ru-RU" dirty="0"/>
                    </a:p>
                  </a:txBody>
                  <a:tcPr/>
                </a:tc>
                <a:tc>
                  <a:txBody>
                    <a:bodyPr/>
                    <a:lstStyle/>
                    <a:p>
                      <a:pPr algn="ctr"/>
                      <a:endParaRPr lang="ru-RU"/>
                    </a:p>
                  </a:txBody>
                  <a:tcPr/>
                </a:tc>
              </a:tr>
              <a:tr h="370840">
                <a:tc>
                  <a:txBody>
                    <a:bodyPr/>
                    <a:lstStyle/>
                    <a:p>
                      <a:r>
                        <a:rPr lang="en-US" dirty="0" smtClean="0"/>
                        <a:t>2</a:t>
                      </a:r>
                      <a:endParaRPr lang="ru-RU" dirty="0"/>
                    </a:p>
                  </a:txBody>
                  <a:tcPr/>
                </a:tc>
                <a:tc>
                  <a:txBody>
                    <a:bodyPr/>
                    <a:lstStyle/>
                    <a:p>
                      <a:pPr algn="ctr"/>
                      <a:r>
                        <a:rPr lang="en-US" dirty="0" smtClean="0"/>
                        <a:t>30</a:t>
                      </a:r>
                      <a:endParaRPr lang="ru-RU" dirty="0"/>
                    </a:p>
                  </a:txBody>
                  <a:tcPr/>
                </a:tc>
                <a:tc>
                  <a:txBody>
                    <a:bodyPr/>
                    <a:lstStyle/>
                    <a:p>
                      <a:pPr algn="ctr"/>
                      <a:r>
                        <a:rPr lang="en-US" dirty="0" smtClean="0"/>
                        <a:t>14</a:t>
                      </a:r>
                      <a:endParaRPr lang="ru-RU" dirty="0"/>
                    </a:p>
                  </a:txBody>
                  <a:tcPr/>
                </a:tc>
                <a:tc>
                  <a:txBody>
                    <a:bodyPr/>
                    <a:lstStyle/>
                    <a:p>
                      <a:pPr algn="ctr"/>
                      <a:endParaRPr lang="ru-RU"/>
                    </a:p>
                  </a:txBody>
                  <a:tcPr/>
                </a:tc>
              </a:tr>
              <a:tr h="370840">
                <a:tc>
                  <a:txBody>
                    <a:bodyPr/>
                    <a:lstStyle/>
                    <a:p>
                      <a:r>
                        <a:rPr lang="en-US" dirty="0" smtClean="0"/>
                        <a:t>3</a:t>
                      </a:r>
                      <a:endParaRPr lang="ru-RU" dirty="0"/>
                    </a:p>
                  </a:txBody>
                  <a:tcPr/>
                </a:tc>
                <a:tc>
                  <a:txBody>
                    <a:bodyPr/>
                    <a:lstStyle/>
                    <a:p>
                      <a:pPr algn="ctr"/>
                      <a:r>
                        <a:rPr lang="en-US" dirty="0" smtClean="0"/>
                        <a:t>2</a:t>
                      </a:r>
                      <a:endParaRPr lang="ru-RU" dirty="0"/>
                    </a:p>
                  </a:txBody>
                  <a:tcPr/>
                </a:tc>
                <a:tc>
                  <a:txBody>
                    <a:bodyPr/>
                    <a:lstStyle/>
                    <a:p>
                      <a:pPr algn="ctr"/>
                      <a:r>
                        <a:rPr lang="en-US" dirty="0" smtClean="0"/>
                        <a:t>14</a:t>
                      </a:r>
                      <a:endParaRPr lang="ru-RU" dirty="0"/>
                    </a:p>
                  </a:txBody>
                  <a:tcPr/>
                </a:tc>
                <a:tc>
                  <a:txBody>
                    <a:bodyPr/>
                    <a:lstStyle/>
                    <a:p>
                      <a:pPr algn="ctr"/>
                      <a:endParaRPr lang="ru-RU" dirty="0"/>
                    </a:p>
                  </a:txBody>
                  <a:tcPr/>
                </a:tc>
              </a:tr>
              <a:tr h="370840">
                <a:tc>
                  <a:txBody>
                    <a:bodyPr/>
                    <a:lstStyle/>
                    <a:p>
                      <a:r>
                        <a:rPr lang="en-US" dirty="0" smtClean="0"/>
                        <a:t>4      2&lt;14</a:t>
                      </a:r>
                      <a:endParaRPr lang="ru-RU" dirty="0"/>
                    </a:p>
                  </a:txBody>
                  <a:tcPr/>
                </a:tc>
                <a:tc>
                  <a:txBody>
                    <a:bodyPr/>
                    <a:lstStyle/>
                    <a:p>
                      <a:pPr algn="ctr"/>
                      <a:r>
                        <a:rPr lang="en-US" dirty="0" smtClean="0"/>
                        <a:t>2</a:t>
                      </a:r>
                      <a:endParaRPr lang="ru-RU" dirty="0"/>
                    </a:p>
                  </a:txBody>
                  <a:tcPr/>
                </a:tc>
                <a:tc>
                  <a:txBody>
                    <a:bodyPr/>
                    <a:lstStyle/>
                    <a:p>
                      <a:pPr algn="ctr"/>
                      <a:r>
                        <a:rPr lang="en-US" dirty="0" smtClean="0"/>
                        <a:t>14</a:t>
                      </a:r>
                      <a:endParaRPr lang="ru-RU" dirty="0"/>
                    </a:p>
                  </a:txBody>
                  <a:tcPr/>
                </a:tc>
                <a:tc>
                  <a:txBody>
                    <a:bodyPr/>
                    <a:lstStyle/>
                    <a:p>
                      <a:pPr algn="ctr"/>
                      <a:r>
                        <a:rPr lang="en-US" dirty="0" smtClean="0"/>
                        <a:t>10</a:t>
                      </a:r>
                      <a:endParaRPr lang="ru-RU"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357167"/>
            <a:ext cx="8143932" cy="800219"/>
          </a:xfrm>
          <a:prstGeom prst="rect">
            <a:avLst/>
          </a:prstGeom>
          <a:noFill/>
        </p:spPr>
        <p:txBody>
          <a:bodyPr wrap="square" rtlCol="0">
            <a:spAutoFit/>
          </a:bodyPr>
          <a:lstStyle/>
          <a:p>
            <a:r>
              <a:rPr lang="ru-RU" sz="1400" b="1" dirty="0" smtClean="0"/>
              <a:t>Аналогично (демоверсия 2012)</a:t>
            </a:r>
          </a:p>
          <a:p>
            <a:r>
              <a:rPr lang="ru-RU" sz="1400" dirty="0" smtClean="0"/>
              <a:t>Определите, что будет напечатано в результате работы следующего фрагмента программы:</a:t>
            </a:r>
          </a:p>
          <a:p>
            <a:endParaRPr lang="ru-RU" dirty="0"/>
          </a:p>
        </p:txBody>
      </p:sp>
      <p:graphicFrame>
        <p:nvGraphicFramePr>
          <p:cNvPr id="3" name="Таблица 2"/>
          <p:cNvGraphicFramePr>
            <a:graphicFrameLocks noGrp="1"/>
          </p:cNvGraphicFramePr>
          <p:nvPr/>
        </p:nvGraphicFramePr>
        <p:xfrm>
          <a:off x="1643042" y="928670"/>
          <a:ext cx="6096000" cy="5158232"/>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nSpc>
                          <a:spcPct val="115000"/>
                        </a:lnSpc>
                        <a:spcAft>
                          <a:spcPts val="0"/>
                        </a:spcAft>
                      </a:pPr>
                      <a:r>
                        <a:rPr lang="ru-RU" sz="1400" b="1" dirty="0">
                          <a:latin typeface="Times New Roman"/>
                          <a:ea typeface="TimesNewRomanPS-BoldMT"/>
                          <a:cs typeface="Times New Roman"/>
                        </a:rPr>
                        <a:t>Бейсик</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400" b="1" dirty="0">
                          <a:latin typeface="Times New Roman"/>
                          <a:ea typeface="TimesNewRomanPS-BoldMT"/>
                          <a:cs typeface="Times New Roman"/>
                        </a:rPr>
                        <a:t>Паскаль</a:t>
                      </a:r>
                      <a:endParaRPr lang="ru-RU" sz="1100" dirty="0">
                        <a:latin typeface="Calibri"/>
                        <a:ea typeface="Calibri"/>
                        <a:cs typeface="Times New Roman"/>
                      </a:endParaRPr>
                    </a:p>
                  </a:txBody>
                  <a:tcPr marL="68580" marR="68580" marT="0" marB="0"/>
                </a:tc>
              </a:tr>
              <a:tr h="370840">
                <a:tc>
                  <a:txBody>
                    <a:bodyPr/>
                    <a:lstStyle/>
                    <a:p>
                      <a:pPr>
                        <a:lnSpc>
                          <a:spcPct val="115000"/>
                        </a:lnSpc>
                        <a:spcAft>
                          <a:spcPts val="0"/>
                        </a:spcAft>
                      </a:pPr>
                      <a:r>
                        <a:rPr lang="en-US" sz="1200">
                          <a:latin typeface="Times New Roman"/>
                          <a:ea typeface="TimesNewRomanPSMT"/>
                          <a:cs typeface="Times New Roman"/>
                        </a:rPr>
                        <a:t>Dim k, s As Integer</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s = 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k = 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While s &lt; 1024</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s = s + 10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k = k + 1</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End While</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Console.Write(k)</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en-US" sz="1200">
                          <a:latin typeface="Times New Roman"/>
                          <a:ea typeface="TimesNewRomanPSMT"/>
                          <a:cs typeface="Times New Roman"/>
                        </a:rPr>
                        <a:t>Var k, s : integer;</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BEGIN</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s:=0;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k:=0;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while s&lt;1024 do</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begin</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s:=s+10;</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k:=k+1;</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end;</a:t>
                      </a:r>
                      <a:endParaRPr lang="ru-RU" sz="1100">
                        <a:latin typeface="Calibri"/>
                        <a:ea typeface="Calibri"/>
                        <a:cs typeface="Times New Roman"/>
                      </a:endParaRPr>
                    </a:p>
                    <a:p>
                      <a:pPr>
                        <a:lnSpc>
                          <a:spcPct val="115000"/>
                        </a:lnSpc>
                        <a:spcAft>
                          <a:spcPts val="0"/>
                        </a:spcAft>
                      </a:pPr>
                      <a:r>
                        <a:rPr lang="en-US" sz="1200">
                          <a:latin typeface="Times New Roman"/>
                          <a:ea typeface="TimesNewRomanPSMT"/>
                          <a:cs typeface="Times New Roman"/>
                        </a:rPr>
                        <a:t>write (k);</a:t>
                      </a:r>
                      <a:endParaRPr lang="ru-RU" sz="1100">
                        <a:latin typeface="Calibri"/>
                        <a:ea typeface="Calibri"/>
                        <a:cs typeface="Times New Roman"/>
                      </a:endParaRPr>
                    </a:p>
                    <a:p>
                      <a:pPr>
                        <a:lnSpc>
                          <a:spcPct val="115000"/>
                        </a:lnSpc>
                        <a:spcAft>
                          <a:spcPts val="0"/>
                        </a:spcAft>
                      </a:pPr>
                      <a:r>
                        <a:rPr lang="ru-RU" sz="1200">
                          <a:latin typeface="Times New Roman"/>
                          <a:ea typeface="TimesNewRomanPSMT"/>
                          <a:cs typeface="Times New Roman"/>
                        </a:rPr>
                        <a:t>END.</a:t>
                      </a:r>
                      <a:endParaRPr lang="ru-RU" sz="1100">
                        <a:latin typeface="Calibri"/>
                        <a:ea typeface="Calibri"/>
                        <a:cs typeface="Times New Roman"/>
                      </a:endParaRPr>
                    </a:p>
                  </a:txBody>
                  <a:tcPr marL="68580" marR="68580" marT="0" marB="0"/>
                </a:tc>
              </a:tr>
              <a:tr h="370840">
                <a:tc>
                  <a:txBody>
                    <a:bodyPr/>
                    <a:lstStyle/>
                    <a:p>
                      <a:pPr>
                        <a:lnSpc>
                          <a:spcPct val="115000"/>
                        </a:lnSpc>
                        <a:spcAft>
                          <a:spcPts val="0"/>
                        </a:spcAft>
                      </a:pPr>
                      <a:r>
                        <a:rPr lang="ru-RU" sz="1400" b="1">
                          <a:latin typeface="Times New Roman"/>
                          <a:ea typeface="TimesNewRomanPS-BoldMT"/>
                          <a:cs typeface="Times New Roman"/>
                        </a:rPr>
                        <a:t>Си</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400" b="1">
                          <a:latin typeface="Times New Roman"/>
                          <a:ea typeface="TimesNewRomanPS-BoldMT"/>
                          <a:cs typeface="Times New Roman"/>
                        </a:rPr>
                        <a:t>Алгоритмический</a:t>
                      </a:r>
                      <a:endParaRPr lang="ru-RU"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200" dirty="0">
                          <a:latin typeface="Times New Roman"/>
                          <a:ea typeface="TimesNewRomanPSMT"/>
                          <a:cs typeface="Times New Roman"/>
                        </a:rPr>
                        <a:t>{</a:t>
                      </a:r>
                      <a:endParaRPr lang="ru-RU" sz="1100" dirty="0">
                        <a:latin typeface="Calibri"/>
                        <a:ea typeface="Calibri"/>
                        <a:cs typeface="Times New Roman"/>
                      </a:endParaRPr>
                    </a:p>
                    <a:p>
                      <a:pPr>
                        <a:lnSpc>
                          <a:spcPct val="115000"/>
                        </a:lnSpc>
                        <a:spcAft>
                          <a:spcPts val="0"/>
                        </a:spcAft>
                      </a:pPr>
                      <a:r>
                        <a:rPr lang="en-US" sz="1200" dirty="0" err="1">
                          <a:latin typeface="Times New Roman"/>
                          <a:ea typeface="TimesNewRomanPSMT"/>
                          <a:cs typeface="Times New Roman"/>
                        </a:rPr>
                        <a:t>int</a:t>
                      </a:r>
                      <a:r>
                        <a:rPr lang="en-US" sz="1200" dirty="0">
                          <a:latin typeface="Times New Roman"/>
                          <a:ea typeface="TimesNewRomanPSMT"/>
                          <a:cs typeface="Times New Roman"/>
                        </a:rPr>
                        <a:t> k, s;</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s = 0;</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k = 0;</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while (s&lt;1024) {</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s = s+10;</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k = k+1;</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a:t>
                      </a:r>
                      <a:endParaRPr lang="ru-RU" sz="1100" dirty="0">
                        <a:latin typeface="Calibri"/>
                        <a:ea typeface="Calibri"/>
                        <a:cs typeface="Times New Roman"/>
                      </a:endParaRPr>
                    </a:p>
                    <a:p>
                      <a:pPr>
                        <a:lnSpc>
                          <a:spcPct val="115000"/>
                        </a:lnSpc>
                        <a:spcAft>
                          <a:spcPts val="0"/>
                        </a:spcAft>
                      </a:pPr>
                      <a:r>
                        <a:rPr lang="en-US" sz="1200" dirty="0" err="1">
                          <a:latin typeface="Times New Roman"/>
                          <a:ea typeface="TimesNewRomanPSMT"/>
                          <a:cs typeface="Times New Roman"/>
                        </a:rPr>
                        <a:t>printf</a:t>
                      </a:r>
                      <a:r>
                        <a:rPr lang="en-US" sz="1200" dirty="0">
                          <a:latin typeface="Times New Roman"/>
                          <a:ea typeface="TimesNewRomanPSMT"/>
                          <a:cs typeface="Times New Roman"/>
                        </a:rPr>
                        <a:t>("%d", k);</a:t>
                      </a:r>
                      <a:endParaRPr lang="ru-RU" sz="1100" dirty="0">
                        <a:latin typeface="Calibri"/>
                        <a:ea typeface="Calibri"/>
                        <a:cs typeface="Times New Roman"/>
                      </a:endParaRPr>
                    </a:p>
                    <a:p>
                      <a:pPr>
                        <a:lnSpc>
                          <a:spcPct val="115000"/>
                        </a:lnSpc>
                        <a:spcAft>
                          <a:spcPts val="0"/>
                        </a:spcAft>
                      </a:pPr>
                      <a:r>
                        <a:rPr lang="en-US" sz="1200" dirty="0">
                          <a:latin typeface="Times New Roman"/>
                          <a:ea typeface="TimesNewRomanPSMT"/>
                          <a:cs typeface="Times New Roman"/>
                        </a:rPr>
                        <a:t>}</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err="1">
                          <a:latin typeface="Times New Roman"/>
                          <a:ea typeface="TimesNewRomanPSMT"/>
                          <a:cs typeface="Times New Roman"/>
                        </a:rPr>
                        <a:t>нач</a:t>
                      </a:r>
                      <a:endParaRPr lang="ru-RU" sz="1100" dirty="0">
                        <a:latin typeface="Calibri"/>
                        <a:ea typeface="Calibri"/>
                        <a:cs typeface="Times New Roman"/>
                      </a:endParaRPr>
                    </a:p>
                    <a:p>
                      <a:pPr>
                        <a:lnSpc>
                          <a:spcPct val="115000"/>
                        </a:lnSpc>
                        <a:spcAft>
                          <a:spcPts val="0"/>
                        </a:spcAft>
                      </a:pPr>
                      <a:r>
                        <a:rPr lang="ru-RU" sz="1200" dirty="0">
                          <a:latin typeface="Times New Roman"/>
                          <a:ea typeface="TimesNewRomanPSMT"/>
                          <a:cs typeface="Times New Roman"/>
                        </a:rPr>
                        <a:t>цел </a:t>
                      </a:r>
                      <a:r>
                        <a:rPr lang="en-US" sz="1200" i="1" dirty="0">
                          <a:latin typeface="Times New Roman"/>
                          <a:ea typeface="TimesNewRomanPSMT"/>
                          <a:cs typeface="Times New Roman"/>
                        </a:rPr>
                        <a:t>k, s</a:t>
                      </a:r>
                      <a:endParaRPr lang="ru-RU" sz="1100" dirty="0">
                        <a:latin typeface="Calibri"/>
                        <a:ea typeface="Calibri"/>
                        <a:cs typeface="Times New Roman"/>
                      </a:endParaRPr>
                    </a:p>
                    <a:p>
                      <a:pPr>
                        <a:lnSpc>
                          <a:spcPct val="115000"/>
                        </a:lnSpc>
                        <a:spcAft>
                          <a:spcPts val="0"/>
                        </a:spcAft>
                      </a:pPr>
                      <a:r>
                        <a:rPr lang="en-US" sz="1200" i="1" dirty="0">
                          <a:latin typeface="Times New Roman"/>
                          <a:ea typeface="TimesNewRomanPSMT"/>
                          <a:cs typeface="Times New Roman"/>
                        </a:rPr>
                        <a:t>s:=0</a:t>
                      </a:r>
                      <a:endParaRPr lang="ru-RU" sz="1100" dirty="0">
                        <a:latin typeface="Calibri"/>
                        <a:ea typeface="Calibri"/>
                        <a:cs typeface="Times New Roman"/>
                      </a:endParaRPr>
                    </a:p>
                    <a:p>
                      <a:pPr>
                        <a:lnSpc>
                          <a:spcPct val="115000"/>
                        </a:lnSpc>
                        <a:spcAft>
                          <a:spcPts val="0"/>
                        </a:spcAft>
                      </a:pPr>
                      <a:r>
                        <a:rPr lang="en-US" sz="1200" i="1" dirty="0">
                          <a:latin typeface="Times New Roman"/>
                          <a:ea typeface="TimesNewRomanPSMT"/>
                          <a:cs typeface="Times New Roman"/>
                        </a:rPr>
                        <a:t>k:=0</a:t>
                      </a:r>
                      <a:endParaRPr lang="ru-RU" sz="1100" dirty="0">
                        <a:latin typeface="Calibri"/>
                        <a:ea typeface="Calibri"/>
                        <a:cs typeface="Times New Roman"/>
                      </a:endParaRPr>
                    </a:p>
                    <a:p>
                      <a:pPr>
                        <a:lnSpc>
                          <a:spcPct val="115000"/>
                        </a:lnSpc>
                        <a:spcAft>
                          <a:spcPts val="0"/>
                        </a:spcAft>
                      </a:pPr>
                      <a:r>
                        <a:rPr lang="ru-RU" sz="1200" dirty="0" err="1">
                          <a:latin typeface="Times New Roman"/>
                          <a:ea typeface="TimesNewRomanPSMT"/>
                          <a:cs typeface="Times New Roman"/>
                        </a:rPr>
                        <a:t>нц</a:t>
                      </a:r>
                      <a:r>
                        <a:rPr lang="ru-RU" sz="1200" dirty="0">
                          <a:latin typeface="Times New Roman"/>
                          <a:ea typeface="TimesNewRomanPSMT"/>
                          <a:cs typeface="Times New Roman"/>
                        </a:rPr>
                        <a:t> пока </a:t>
                      </a:r>
                      <a:r>
                        <a:rPr lang="en-US" sz="1200" i="1" dirty="0">
                          <a:latin typeface="Times New Roman"/>
                          <a:ea typeface="TimesNewRomanPSMT"/>
                          <a:cs typeface="Times New Roman"/>
                        </a:rPr>
                        <a:t>s &lt; 1024</a:t>
                      </a:r>
                      <a:endParaRPr lang="ru-RU" sz="1100" dirty="0">
                        <a:latin typeface="Calibri"/>
                        <a:ea typeface="Calibri"/>
                        <a:cs typeface="Times New Roman"/>
                      </a:endParaRPr>
                    </a:p>
                    <a:p>
                      <a:pPr>
                        <a:lnSpc>
                          <a:spcPct val="115000"/>
                        </a:lnSpc>
                        <a:spcAft>
                          <a:spcPts val="0"/>
                        </a:spcAft>
                      </a:pPr>
                      <a:r>
                        <a:rPr lang="en-US" sz="1200" i="1" dirty="0">
                          <a:latin typeface="Times New Roman"/>
                          <a:ea typeface="TimesNewRomanPSMT"/>
                          <a:cs typeface="Times New Roman"/>
                        </a:rPr>
                        <a:t>s:=s+10; k:=k+1</a:t>
                      </a:r>
                      <a:endParaRPr lang="ru-RU" sz="1100" dirty="0">
                        <a:latin typeface="Calibri"/>
                        <a:ea typeface="Calibri"/>
                        <a:cs typeface="Times New Roman"/>
                      </a:endParaRPr>
                    </a:p>
                    <a:p>
                      <a:pPr>
                        <a:lnSpc>
                          <a:spcPct val="115000"/>
                        </a:lnSpc>
                        <a:spcAft>
                          <a:spcPts val="0"/>
                        </a:spcAft>
                      </a:pPr>
                      <a:r>
                        <a:rPr lang="ru-RU" sz="1200" dirty="0" err="1">
                          <a:latin typeface="Times New Roman"/>
                          <a:ea typeface="TimesNewRomanPSMT"/>
                          <a:cs typeface="Times New Roman"/>
                        </a:rPr>
                        <a:t>кц</a:t>
                      </a:r>
                      <a:endParaRPr lang="ru-RU" sz="1100" dirty="0">
                        <a:latin typeface="Calibri"/>
                        <a:ea typeface="Calibri"/>
                        <a:cs typeface="Times New Roman"/>
                      </a:endParaRPr>
                    </a:p>
                    <a:p>
                      <a:pPr>
                        <a:lnSpc>
                          <a:spcPct val="115000"/>
                        </a:lnSpc>
                        <a:spcAft>
                          <a:spcPts val="0"/>
                        </a:spcAft>
                      </a:pPr>
                      <a:r>
                        <a:rPr lang="ru-RU" sz="1200" dirty="0">
                          <a:latin typeface="Times New Roman"/>
                          <a:ea typeface="TimesNewRomanPSMT"/>
                          <a:cs typeface="Times New Roman"/>
                        </a:rPr>
                        <a:t>вывод </a:t>
                      </a:r>
                      <a:r>
                        <a:rPr lang="ru-RU" sz="1200" i="1" dirty="0" err="1">
                          <a:latin typeface="Times New Roman"/>
                          <a:ea typeface="TimesNewRomanPSMT"/>
                          <a:cs typeface="Times New Roman"/>
                        </a:rPr>
                        <a:t>k</a:t>
                      </a:r>
                      <a:endParaRPr lang="ru-RU" sz="1100" dirty="0">
                        <a:latin typeface="Calibri"/>
                        <a:ea typeface="Calibri"/>
                        <a:cs typeface="Times New Roman"/>
                      </a:endParaRPr>
                    </a:p>
                    <a:p>
                      <a:pPr>
                        <a:lnSpc>
                          <a:spcPct val="115000"/>
                        </a:lnSpc>
                        <a:spcAft>
                          <a:spcPts val="0"/>
                        </a:spcAft>
                      </a:pPr>
                      <a:r>
                        <a:rPr lang="ru-RU" sz="1200" dirty="0">
                          <a:latin typeface="Times New Roman"/>
                          <a:ea typeface="TimesNewRomanPSMT"/>
                          <a:cs typeface="Times New Roman"/>
                        </a:rPr>
                        <a:t>кон</a:t>
                      </a:r>
                      <a:endParaRPr lang="ru-RU" sz="1100" dirty="0">
                        <a:latin typeface="Calibri"/>
                        <a:ea typeface="Calibri"/>
                        <a:cs typeface="Times New Roman"/>
                      </a:endParaRPr>
                    </a:p>
                  </a:txBody>
                  <a:tcPr marL="68580" marR="68580" marT="0" marB="0"/>
                </a:tc>
              </a:tr>
            </a:tbl>
          </a:graphicData>
        </a:graphic>
      </p:graphicFrame>
      <p:sp>
        <p:nvSpPr>
          <p:cNvPr id="4" name="TextBox 3"/>
          <p:cNvSpPr txBox="1"/>
          <p:nvPr/>
        </p:nvSpPr>
        <p:spPr>
          <a:xfrm>
            <a:off x="428596" y="6286520"/>
            <a:ext cx="2928958" cy="584775"/>
          </a:xfrm>
          <a:prstGeom prst="rect">
            <a:avLst/>
          </a:prstGeom>
          <a:noFill/>
        </p:spPr>
        <p:txBody>
          <a:bodyPr wrap="square" rtlCol="0">
            <a:spAutoFit/>
          </a:bodyPr>
          <a:lstStyle/>
          <a:p>
            <a:r>
              <a:rPr lang="ru-RU" sz="1400" dirty="0" smtClean="0"/>
              <a:t>Ответ: 103</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defRPr/>
            </a:pPr>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B3</a:t>
            </a:r>
            <a:r>
              <a:rPr lang="ru-RU" sz="2800" b="1" dirty="0" smtClean="0">
                <a:latin typeface="Times New Roman" pitchFamily="18" charset="0"/>
                <a:cs typeface="Times New Roman" pitchFamily="18" charset="0"/>
              </a:rPr>
              <a:t> из демоверсии 201</a:t>
            </a:r>
            <a:r>
              <a:rPr lang="en-US" sz="2800" b="1" dirty="0" smtClean="0">
                <a:latin typeface="Times New Roman" pitchFamily="18" charset="0"/>
                <a:cs typeface="Times New Roman" pitchFamily="18" charset="0"/>
              </a:rPr>
              <a:t>3</a:t>
            </a:r>
            <a:endParaRPr lang="ru-RU" sz="2800" dirty="0" smtClean="0">
              <a:latin typeface="Times New Roman" pitchFamily="18" charset="0"/>
              <a:cs typeface="Times New Roman" pitchFamily="18" charset="0"/>
            </a:endParaRPr>
          </a:p>
        </p:txBody>
      </p:sp>
      <p:sp>
        <p:nvSpPr>
          <p:cNvPr id="3" name="TextBox 2"/>
          <p:cNvSpPr txBox="1"/>
          <p:nvPr/>
        </p:nvSpPr>
        <p:spPr>
          <a:xfrm>
            <a:off x="428596" y="1785927"/>
            <a:ext cx="7929618" cy="707886"/>
          </a:xfrm>
          <a:prstGeom prst="rect">
            <a:avLst/>
          </a:prstGeom>
          <a:noFill/>
        </p:spPr>
        <p:txBody>
          <a:bodyPr wrap="square" rtlCol="0">
            <a:spAutoFit/>
          </a:bodyPr>
          <a:lstStyle/>
          <a:p>
            <a:r>
              <a:rPr lang="ru-RU" sz="2200" dirty="0" smtClean="0">
                <a:latin typeface="Times New Roman" pitchFamily="18" charset="0"/>
                <a:cs typeface="Times New Roman" pitchFamily="18" charset="0"/>
              </a:rPr>
              <a:t>Дан фрагмент электронной таблицы:</a:t>
            </a:r>
          </a:p>
          <a:p>
            <a:endParaRPr lang="ru-RU" dirty="0"/>
          </a:p>
        </p:txBody>
      </p:sp>
      <p:graphicFrame>
        <p:nvGraphicFramePr>
          <p:cNvPr id="4" name="Таблица 3"/>
          <p:cNvGraphicFramePr>
            <a:graphicFrameLocks noGrp="1"/>
          </p:cNvGraphicFramePr>
          <p:nvPr/>
        </p:nvGraphicFramePr>
        <p:xfrm>
          <a:off x="500034" y="2285992"/>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ru-RU" dirty="0"/>
                    </a:p>
                  </a:txBody>
                  <a:tcPr/>
                </a:tc>
                <a:tc>
                  <a:txBody>
                    <a:bodyPr/>
                    <a:lstStyle/>
                    <a:p>
                      <a:pPr algn="ctr">
                        <a:lnSpc>
                          <a:spcPct val="115000"/>
                        </a:lnSpc>
                        <a:spcAft>
                          <a:spcPts val="0"/>
                        </a:spcAft>
                      </a:pPr>
                      <a:r>
                        <a:rPr lang="en-US" sz="1400" b="1" dirty="0">
                          <a:latin typeface="Times New Roman"/>
                          <a:ea typeface="TimesNewRomanPSMT"/>
                          <a:cs typeface="Times New Roman"/>
                        </a:rPr>
                        <a:t>A</a:t>
                      </a:r>
                      <a:endParaRPr lang="ru-RU"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400" b="1">
                          <a:latin typeface="Times New Roman"/>
                          <a:ea typeface="TimesNewRomanPSMT"/>
                          <a:cs typeface="Times New Roman"/>
                        </a:rPr>
                        <a:t>B</a:t>
                      </a:r>
                      <a:endParaRPr lang="ru-RU" sz="1100">
                        <a:latin typeface="Calibri"/>
                        <a:ea typeface="Calibri"/>
                        <a:cs typeface="Times New Roman"/>
                      </a:endParaRPr>
                    </a:p>
                  </a:txBody>
                  <a:tcPr marL="68580" marR="68580" marT="0" marB="0"/>
                </a:tc>
                <a:tc>
                  <a:txBody>
                    <a:bodyPr/>
                    <a:lstStyle/>
                    <a:p>
                      <a:pPr algn="ctr">
                        <a:lnSpc>
                          <a:spcPct val="115000"/>
                        </a:lnSpc>
                        <a:spcAft>
                          <a:spcPts val="0"/>
                        </a:spcAft>
                      </a:pPr>
                      <a:r>
                        <a:rPr lang="en-US" sz="1400" b="1" dirty="0">
                          <a:latin typeface="Times New Roman"/>
                          <a:ea typeface="TimesNewRomanPSMT"/>
                          <a:cs typeface="Times New Roman"/>
                        </a:rPr>
                        <a:t>C</a:t>
                      </a:r>
                      <a:endParaRPr lang="ru-RU" sz="1100" dirty="0">
                        <a:latin typeface="Calibri"/>
                        <a:ea typeface="Calibri"/>
                        <a:cs typeface="Times New Roman"/>
                      </a:endParaRPr>
                    </a:p>
                  </a:txBody>
                  <a:tcPr marL="68580" marR="68580" marT="0" marB="0"/>
                </a:tc>
              </a:tr>
              <a:tr h="370840">
                <a:tc>
                  <a:txBody>
                    <a:bodyPr/>
                    <a:lstStyle/>
                    <a:p>
                      <a:pPr algn="ctr">
                        <a:lnSpc>
                          <a:spcPct val="115000"/>
                        </a:lnSpc>
                        <a:spcAft>
                          <a:spcPts val="0"/>
                        </a:spcAft>
                      </a:pPr>
                      <a:r>
                        <a:rPr lang="en-US" sz="1400" b="1" dirty="0">
                          <a:latin typeface="Times New Roman"/>
                          <a:ea typeface="TimesNewRomanPSMT"/>
                          <a:cs typeface="Times New Roman"/>
                        </a:rPr>
                        <a:t>1</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en-US" sz="1400">
                          <a:latin typeface="Times New Roman"/>
                          <a:ea typeface="TimesNewRomanPSMT"/>
                          <a:cs typeface="Times New Roman"/>
                        </a:rPr>
                        <a:t>2</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en-US" sz="1400">
                          <a:latin typeface="Times New Roman"/>
                          <a:ea typeface="TimesNewRomanPSMT"/>
                          <a:cs typeface="Times New Roman"/>
                        </a:rPr>
                        <a:t>4</a:t>
                      </a:r>
                      <a:endParaRPr lang="ru-RU" sz="1100">
                        <a:latin typeface="Calibri"/>
                        <a:ea typeface="Calibri"/>
                        <a:cs typeface="Times New Roman"/>
                      </a:endParaRPr>
                    </a:p>
                  </a:txBody>
                  <a:tcPr marL="68580" marR="68580" marT="0" marB="0"/>
                </a:tc>
                <a:tc>
                  <a:txBody>
                    <a:bodyPr/>
                    <a:lstStyle/>
                    <a:p>
                      <a:pPr>
                        <a:lnSpc>
                          <a:spcPct val="115000"/>
                        </a:lnSpc>
                        <a:spcAft>
                          <a:spcPts val="0"/>
                        </a:spcAft>
                      </a:pPr>
                      <a:endParaRPr lang="en-US" sz="1400" dirty="0">
                        <a:latin typeface="Times New Roman"/>
                        <a:ea typeface="TimesNewRomanPSMT"/>
                        <a:cs typeface="Times New Roman"/>
                      </a:endParaRPr>
                    </a:p>
                  </a:txBody>
                  <a:tcPr marL="68580" marR="68580" marT="0" marB="0"/>
                </a:tc>
              </a:tr>
              <a:tr h="370840">
                <a:tc>
                  <a:txBody>
                    <a:bodyPr/>
                    <a:lstStyle/>
                    <a:p>
                      <a:pPr algn="ctr">
                        <a:lnSpc>
                          <a:spcPct val="115000"/>
                        </a:lnSpc>
                        <a:spcAft>
                          <a:spcPts val="0"/>
                        </a:spcAft>
                      </a:pPr>
                      <a:r>
                        <a:rPr lang="en-US" sz="1400" b="1" dirty="0">
                          <a:latin typeface="Times New Roman"/>
                          <a:ea typeface="TimesNewRomanPSMT"/>
                          <a:cs typeface="Times New Roman"/>
                        </a:rPr>
                        <a:t>2</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en-US" sz="1400">
                          <a:latin typeface="Times New Roman"/>
                          <a:ea typeface="TimesNewRomanPSMT"/>
                          <a:cs typeface="Times New Roman"/>
                        </a:rPr>
                        <a:t>= (B1 - A1) / 2</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400">
                          <a:latin typeface="Times New Roman"/>
                          <a:ea typeface="TimesNewRomanPSMT"/>
                          <a:cs typeface="Times New Roman"/>
                        </a:rPr>
                        <a:t>=</a:t>
                      </a:r>
                      <a:r>
                        <a:rPr lang="en-US" sz="1400">
                          <a:latin typeface="Times New Roman"/>
                          <a:ea typeface="TimesNewRomanPSMT"/>
                          <a:cs typeface="Times New Roman"/>
                        </a:rPr>
                        <a:t> 2 - A1/2</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en-US" sz="1400" dirty="0">
                          <a:latin typeface="Times New Roman"/>
                          <a:ea typeface="TimesNewRomanPSMT"/>
                          <a:cs typeface="Times New Roman"/>
                        </a:rPr>
                        <a:t>= (C1-A1)*2 - 4 </a:t>
                      </a:r>
                      <a:endParaRPr lang="ru-RU" sz="1100" dirty="0">
                        <a:latin typeface="Calibri"/>
                        <a:ea typeface="Calibri"/>
                        <a:cs typeface="Times New Roman"/>
                      </a:endParaRPr>
                    </a:p>
                  </a:txBody>
                  <a:tcPr marL="68580" marR="68580" marT="0" marB="0"/>
                </a:tc>
              </a:tr>
            </a:tbl>
          </a:graphicData>
        </a:graphic>
      </p:graphicFrame>
      <p:sp>
        <p:nvSpPr>
          <p:cNvPr id="5" name="TextBox 4"/>
          <p:cNvSpPr txBox="1"/>
          <p:nvPr/>
        </p:nvSpPr>
        <p:spPr>
          <a:xfrm>
            <a:off x="500034" y="3571877"/>
            <a:ext cx="8358246" cy="1384995"/>
          </a:xfrm>
          <a:prstGeom prst="rect">
            <a:avLst/>
          </a:prstGeom>
          <a:noFill/>
        </p:spPr>
        <p:txBody>
          <a:bodyPr wrap="square" rtlCol="0">
            <a:spAutoFit/>
          </a:bodyPr>
          <a:lstStyle/>
          <a:p>
            <a:pPr algn="just"/>
            <a:r>
              <a:rPr lang="ru-RU" sz="2200" dirty="0" smtClean="0">
                <a:latin typeface="Times New Roman" pitchFamily="18" charset="0"/>
                <a:cs typeface="Times New Roman" pitchFamily="18" charset="0"/>
              </a:rPr>
              <a:t>Какое число должно быть записана в ячейке </a:t>
            </a:r>
            <a:r>
              <a:rPr lang="en-US" sz="2200" dirty="0" smtClean="0">
                <a:latin typeface="Times New Roman" pitchFamily="18" charset="0"/>
                <a:cs typeface="Times New Roman" pitchFamily="18" charset="0"/>
              </a:rPr>
              <a:t>C</a:t>
            </a:r>
            <a:r>
              <a:rPr lang="ru-RU" sz="2200" dirty="0" smtClean="0">
                <a:latin typeface="Times New Roman" pitchFamily="18" charset="0"/>
                <a:cs typeface="Times New Roman" pitchFamily="18" charset="0"/>
              </a:rPr>
              <a:t>1, чтобы построенная после выполнения вычислений диаграмма по значениям диапазона ячеек A2:</a:t>
            </a:r>
            <a:r>
              <a:rPr lang="en-US" sz="2200" dirty="0" smtClean="0">
                <a:latin typeface="Times New Roman" pitchFamily="18" charset="0"/>
                <a:cs typeface="Times New Roman" pitchFamily="18" charset="0"/>
              </a:rPr>
              <a:t>C</a:t>
            </a:r>
            <a:r>
              <a:rPr lang="ru-RU" sz="2200" dirty="0" smtClean="0">
                <a:latin typeface="Times New Roman" pitchFamily="18" charset="0"/>
                <a:cs typeface="Times New Roman" pitchFamily="18" charset="0"/>
              </a:rPr>
              <a:t>2 соответствовала рисунку: </a:t>
            </a:r>
          </a:p>
          <a:p>
            <a:endParaRPr lang="ru-RU" dirty="0"/>
          </a:p>
        </p:txBody>
      </p:sp>
      <p:pic>
        <p:nvPicPr>
          <p:cNvPr id="6" name="Рисунок 5" descr="1.jpg"/>
          <p:cNvPicPr/>
          <p:nvPr/>
        </p:nvPicPr>
        <p:blipFill>
          <a:blip r:embed="rId2"/>
          <a:stretch>
            <a:fillRect/>
          </a:stretch>
        </p:blipFill>
        <p:spPr>
          <a:xfrm>
            <a:off x="3357554" y="5000636"/>
            <a:ext cx="1571625" cy="143247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defRPr/>
            </a:pPr>
            <a:r>
              <a:rPr lang="ru-RU" sz="2800" b="1" dirty="0" smtClean="0">
                <a:latin typeface="Times New Roman" pitchFamily="18" charset="0"/>
                <a:cs typeface="Times New Roman" pitchFamily="18" charset="0"/>
              </a:rPr>
              <a:t>Задача </a:t>
            </a:r>
            <a:r>
              <a:rPr lang="en-US" sz="2800" b="1" dirty="0" smtClean="0">
                <a:latin typeface="Times New Roman" pitchFamily="18" charset="0"/>
                <a:cs typeface="Times New Roman" pitchFamily="18" charset="0"/>
              </a:rPr>
              <a:t>B3</a:t>
            </a:r>
            <a:r>
              <a:rPr lang="ru-RU" sz="2800" b="1" dirty="0" smtClean="0">
                <a:latin typeface="Times New Roman" pitchFamily="18" charset="0"/>
                <a:cs typeface="Times New Roman" pitchFamily="18" charset="0"/>
              </a:rPr>
              <a:t> из демоверсии 201</a:t>
            </a:r>
            <a:r>
              <a:rPr lang="en-US" sz="2800" b="1" dirty="0" smtClean="0">
                <a:latin typeface="Times New Roman" pitchFamily="18" charset="0"/>
                <a:cs typeface="Times New Roman" pitchFamily="18" charset="0"/>
              </a:rPr>
              <a:t>3</a:t>
            </a:r>
            <a:endParaRPr lang="ru-RU" sz="2800" dirty="0" smtClean="0">
              <a:latin typeface="Times New Roman" pitchFamily="18" charset="0"/>
              <a:cs typeface="Times New Roman" pitchFamily="18" charset="0"/>
            </a:endParaRPr>
          </a:p>
        </p:txBody>
      </p:sp>
      <p:sp>
        <p:nvSpPr>
          <p:cNvPr id="3" name="TextBox 2"/>
          <p:cNvSpPr txBox="1"/>
          <p:nvPr/>
        </p:nvSpPr>
        <p:spPr>
          <a:xfrm>
            <a:off x="428596" y="1785927"/>
            <a:ext cx="7929618" cy="1384995"/>
          </a:xfrm>
          <a:prstGeom prst="rect">
            <a:avLst/>
          </a:prstGeom>
          <a:noFill/>
        </p:spPr>
        <p:txBody>
          <a:bodyPr wrap="square" rtlCol="0">
            <a:spAutoFit/>
          </a:bodyPr>
          <a:lstStyle/>
          <a:p>
            <a:r>
              <a:rPr lang="ru-RU" sz="2200" b="1" dirty="0" smtClean="0">
                <a:latin typeface="Times New Roman" pitchFamily="18" charset="0"/>
                <a:cs typeface="Times New Roman" pitchFamily="18" charset="0"/>
              </a:rPr>
              <a:t>Решение:</a:t>
            </a:r>
            <a:endParaRPr lang="ru-RU"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Рассчитываем </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2 = 1; </a:t>
            </a:r>
            <a:r>
              <a:rPr lang="en-US" sz="2200" dirty="0" smtClean="0">
                <a:latin typeface="Times New Roman" pitchFamily="18" charset="0"/>
                <a:cs typeface="Times New Roman" pitchFamily="18" charset="0"/>
              </a:rPr>
              <a:t>B</a:t>
            </a:r>
            <a:r>
              <a:rPr lang="ru-RU" sz="2200" dirty="0" smtClean="0">
                <a:latin typeface="Times New Roman" pitchFamily="18" charset="0"/>
                <a:cs typeface="Times New Roman" pitchFamily="18" charset="0"/>
              </a:rPr>
              <a:t>2= 1.</a:t>
            </a:r>
          </a:p>
          <a:p>
            <a:r>
              <a:rPr lang="ru-RU" sz="2200" dirty="0" smtClean="0">
                <a:latin typeface="Times New Roman" pitchFamily="18" charset="0"/>
                <a:cs typeface="Times New Roman" pitchFamily="18" charset="0"/>
              </a:rPr>
              <a:t>Анализируем диаграмму</a:t>
            </a:r>
          </a:p>
          <a:p>
            <a:endParaRPr lang="ru-RU" dirty="0"/>
          </a:p>
        </p:txBody>
      </p:sp>
      <p:sp>
        <p:nvSpPr>
          <p:cNvPr id="5" name="TextBox 4"/>
          <p:cNvSpPr txBox="1"/>
          <p:nvPr/>
        </p:nvSpPr>
        <p:spPr>
          <a:xfrm>
            <a:off x="357158" y="4500570"/>
            <a:ext cx="8358246" cy="1723549"/>
          </a:xfrm>
          <a:prstGeom prst="rect">
            <a:avLst/>
          </a:prstGeom>
          <a:noFill/>
        </p:spPr>
        <p:txBody>
          <a:bodyPr wrap="square" rtlCol="0">
            <a:spAutoFit/>
          </a:bodyPr>
          <a:lstStyle/>
          <a:p>
            <a:r>
              <a:rPr lang="ru-RU" sz="2200" dirty="0" smtClean="0">
                <a:latin typeface="Times New Roman" pitchFamily="18" charset="0"/>
                <a:cs typeface="Times New Roman" pitchFamily="18" charset="0"/>
              </a:rPr>
              <a:t>Отсюда </a:t>
            </a:r>
            <a:r>
              <a:rPr lang="en-US" sz="2200" dirty="0" smtClean="0">
                <a:latin typeface="Times New Roman" pitchFamily="18" charset="0"/>
                <a:cs typeface="Times New Roman" pitchFamily="18" charset="0"/>
              </a:rPr>
              <a:t>C</a:t>
            </a:r>
            <a:r>
              <a:rPr lang="ru-RU" sz="2200" dirty="0" smtClean="0">
                <a:latin typeface="Times New Roman" pitchFamily="18" charset="0"/>
                <a:cs typeface="Times New Roman" pitchFamily="18" charset="0"/>
              </a:rPr>
              <a:t>2 = 2, значит (</a:t>
            </a:r>
            <a:r>
              <a:rPr lang="en-US" sz="2200" dirty="0" smtClean="0">
                <a:latin typeface="Times New Roman" pitchFamily="18" charset="0"/>
                <a:cs typeface="Times New Roman" pitchFamily="18" charset="0"/>
              </a:rPr>
              <a:t>C</a:t>
            </a:r>
            <a:r>
              <a:rPr lang="ru-RU" sz="2200" dirty="0" smtClean="0">
                <a:latin typeface="Times New Roman" pitchFamily="18" charset="0"/>
                <a:cs typeface="Times New Roman" pitchFamily="18" charset="0"/>
              </a:rPr>
              <a:t>1-</a:t>
            </a:r>
            <a:r>
              <a:rPr lang="en-US" sz="2200" dirty="0" smtClean="0">
                <a:latin typeface="Times New Roman" pitchFamily="18" charset="0"/>
                <a:cs typeface="Times New Roman" pitchFamily="18" charset="0"/>
              </a:rPr>
              <a:t>A</a:t>
            </a:r>
            <a:r>
              <a:rPr lang="ru-RU" sz="2200" dirty="0" smtClean="0">
                <a:latin typeface="Times New Roman" pitchFamily="18" charset="0"/>
                <a:cs typeface="Times New Roman" pitchFamily="18" charset="0"/>
              </a:rPr>
              <a:t>1)*2 - 4 =2; подставляем  (С1- 2) *2 – 4 = 2, значит С1= 5</a:t>
            </a:r>
          </a:p>
          <a:p>
            <a:endParaRPr lang="en-US" sz="2200"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Ответ: 5 </a:t>
            </a:r>
          </a:p>
          <a:p>
            <a:endParaRPr lang="ru-RU" dirty="0"/>
          </a:p>
        </p:txBody>
      </p:sp>
      <p:pic>
        <p:nvPicPr>
          <p:cNvPr id="7" name="Рисунок 6" descr="1.jpg"/>
          <p:cNvPicPr/>
          <p:nvPr/>
        </p:nvPicPr>
        <p:blipFill>
          <a:blip r:embed="rId2"/>
          <a:stretch>
            <a:fillRect/>
          </a:stretch>
        </p:blipFill>
        <p:spPr>
          <a:xfrm>
            <a:off x="1928794" y="3000372"/>
            <a:ext cx="1571625" cy="1432470"/>
          </a:xfrm>
          <a:prstGeom prst="rect">
            <a:avLst/>
          </a:prstGeom>
        </p:spPr>
      </p:pic>
      <p:sp>
        <p:nvSpPr>
          <p:cNvPr id="1026" name="Text Box 2"/>
          <p:cNvSpPr txBox="1">
            <a:spLocks noChangeArrowheads="1"/>
          </p:cNvSpPr>
          <p:nvPr/>
        </p:nvSpPr>
        <p:spPr bwMode="auto">
          <a:xfrm>
            <a:off x="1357290" y="3500438"/>
            <a:ext cx="600075" cy="304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rgbClr val="FF0000"/>
                </a:solidFill>
                <a:effectLst/>
                <a:latin typeface="Times New Roman" pitchFamily="18" charset="0"/>
              </a:rPr>
              <a:t>C</a:t>
            </a:r>
            <a:r>
              <a:rPr kumimoji="0" lang="ru-RU" sz="1200" b="0" i="0" u="none" strike="noStrike" cap="none" normalizeH="0" baseline="0" smtClean="0">
                <a:ln>
                  <a:noFill/>
                </a:ln>
                <a:solidFill>
                  <a:srgbClr val="FF0000"/>
                </a:solidFill>
                <a:effectLst/>
                <a:latin typeface="Times New Roman" pitchFamily="18" charset="0"/>
              </a:rPr>
              <a:t>2 =</a:t>
            </a:r>
            <a:r>
              <a:rPr kumimoji="0" lang="en-US" sz="1200" b="0" i="0" u="none" strike="noStrike" cap="none" normalizeH="0" baseline="0" smtClean="0">
                <a:ln>
                  <a:noFill/>
                </a:ln>
                <a:solidFill>
                  <a:srgbClr val="FF0000"/>
                </a:solidFill>
                <a:effectLst/>
                <a:latin typeface="Times New Roman" pitchFamily="18" charset="0"/>
              </a:rPr>
              <a:t>2</a:t>
            </a:r>
            <a:endParaRPr kumimoji="0" lang="ru-RU" sz="1800" b="0" i="0" u="none" strike="noStrike" cap="none" normalizeH="0" baseline="0" smtClean="0">
              <a:ln>
                <a:noFill/>
              </a:ln>
              <a:solidFill>
                <a:schemeClr val="tx1"/>
              </a:solidFill>
              <a:effectLst/>
              <a:latin typeface="Arial" pitchFamily="34" charset="0"/>
            </a:endParaRPr>
          </a:p>
        </p:txBody>
      </p:sp>
      <p:sp>
        <p:nvSpPr>
          <p:cNvPr id="1028" name="Text Box 4"/>
          <p:cNvSpPr txBox="1">
            <a:spLocks noChangeArrowheads="1"/>
          </p:cNvSpPr>
          <p:nvPr/>
        </p:nvSpPr>
        <p:spPr bwMode="auto">
          <a:xfrm>
            <a:off x="3428992" y="3071810"/>
            <a:ext cx="609600" cy="2476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rgbClr val="FF0000"/>
                </a:solidFill>
                <a:effectLst/>
                <a:latin typeface="Times New Roman" pitchFamily="18" charset="0"/>
              </a:rPr>
              <a:t>B</a:t>
            </a:r>
            <a:r>
              <a:rPr kumimoji="0" lang="ru-RU" sz="1200" b="0" i="0" u="none" strike="noStrike" cap="none" normalizeH="0" baseline="0" smtClean="0">
                <a:ln>
                  <a:noFill/>
                </a:ln>
                <a:solidFill>
                  <a:srgbClr val="FF0000"/>
                </a:solidFill>
                <a:effectLst/>
                <a:latin typeface="Times New Roman" pitchFamily="18" charset="0"/>
              </a:rPr>
              <a:t>2= 1</a:t>
            </a:r>
            <a:endParaRPr kumimoji="0" lang="ru-RU" sz="1800" b="0" i="0" u="none" strike="noStrike" cap="none" normalizeH="0" baseline="0" smtClean="0">
              <a:ln>
                <a:noFill/>
              </a:ln>
              <a:solidFill>
                <a:schemeClr val="tx1"/>
              </a:solidFill>
              <a:effectLst/>
              <a:latin typeface="Arial" pitchFamily="34" charset="0"/>
            </a:endParaRPr>
          </a:p>
        </p:txBody>
      </p:sp>
      <p:sp>
        <p:nvSpPr>
          <p:cNvPr id="1029" name="Text Box 5"/>
          <p:cNvSpPr txBox="1">
            <a:spLocks noChangeArrowheads="1"/>
          </p:cNvSpPr>
          <p:nvPr/>
        </p:nvSpPr>
        <p:spPr bwMode="auto">
          <a:xfrm>
            <a:off x="3357554" y="3929066"/>
            <a:ext cx="657225" cy="2762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rgbClr val="FF0000"/>
                </a:solidFill>
                <a:effectLst/>
                <a:latin typeface="Times New Roman" pitchFamily="18" charset="0"/>
              </a:rPr>
              <a:t>A</a:t>
            </a:r>
            <a:r>
              <a:rPr kumimoji="0" lang="ru-RU" sz="1200" b="0" i="0" u="none" strike="noStrike" cap="none" normalizeH="0" baseline="0" smtClean="0">
                <a:ln>
                  <a:noFill/>
                </a:ln>
                <a:solidFill>
                  <a:srgbClr val="FF0000"/>
                </a:solidFill>
                <a:effectLst/>
                <a:latin typeface="Times New Roman" pitchFamily="18" charset="0"/>
              </a:rPr>
              <a:t>2 = </a:t>
            </a:r>
            <a:r>
              <a:rPr kumimoji="0" lang="en-US" sz="1200" b="0" i="0" u="none" strike="noStrike" cap="none" normalizeH="0" baseline="0" smtClean="0">
                <a:ln>
                  <a:noFill/>
                </a:ln>
                <a:solidFill>
                  <a:srgbClr val="FF0000"/>
                </a:solidFill>
                <a:effectLst/>
                <a:latin typeface="Times New Roman" pitchFamily="18" charset="0"/>
              </a:rPr>
              <a:t>1</a:t>
            </a: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14414" y="285728"/>
            <a:ext cx="6572296" cy="1015663"/>
          </a:xfrm>
          <a:prstGeom prst="rect">
            <a:avLst/>
          </a:prstGeom>
          <a:noFill/>
        </p:spPr>
        <p:txBody>
          <a:bodyPr wrap="square" rtlCol="0">
            <a:spAutoFit/>
          </a:bodyPr>
          <a:lstStyle/>
          <a:p>
            <a:r>
              <a:rPr lang="ru-RU" sz="1400" b="1" dirty="0" smtClean="0"/>
              <a:t>Аналогично (демоверсия 2012)</a:t>
            </a:r>
          </a:p>
          <a:p>
            <a:r>
              <a:rPr lang="ru-RU" sz="1400" dirty="0" smtClean="0"/>
              <a:t>Дан фрагмент электронной таблицы:</a:t>
            </a:r>
          </a:p>
          <a:p>
            <a:endParaRPr lang="ru-RU" sz="1400" b="1" dirty="0" smtClean="0"/>
          </a:p>
          <a:p>
            <a:endParaRPr lang="ru-RU" dirty="0"/>
          </a:p>
        </p:txBody>
      </p:sp>
      <p:graphicFrame>
        <p:nvGraphicFramePr>
          <p:cNvPr id="4" name="Таблица 3"/>
          <p:cNvGraphicFramePr>
            <a:graphicFrameLocks noGrp="1"/>
          </p:cNvGraphicFramePr>
          <p:nvPr/>
        </p:nvGraphicFramePr>
        <p:xfrm>
          <a:off x="1714480" y="1000108"/>
          <a:ext cx="6077585" cy="736092"/>
        </p:xfrm>
        <a:graphic>
          <a:graphicData uri="http://schemas.openxmlformats.org/drawingml/2006/table">
            <a:tbl>
              <a:tblPr/>
              <a:tblGrid>
                <a:gridCol w="878840"/>
                <a:gridCol w="1551940"/>
                <a:gridCol w="1215390"/>
                <a:gridCol w="1215390"/>
                <a:gridCol w="1216025"/>
              </a:tblGrid>
              <a:tr h="0">
                <a:tc>
                  <a:txBody>
                    <a:bodyPr/>
                    <a:lstStyle/>
                    <a:p>
                      <a:pPr>
                        <a:lnSpc>
                          <a:spcPct val="115000"/>
                        </a:lnSpc>
                        <a:spcAft>
                          <a:spcPts val="0"/>
                        </a:spcAft>
                      </a:pPr>
                      <a:endParaRPr lang="en-US" sz="1400" dirty="0">
                        <a:latin typeface="Times New Roman"/>
                        <a:ea typeface="TimesNewRomanPSMT"/>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latin typeface="Times New Roman"/>
                          <a:ea typeface="TimesNewRomanPSMT"/>
                          <a:cs typeface="Times New Roman"/>
                        </a:rPr>
                        <a:t>A</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latin typeface="Times New Roman"/>
                          <a:ea typeface="TimesNewRomanPSMT"/>
                          <a:cs typeface="Times New Roman"/>
                        </a:rPr>
                        <a:t>B</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latin typeface="Times New Roman"/>
                          <a:ea typeface="TimesNewRomanPSMT"/>
                          <a:cs typeface="Times New Roman"/>
                        </a:rPr>
                        <a:t>C</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latin typeface="Times New Roman"/>
                          <a:ea typeface="TimesNewRomanPSMT"/>
                          <a:cs typeface="Times New Roman"/>
                        </a:rPr>
                        <a:t>D</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n-US" sz="1400" b="1" dirty="0">
                          <a:latin typeface="Times New Roman"/>
                          <a:ea typeface="TimesNewRomanPSMT"/>
                          <a:cs typeface="Times New Roman"/>
                        </a:rPr>
                        <a:t>1</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latin typeface="Times New Roman"/>
                          <a:ea typeface="TimesNewRomanPSMT"/>
                          <a:cs typeface="Times New Roman"/>
                        </a:rPr>
                        <a:t>3</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US" sz="1400">
                        <a:latin typeface="Times New Roman"/>
                        <a:ea typeface="TimesNewRomanPSMT"/>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latin typeface="Times New Roman"/>
                          <a:ea typeface="TimesNewRomanPSMT"/>
                          <a:cs typeface="Times New Roman"/>
                        </a:rPr>
                        <a:t>3</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latin typeface="Times New Roman"/>
                          <a:ea typeface="TimesNewRomanPSMT"/>
                          <a:cs typeface="Times New Roman"/>
                        </a:rPr>
                        <a:t>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n-US" sz="1400" b="1">
                          <a:latin typeface="Times New Roman"/>
                          <a:ea typeface="TimesNewRomanPSMT"/>
                          <a:cs typeface="Times New Roman"/>
                        </a:rPr>
                        <a:t>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latin typeface="Times New Roman"/>
                          <a:ea typeface="TimesNewRomanPSMT"/>
                          <a:cs typeface="Times New Roman"/>
                        </a:rPr>
                        <a:t>= (C1 + A1) / 2</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TimesNewRomanPSMT"/>
                          <a:cs typeface="Times New Roman"/>
                        </a:rPr>
                        <a:t>=</a:t>
                      </a:r>
                      <a:r>
                        <a:rPr lang="en-US" sz="1400">
                          <a:latin typeface="Times New Roman"/>
                          <a:ea typeface="TimesNewRomanPSMT"/>
                          <a:cs typeface="Times New Roman"/>
                        </a:rPr>
                        <a:t> C1 </a:t>
                      </a:r>
                      <a:r>
                        <a:rPr lang="ru-RU" sz="1400">
                          <a:latin typeface="Times New Roman"/>
                          <a:ea typeface="TimesNewRomanPSMT"/>
                          <a:cs typeface="Times New Roman"/>
                        </a:rPr>
                        <a:t>-</a:t>
                      </a:r>
                      <a:r>
                        <a:rPr lang="en-US" sz="1400">
                          <a:latin typeface="Times New Roman"/>
                          <a:ea typeface="TimesNewRomanPSMT"/>
                          <a:cs typeface="Times New Roman"/>
                        </a:rPr>
                        <a:t> D1</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a:latin typeface="Times New Roman"/>
                          <a:ea typeface="TimesNewRomanPSMT"/>
                          <a:cs typeface="Times New Roman"/>
                        </a:rPr>
                        <a:t>= A1 - D1</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400" dirty="0">
                          <a:latin typeface="Times New Roman"/>
                          <a:ea typeface="TimesNewRomanPSMT"/>
                          <a:cs typeface="Times New Roman"/>
                        </a:rPr>
                        <a:t>= B1 / 2</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214414" y="1928803"/>
            <a:ext cx="7215238" cy="800219"/>
          </a:xfrm>
          <a:prstGeom prst="rect">
            <a:avLst/>
          </a:prstGeom>
          <a:noFill/>
        </p:spPr>
        <p:txBody>
          <a:bodyPr wrap="square" rtlCol="0">
            <a:spAutoFit/>
          </a:bodyPr>
          <a:lstStyle/>
          <a:p>
            <a:r>
              <a:rPr lang="ru-RU" sz="1400" dirty="0" smtClean="0"/>
              <a:t>Какое число должно быть записана в ячейке B1, чтобы построенная после выполнения вычислений диаграмма по значениям диапазона ячеек A2:D2 соответствовала рисунку:</a:t>
            </a:r>
          </a:p>
          <a:p>
            <a:endParaRPr lang="ru-RU" dirty="0"/>
          </a:p>
        </p:txBody>
      </p:sp>
      <p:pic>
        <p:nvPicPr>
          <p:cNvPr id="6" name="Рисунок 5" descr="B5.jpg"/>
          <p:cNvPicPr/>
          <p:nvPr/>
        </p:nvPicPr>
        <p:blipFill>
          <a:blip r:embed="rId2"/>
          <a:stretch>
            <a:fillRect/>
          </a:stretch>
        </p:blipFill>
        <p:spPr>
          <a:xfrm>
            <a:off x="2643174" y="2857496"/>
            <a:ext cx="1819275" cy="1514475"/>
          </a:xfrm>
          <a:prstGeom prst="rect">
            <a:avLst/>
          </a:prstGeom>
        </p:spPr>
      </p:pic>
      <p:sp>
        <p:nvSpPr>
          <p:cNvPr id="7" name="TextBox 6"/>
          <p:cNvSpPr txBox="1"/>
          <p:nvPr/>
        </p:nvSpPr>
        <p:spPr>
          <a:xfrm>
            <a:off x="1214414" y="4929198"/>
            <a:ext cx="3500462" cy="584775"/>
          </a:xfrm>
          <a:prstGeom prst="rect">
            <a:avLst/>
          </a:prstGeom>
          <a:noFill/>
        </p:spPr>
        <p:txBody>
          <a:bodyPr wrap="square" rtlCol="0">
            <a:spAutoFit/>
          </a:bodyPr>
          <a:lstStyle/>
          <a:p>
            <a:r>
              <a:rPr lang="ru-RU" sz="1400" dirty="0" smtClean="0"/>
              <a:t>Ответ: 2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245</TotalTime>
  <Words>5333</Words>
  <Application>Microsoft Office PowerPoint</Application>
  <PresentationFormat>Экран (4:3)</PresentationFormat>
  <Paragraphs>900</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Решение задач части В демоверсии  ЕГЭ-2013 по информатике</vt:lpstr>
      <vt:lpstr>Задача B1 из демоверсии 2013</vt:lpstr>
      <vt:lpstr>Задача B1 из демоверсии 2013</vt:lpstr>
      <vt:lpstr>Слайд 4</vt:lpstr>
      <vt:lpstr>Слайд 5</vt:lpstr>
      <vt:lpstr>Слайд 6</vt:lpstr>
      <vt:lpstr>Задача B3 из демоверсии 2013</vt:lpstr>
      <vt:lpstr>Задача B3 из демоверсии 2013</vt:lpstr>
      <vt:lpstr>Слайд 9</vt:lpstr>
      <vt:lpstr>Задача B4 из демоверсии 2013</vt:lpstr>
      <vt:lpstr>Слайд 11</vt:lpstr>
      <vt:lpstr>Задача B5 из демоверсии 2013</vt:lpstr>
      <vt:lpstr>Задача B5 из демоверсии 2013</vt:lpstr>
      <vt:lpstr>Слайд 14</vt:lpstr>
      <vt:lpstr>Задача B6 из демоверсии 2013</vt:lpstr>
      <vt:lpstr>Задача B7 из демоверсии 2013</vt:lpstr>
      <vt:lpstr>Задача B8 из демоверсии 2013</vt:lpstr>
      <vt:lpstr>Задача B8 из демоверсии 2013</vt:lpstr>
      <vt:lpstr>Задача B8 из демоверсии 2013</vt:lpstr>
      <vt:lpstr>Слайд 20</vt:lpstr>
      <vt:lpstr>Слайд 21</vt:lpstr>
      <vt:lpstr>Задача B9 из демоверсии 2013</vt:lpstr>
      <vt:lpstr>Задача B9 из демоверсии 2013</vt:lpstr>
      <vt:lpstr>Задача B9 из демоверсии 2013</vt:lpstr>
      <vt:lpstr>Слайд 25</vt:lpstr>
      <vt:lpstr>Задача B10 из демоверсии 2013</vt:lpstr>
      <vt:lpstr>Задача B10 из демоверсии 2013</vt:lpstr>
      <vt:lpstr>Задача B10 из демоверсии 2013</vt:lpstr>
      <vt:lpstr>Слайд 29</vt:lpstr>
      <vt:lpstr>Задача B11 из демоверсии 2013</vt:lpstr>
      <vt:lpstr>Задача B11 из демоверсии 2013</vt:lpstr>
      <vt:lpstr>Слайд 32</vt:lpstr>
      <vt:lpstr>Задача B12 из демоверсии 2013</vt:lpstr>
      <vt:lpstr>Задача B12 из демоверсии 2013</vt:lpstr>
      <vt:lpstr>Слайд 35</vt:lpstr>
      <vt:lpstr>Задача B13 из демоверсии 2013</vt:lpstr>
      <vt:lpstr>Задача B13 из демоверсии 2013</vt:lpstr>
      <vt:lpstr>Задача B13 из демоверсии 2013</vt:lpstr>
      <vt:lpstr>Задача B14 из демоверсии 2013</vt:lpstr>
      <vt:lpstr>Задача B14 из демоверсии 2013</vt:lpstr>
      <vt:lpstr>Задача B14 из демоверсии 2013</vt:lpstr>
      <vt:lpstr>Слайд 42</vt:lpstr>
      <vt:lpstr>Слайд 43</vt:lpstr>
      <vt:lpstr>Задача B15 из демоверсии 2013</vt:lpstr>
      <vt:lpstr>Задача B15 из демоверсии 2013</vt:lpstr>
      <vt:lpstr>Задача B15 из демоверсии 2013</vt:lpstr>
      <vt:lpstr>Слайд 47</vt:lpstr>
      <vt:lpstr>Источники:</vt:lpstr>
    </vt:vector>
  </TitlesOfParts>
  <Company>liz144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задач части В </dc:title>
  <dc:creator>eng17</dc:creator>
  <cp:lastModifiedBy>Алена</cp:lastModifiedBy>
  <cp:revision>35</cp:revision>
  <dcterms:created xsi:type="dcterms:W3CDTF">2013-02-28T09:26:25Z</dcterms:created>
  <dcterms:modified xsi:type="dcterms:W3CDTF">2013-09-11T10:24:19Z</dcterms:modified>
</cp:coreProperties>
</file>