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7" autoAdjust="0"/>
  </p:normalViewPr>
  <p:slideViewPr>
    <p:cSldViewPr>
      <p:cViewPr varScale="1">
        <p:scale>
          <a:sx n="41" d="100"/>
          <a:sy n="41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451DAD-030E-4EED-9C8D-2FEF09B99F1A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F56D834-0677-4887-BC61-BEFB6DE688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187624" y="188640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МОУ СОШ № 134 «Дарование»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Красноармейского района г. Волгограда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196752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Тема «Женьшень»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6211693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 ученица 4 «В»  класса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Филатова Алина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ginseng_story_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8784976" cy="4464496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498116001200e-sze-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4824536" cy="49411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Franklin Gothic Heavy" pitchFamily="34" charset="0"/>
              </a:rPr>
              <a:t>Женьшень (китайское- корень жизни, буквально- человек-корень), многолетнее травянистое лекарственное растение семейства </a:t>
            </a:r>
            <a:r>
              <a:rPr lang="ru-RU" sz="2000" dirty="0" err="1" smtClean="0">
                <a:latin typeface="Franklin Gothic Heavy" pitchFamily="34" charset="0"/>
              </a:rPr>
              <a:t>аралиевых</a:t>
            </a:r>
            <a:r>
              <a:rPr lang="ru-RU" sz="2000" dirty="0" smtClean="0">
                <a:latin typeface="Franklin Gothic Heavy" pitchFamily="34" charset="0"/>
              </a:rPr>
              <a:t>, достигающее возраста 70-100 лет и более.  Корень женьшеня стержневой, слабоветвистый, беловато-серый или желтоватый. </a:t>
            </a:r>
            <a:endParaRPr lang="ru-RU" sz="2000" dirty="0">
              <a:latin typeface="Franklin Gothic Heavy" pitchFamily="34" charset="0"/>
            </a:endParaRPr>
          </a:p>
        </p:txBody>
      </p:sp>
      <p:pic>
        <p:nvPicPr>
          <p:cNvPr id="8" name="Рисунок 7" descr="3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85214">
            <a:off x="4308592" y="2446083"/>
            <a:ext cx="4384814" cy="28575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" y="2762337"/>
            <a:ext cx="914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-27384"/>
            <a:ext cx="50405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Franklin Gothic Demi" pitchFamily="34" charset="0"/>
              </a:rPr>
              <a:t>Стебель прямой, около 50 см высотой. Листья длинные, из 5(7) листочков. Два нижних листочка значительно меньше остальных. Из центра поднимается стрелка с простым зонтиком из 15-20 мелких, зеленовато-белых цветков со слабым ароматом. </a:t>
            </a:r>
            <a:br>
              <a:rPr lang="ru-RU" sz="2000" dirty="0" smtClean="0">
                <a:latin typeface="Franklin Gothic Demi" pitchFamily="34" charset="0"/>
              </a:rPr>
            </a:br>
            <a:r>
              <a:rPr lang="ru-RU" sz="2000" dirty="0" smtClean="0">
                <a:latin typeface="Franklin Gothic Demi" pitchFamily="34" charset="0"/>
              </a:rPr>
              <a:t>Плоды - ярко-красные сочные ягодообразные с двумя семенами, тесно прижаты друг к другу, образуют "красный шар", хорошо заметный осенью среди зеленой листвы. </a:t>
            </a:r>
            <a:br>
              <a:rPr lang="ru-RU" sz="2000" dirty="0" smtClean="0">
                <a:latin typeface="Franklin Gothic Demi" pitchFamily="34" charset="0"/>
              </a:rPr>
            </a:br>
            <a:r>
              <a:rPr lang="ru-RU" sz="2000" dirty="0" smtClean="0">
                <a:latin typeface="Franklin Gothic Demi" pitchFamily="34" charset="0"/>
              </a:rPr>
              <a:t>Размножается семенами, в распространении вида большую роль играют птицы. Семена прорастают на вторую весну после созревания. Также медленно идут и процессы роста. Листья, свойственные взрослым растениям, образуются в течении нескольких десятков лет. Впервые женьшень зацветает не ранее чем через 8 - 10 лет с момента прорастания семян. </a:t>
            </a:r>
            <a:endParaRPr lang="ru-RU" sz="2000" dirty="0">
              <a:latin typeface="Franklin Gothic Demi" pitchFamily="34" charset="0"/>
            </a:endParaRPr>
          </a:p>
        </p:txBody>
      </p:sp>
      <p:pic>
        <p:nvPicPr>
          <p:cNvPr id="8" name="Рисунок 7" descr="2862421ee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4778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0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Franklin Gothic Heavy" pitchFamily="34" charset="0"/>
              </a:rPr>
              <a:t>Осенью вся надземная часть растения отмирает. Постоянным остается только главный корень и корневище. Ежегодное опадание листьев оставляет на нем рубцы. По ним можно определить возраст корня, на котором бывает до 200 и более таких отметин. </a:t>
            </a:r>
            <a:br>
              <a:rPr lang="ru-RU" sz="2000" dirty="0" smtClean="0">
                <a:latin typeface="Franklin Gothic Heavy" pitchFamily="34" charset="0"/>
              </a:rPr>
            </a:br>
            <a:endParaRPr lang="ru-RU" sz="2000" dirty="0">
              <a:latin typeface="Franklin Gothic Heavy" pitchFamily="34" charset="0"/>
            </a:endParaRPr>
          </a:p>
        </p:txBody>
      </p:sp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16" y="1556792"/>
            <a:ext cx="8820472" cy="508759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80468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Места произрастания: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Произрастает в основном в девственных широколиственно-хвойных лесах. Женьшень тенелюбивое растение. На влажных участках не встречается. Растет одиночными экземплярами.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В естественных условиях произрастает в Корее, Китае и в России (Приморье, Хабаровский край).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8" name="Рисунок 7" descr="jen'shen'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6048672" cy="4543225"/>
          </a:xfrm>
          <a:prstGeom prst="rect">
            <a:avLst/>
          </a:prstGeom>
        </p:spPr>
      </p:pic>
      <p:pic>
        <p:nvPicPr>
          <p:cNvPr id="9" name="Рисунок 8" descr="jensh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060848"/>
            <a:ext cx="2470777" cy="453650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3226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3847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Сбор и заготовка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Franklin Gothic Heavy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Женьшень копит соки очень долго, поэтому нужно использовать корень тех растений, которым уже исполнилось пять лет. Продолжительность жизни женьшеня приближается к веку, при этом масса его корня составляет около полу килограмма.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Интересно, что период, в который нужно выкапывать корни, определяется как раз по внешним признакам растения. Чем больше корень растения похож на фигурку человека, тем он ценней.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555A4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555A4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555A4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555A4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0a11b90c0d111044d215e2f5616160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5" y="2708920"/>
            <a:ext cx="4752528" cy="3998976"/>
          </a:xfrm>
          <a:prstGeom prst="rect">
            <a:avLst/>
          </a:prstGeom>
        </p:spPr>
      </p:pic>
      <p:pic>
        <p:nvPicPr>
          <p:cNvPr id="8" name="Рисунок 7" descr="1312128758_untitled-5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659" y="2708920"/>
            <a:ext cx="4067837" cy="4005064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220072" y="188640"/>
            <a:ext cx="3923928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По установленной с древних времен традиции, женьшень выкапывают вечером, на заходе солнца, чтобы корень меньше времени находился на свету и в сухости. Корни женьшеня выкапывают специальной лопаточкой с большой осторожностью, чтобы не повредить их целостность. С этого растения необходимо собрать зрелые плоды и посадить их в почву. Выкопанные корни укладывают в коробки из коры кедра, выстланные умеренно увлажненным мхом и слоем легкой древесной почвы, взятой с места заготовки женьшеня и просеянной через решето.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Franklin Gothic Heavy" pitchFamily="34" charset="0"/>
            </a:endParaRPr>
          </a:p>
        </p:txBody>
      </p:sp>
      <p:pic>
        <p:nvPicPr>
          <p:cNvPr id="9" name="Рисунок 8" descr="zen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4608848" cy="6264696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-99392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Медицина: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Препараты женьшеня оказывают стимулирующий и тонизирующий эффект, в связи с чем их с успехом применяют при физической и умственной усталости, после продолжительных болезней,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женьшень активизирует в ослабленном организме скрытые жизненные резервы.</a:t>
            </a:r>
            <a:r>
              <a:rPr lang="ru-RU" sz="2000" b="1" u="sng" dirty="0" smtClean="0"/>
              <a:t> </a:t>
            </a:r>
            <a:r>
              <a:rPr lang="ru-RU" sz="2400" b="1" u="sng" smtClean="0">
                <a:latin typeface="Franklin Gothic Heavy" pitchFamily="34" charset="0"/>
              </a:rPr>
              <a:t>Народная  Медицина</a:t>
            </a:r>
            <a:r>
              <a:rPr lang="ru-RU" sz="2400" b="1" u="sng" dirty="0" smtClean="0">
                <a:latin typeface="Franklin Gothic Heavy" pitchFamily="34" charset="0"/>
              </a:rPr>
              <a:t>:</a:t>
            </a:r>
            <a:endParaRPr lang="ru-RU" sz="2400" dirty="0" smtClean="0">
              <a:latin typeface="Franklin Gothic Heavy" pitchFamily="34" charset="0"/>
            </a:endParaRPr>
          </a:p>
          <a:p>
            <a:r>
              <a:rPr lang="ru-RU" sz="2000" dirty="0" smtClean="0">
                <a:latin typeface="Franklin Gothic Heavy" pitchFamily="34" charset="0"/>
              </a:rPr>
              <a:t>Восточная медицина традиционно считает женьшень «корнем жизни», способным вернуть здоровье даже тяжелобольному. </a:t>
            </a:r>
            <a:br>
              <a:rPr lang="ru-RU" sz="2000" dirty="0" smtClean="0">
                <a:latin typeface="Franklin Gothic Heavy" pitchFamily="34" charset="0"/>
              </a:rPr>
            </a:br>
            <a:r>
              <a:rPr lang="ru-RU" sz="2000" dirty="0" smtClean="0">
                <a:latin typeface="Franklin Gothic Heavy" pitchFamily="34" charset="0"/>
              </a:rPr>
              <a:t/>
            </a:r>
            <a:br>
              <a:rPr lang="ru-RU" sz="2000" dirty="0" smtClean="0">
                <a:latin typeface="Franklin Gothic Heavy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Franklin Gothic Heavy" pitchFamily="34" charset="0"/>
            </a:endParaRPr>
          </a:p>
        </p:txBody>
      </p:sp>
      <p:pic>
        <p:nvPicPr>
          <p:cNvPr id="7" name="Рисунок 6" descr="prod_jensh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309202"/>
            <a:ext cx="2238009" cy="4548798"/>
          </a:xfrm>
          <a:prstGeom prst="rect">
            <a:avLst/>
          </a:prstGeom>
        </p:spPr>
      </p:pic>
      <p:pic>
        <p:nvPicPr>
          <p:cNvPr id="8" name="Рисунок 7" descr="dragonginseng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780928"/>
            <a:ext cx="6455246" cy="371703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0"/>
            <a:ext cx="87849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Franklin Gothic Heavy" pitchFamily="34" charset="0"/>
              </a:rPr>
              <a:t>Существует предание о том, как был обнаружен таинственный корень. Однажды жители китайской деревеньки услышали странные звуки, доносившиеся из леса: кто-то, то ли звал на помощь, то ли молился. Причем звуки как будто шли из-под земли. В том месте, где их было слышно отчетливей всего, росло небольшое растение. Крестьяне осторожно стали его выкапывать и обнаружили причудливой формы корень, очертаниями напоминавший фигурку человека. </a:t>
            </a:r>
          </a:p>
          <a:p>
            <a:r>
              <a:rPr lang="ru-RU" sz="2000" dirty="0" smtClean="0">
                <a:latin typeface="Franklin Gothic Heavy" pitchFamily="34" charset="0"/>
              </a:rPr>
              <a:t>Замечательные свойства женьшеня связывались в прошлом с его якобы чудесным, сверхъестественным происхождением. Так, согласно одной из легенд, он зародился от удара молнии в прозрачный горный ручей. Вода иссякла, а в том месте, куда угодила молния, появилось растение, вобравшее в себя силу "небесного огня". </a:t>
            </a:r>
          </a:p>
          <a:p>
            <a:endParaRPr lang="ru-RU" dirty="0"/>
          </a:p>
        </p:txBody>
      </p:sp>
      <p:pic>
        <p:nvPicPr>
          <p:cNvPr id="11" name="Рисунок 10" descr="img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365104"/>
            <a:ext cx="3888432" cy="2448272"/>
          </a:xfrm>
          <a:prstGeom prst="rect">
            <a:avLst/>
          </a:prstGeom>
        </p:spPr>
      </p:pic>
      <p:pic>
        <p:nvPicPr>
          <p:cNvPr id="13" name="Рисунок 12" descr="1326455506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032" y="4347356"/>
            <a:ext cx="4788024" cy="2466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360</TotalTime>
  <Words>331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Виталька</dc:creator>
  <cp:lastModifiedBy>andrei</cp:lastModifiedBy>
  <cp:revision>64</cp:revision>
  <dcterms:created xsi:type="dcterms:W3CDTF">2012-03-10T11:38:18Z</dcterms:created>
  <dcterms:modified xsi:type="dcterms:W3CDTF">2013-09-29T12:46:27Z</dcterms:modified>
</cp:coreProperties>
</file>