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7" r:id="rId2"/>
    <p:sldId id="259" r:id="rId3"/>
    <p:sldId id="258" r:id="rId4"/>
    <p:sldId id="260" r:id="rId5"/>
    <p:sldId id="261" r:id="rId6"/>
    <p:sldId id="266" r:id="rId7"/>
    <p:sldId id="262" r:id="rId8"/>
    <p:sldId id="263" r:id="rId9"/>
    <p:sldId id="264" r:id="rId10"/>
    <p:sldId id="265" r:id="rId11"/>
    <p:sldId id="268"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22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216C23-9B04-48EC-983C-99DF30349D18}" type="datetimeFigureOut">
              <a:rPr lang="ru-RU" smtClean="0"/>
              <a:pPr/>
              <a:t>30.09.2013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FFDA79-044C-4A0D-B14D-3ECE0B5C18E6}"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3FFDA79-044C-4A0D-B14D-3ECE0B5C18E6}" type="slidenum">
              <a:rPr lang="ru-RU" smtClean="0"/>
              <a:pPr/>
              <a:t>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08E297E-5F13-4995-B761-E7DF8F573DAE}" type="datetimeFigureOut">
              <a:rPr lang="ru-RU" smtClean="0"/>
              <a:pPr/>
              <a:t>30.09.2013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4085F9-0819-4A79-9C93-428F5C948F7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08E297E-5F13-4995-B761-E7DF8F573DAE}" type="datetimeFigureOut">
              <a:rPr lang="ru-RU" smtClean="0"/>
              <a:pPr/>
              <a:t>30.09.2013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4085F9-0819-4A79-9C93-428F5C948F7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08E297E-5F13-4995-B761-E7DF8F573DAE}" type="datetimeFigureOut">
              <a:rPr lang="ru-RU" smtClean="0"/>
              <a:pPr/>
              <a:t>30.09.2013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4085F9-0819-4A79-9C93-428F5C948F7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08E297E-5F13-4995-B761-E7DF8F573DAE}" type="datetimeFigureOut">
              <a:rPr lang="ru-RU" smtClean="0"/>
              <a:pPr/>
              <a:t>30.09.2013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4085F9-0819-4A79-9C93-428F5C948F7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08E297E-5F13-4995-B761-E7DF8F573DAE}" type="datetimeFigureOut">
              <a:rPr lang="ru-RU" smtClean="0"/>
              <a:pPr/>
              <a:t>30.09.2013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4085F9-0819-4A79-9C93-428F5C948F7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08E297E-5F13-4995-B761-E7DF8F573DAE}" type="datetimeFigureOut">
              <a:rPr lang="ru-RU" smtClean="0"/>
              <a:pPr/>
              <a:t>30.09.2013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24085F9-0819-4A79-9C93-428F5C948F7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08E297E-5F13-4995-B761-E7DF8F573DAE}" type="datetimeFigureOut">
              <a:rPr lang="ru-RU" smtClean="0"/>
              <a:pPr/>
              <a:t>30.09.2013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24085F9-0819-4A79-9C93-428F5C948F7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08E297E-5F13-4995-B761-E7DF8F573DAE}" type="datetimeFigureOut">
              <a:rPr lang="ru-RU" smtClean="0"/>
              <a:pPr/>
              <a:t>30.09.2013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24085F9-0819-4A79-9C93-428F5C948F7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08E297E-5F13-4995-B761-E7DF8F573DAE}" type="datetimeFigureOut">
              <a:rPr lang="ru-RU" smtClean="0"/>
              <a:pPr/>
              <a:t>30.09.2013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24085F9-0819-4A79-9C93-428F5C948F7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08E297E-5F13-4995-B761-E7DF8F573DAE}" type="datetimeFigureOut">
              <a:rPr lang="ru-RU" smtClean="0"/>
              <a:pPr/>
              <a:t>30.09.2013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24085F9-0819-4A79-9C93-428F5C948F7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08E297E-5F13-4995-B761-E7DF8F573DAE}" type="datetimeFigureOut">
              <a:rPr lang="ru-RU" smtClean="0"/>
              <a:pPr/>
              <a:t>30.09.2013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24085F9-0819-4A79-9C93-428F5C948F7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8E297E-5F13-4995-B761-E7DF8F573DAE}" type="datetimeFigureOut">
              <a:rPr lang="ru-RU" smtClean="0"/>
              <a:pPr/>
              <a:t>30.09.2013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4085F9-0819-4A79-9C93-428F5C948F7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img-2006-05.photosight.ru/15/1432524.jp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www.fotoregion.ru/data/media/3/ermitage.jp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6.jpeg"/><Relationship Id="rId7" Type="http://schemas.openxmlformats.org/officeDocument/2006/relationships/hyperlink" Target="http://fotki.yandex.ru/users/mirsamed/view/42794/" TargetMode="External"/><Relationship Id="rId2" Type="http://schemas.openxmlformats.org/officeDocument/2006/relationships/hyperlink" Target="http://fotki.yandex.ru/users/abetino/view/30024/" TargetMode="External"/><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hyperlink" Target="http://fotki.yandex.ru/users/ypu7/view/7773/" TargetMode="External"/><Relationship Id="rId4" Type="http://schemas.openxmlformats.org/officeDocument/2006/relationships/image" Target="../media/image7.jpeg"/><Relationship Id="rId9" Type="http://schemas.openxmlformats.org/officeDocument/2006/relationships/image" Target="http://img-fotki.yandex.ru/get/15/mirsamed.5/0_a729_d4748f59_L"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fotki.yandex.ru/users/zzavitok/view/35518/"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12.jpeg"/><Relationship Id="rId7" Type="http://schemas.openxmlformats.org/officeDocument/2006/relationships/image" Target="http://img-fotki.yandex.ru/get/9/igordixa.6/0_470d_cc70c2de_XS" TargetMode="External"/><Relationship Id="rId2" Type="http://schemas.openxmlformats.org/officeDocument/2006/relationships/hyperlink" Target="http://fotki.yandex.ru/users/svetlo0308/view/6082/" TargetMode="Externa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hyperlink" Target="http://fotki.yandex.ru/users/igordixa/view/18189/" TargetMode="External"/><Relationship Id="rId4" Type="http://schemas.openxmlformats.org/officeDocument/2006/relationships/image" Target="http://img-fotki.yandex.ru/get/4/svetlo0308.1/0_17c2_99237dcf_XS"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www.bytemag.ru/upload/iblock/324/The-Metropolitan-Museum.jpg" TargetMode="External"/><Relationship Id="rId3" Type="http://schemas.openxmlformats.org/officeDocument/2006/relationships/image" Target="../media/image15.jpeg"/><Relationship Id="rId7" Type="http://schemas.openxmlformats.org/officeDocument/2006/relationships/image" Target="../media/image17.jpeg"/><Relationship Id="rId2" Type="http://schemas.openxmlformats.org/officeDocument/2006/relationships/hyperlink" Target="http://www.mynyc.ru/articles/central-park/nyc-central-park-3.jpg" TargetMode="External"/><Relationship Id="rId1" Type="http://schemas.openxmlformats.org/officeDocument/2006/relationships/slideLayout" Target="../slideLayouts/slideLayout1.xml"/><Relationship Id="rId6" Type="http://schemas.openxmlformats.org/officeDocument/2006/relationships/hyperlink" Target="http://img-2006-04.photosight.ru/08/1368553.jpg" TargetMode="External"/><Relationship Id="rId5" Type="http://schemas.openxmlformats.org/officeDocument/2006/relationships/image" Target="../media/image16.jpeg"/><Relationship Id="rId4" Type="http://schemas.openxmlformats.org/officeDocument/2006/relationships/hyperlink" Target="http://www.glavs.com/userfiles/NYLiberty(5).jpg" TargetMode="External"/><Relationship Id="rId9"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rodenko2005.narod.ru/dsc_0119.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img-9.photosight.ru/24d/2832123_large.jpe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2214554"/>
            <a:ext cx="9144000" cy="175432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solidFill>
                  <a:srgbClr val="002060"/>
                </a:solidFill>
                <a:effectLst>
                  <a:reflection blurRad="12700" stA="50000" endPos="50000" dist="5000" dir="5400000" sy="-100000" rotWithShape="0"/>
                </a:effectLst>
                <a:latin typeface="Arial Black" pitchFamily="34" charset="0"/>
              </a:rPr>
              <a:t>THE Eighth wonder of the world </a:t>
            </a:r>
            <a:endParaRPr lang="en-US" sz="5400" b="1" cap="all" dirty="0">
              <a:ln w="0"/>
              <a:solidFill>
                <a:srgbClr val="002060"/>
              </a:solidFill>
              <a:effectLst>
                <a:reflection blurRad="12700" stA="50000" endPos="50000" dist="5000" dir="5400000" sy="-100000" rotWithShape="0"/>
              </a:effectLst>
              <a:latin typeface="Arial Black" pitchFamily="34" charset="0"/>
            </a:endParaRPr>
          </a:p>
        </p:txBody>
      </p:sp>
      <p:sp>
        <p:nvSpPr>
          <p:cNvPr id="5" name="Прямоугольник 4"/>
          <p:cNvSpPr/>
          <p:nvPr/>
        </p:nvSpPr>
        <p:spPr>
          <a:xfrm>
            <a:off x="2143108" y="642918"/>
            <a:ext cx="4929222" cy="1015663"/>
          </a:xfrm>
          <a:prstGeom prst="rect">
            <a:avLst/>
          </a:prstGeom>
          <a:noFill/>
        </p:spPr>
        <p:txBody>
          <a:bodyPr wrap="square" lIns="91440" tIns="45720" rIns="91440" bIns="45720">
            <a:spAutoFit/>
          </a:bodyPr>
          <a:lstStyle/>
          <a:p>
            <a:pPr algn="ctr"/>
            <a:r>
              <a:rPr lang="en-US"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Black" pitchFamily="34" charset="0"/>
              </a:rPr>
              <a:t>Project</a:t>
            </a:r>
            <a:endParaRPr lang="en-US"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Black" pitchFamily="34" charset="0"/>
            </a:endParaRPr>
          </a:p>
        </p:txBody>
      </p:sp>
      <p:sp>
        <p:nvSpPr>
          <p:cNvPr id="6" name="TextBox 5"/>
          <p:cNvSpPr txBox="1"/>
          <p:nvPr/>
        </p:nvSpPr>
        <p:spPr>
          <a:xfrm>
            <a:off x="6215074" y="4643446"/>
            <a:ext cx="2614275" cy="1077218"/>
          </a:xfrm>
          <a:prstGeom prst="rect">
            <a:avLst/>
          </a:prstGeom>
          <a:noFill/>
        </p:spPr>
        <p:txBody>
          <a:bodyPr wrap="square" rtlCol="0">
            <a:spAutoFit/>
          </a:bodyPr>
          <a:lstStyle/>
          <a:p>
            <a:r>
              <a:rPr lang="en-US" sz="3200" b="1" baseline="30000" dirty="0">
                <a:solidFill>
                  <a:srgbClr val="002060"/>
                </a:solidFill>
              </a:rPr>
              <a:t> </a:t>
            </a:r>
            <a:r>
              <a:rPr lang="en-US" sz="3200" b="1" baseline="30000" dirty="0" smtClean="0">
                <a:solidFill>
                  <a:srgbClr val="002060"/>
                </a:solidFill>
              </a:rPr>
              <a:t>by pupils of the</a:t>
            </a:r>
            <a:r>
              <a:rPr lang="en-US" sz="3200" b="1" dirty="0" smtClean="0">
                <a:solidFill>
                  <a:srgbClr val="002060"/>
                </a:solidFill>
              </a:rPr>
              <a:t>  </a:t>
            </a:r>
            <a:r>
              <a:rPr lang="en-US" sz="3200" b="1" dirty="0" smtClean="0">
                <a:solidFill>
                  <a:srgbClr val="002060"/>
                </a:solidFill>
                <a:latin typeface="Arial Black" pitchFamily="34" charset="0"/>
              </a:rPr>
              <a:t>7</a:t>
            </a:r>
            <a:r>
              <a:rPr lang="en-US" sz="3200" b="1" baseline="30000" dirty="0" smtClean="0">
                <a:solidFill>
                  <a:srgbClr val="002060"/>
                </a:solidFill>
                <a:latin typeface="Arial Black" pitchFamily="34" charset="0"/>
              </a:rPr>
              <a:t>th</a:t>
            </a:r>
            <a:r>
              <a:rPr lang="en-US" sz="3200" b="1" dirty="0" smtClean="0">
                <a:solidFill>
                  <a:srgbClr val="002060"/>
                </a:solidFill>
                <a:latin typeface="Arial Black" pitchFamily="34" charset="0"/>
              </a:rPr>
              <a:t>  form</a:t>
            </a:r>
            <a:endParaRPr lang="ru-RU" sz="3200" b="1" dirty="0">
              <a:solidFill>
                <a:srgbClr val="002060"/>
              </a:solidFill>
              <a:latin typeface="Arial Black" pitchFamily="34" charset="0"/>
            </a:endParaRPr>
          </a:p>
        </p:txBody>
      </p:sp>
      <p:sp>
        <p:nvSpPr>
          <p:cNvPr id="7" name="TextBox 6"/>
          <p:cNvSpPr txBox="1"/>
          <p:nvPr/>
        </p:nvSpPr>
        <p:spPr>
          <a:xfrm>
            <a:off x="3214678" y="6072206"/>
            <a:ext cx="2169570" cy="646331"/>
          </a:xfrm>
          <a:prstGeom prst="rect">
            <a:avLst/>
          </a:prstGeom>
          <a:noFill/>
        </p:spPr>
        <p:txBody>
          <a:bodyPr wrap="square" rtlCol="0">
            <a:spAutoFit/>
          </a:bodyPr>
          <a:lstStyle/>
          <a:p>
            <a:pPr algn="ctr"/>
            <a:r>
              <a:rPr lang="en-US" b="1" dirty="0" err="1" smtClean="0">
                <a:solidFill>
                  <a:srgbClr val="002060"/>
                </a:solidFill>
                <a:latin typeface="Arial Black" pitchFamily="34" charset="0"/>
              </a:rPr>
              <a:t>Elizarovo</a:t>
            </a:r>
            <a:r>
              <a:rPr lang="en-US" b="1" dirty="0" smtClean="0">
                <a:solidFill>
                  <a:srgbClr val="002060"/>
                </a:solidFill>
                <a:latin typeface="Arial Black" pitchFamily="34" charset="0"/>
              </a:rPr>
              <a:t>  </a:t>
            </a:r>
            <a:endParaRPr lang="ru-RU" b="1" dirty="0" smtClean="0">
              <a:solidFill>
                <a:srgbClr val="002060"/>
              </a:solidFill>
              <a:latin typeface="Arial Black" pitchFamily="34" charset="0"/>
            </a:endParaRPr>
          </a:p>
          <a:p>
            <a:pPr algn="ctr"/>
            <a:r>
              <a:rPr lang="en-US" b="1" dirty="0" smtClean="0">
                <a:solidFill>
                  <a:srgbClr val="002060"/>
                </a:solidFill>
                <a:latin typeface="Arial Black" pitchFamily="34" charset="0"/>
              </a:rPr>
              <a:t>2009</a:t>
            </a:r>
            <a:endParaRPr lang="ru-RU" b="1" dirty="0">
              <a:solidFill>
                <a:srgbClr val="002060"/>
              </a:solidFill>
              <a:latin typeface="Arial Black"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7" presetClass="entr" presetSubtype="1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2000" fill="hold"/>
                                        <p:tgtEl>
                                          <p:spTgt spid="4"/>
                                        </p:tgtEl>
                                        <p:attrNameLst>
                                          <p:attrName>ppt_w</p:attrName>
                                        </p:attrNameLst>
                                      </p:cBhvr>
                                      <p:tavLst>
                                        <p:tav tm="0">
                                          <p:val>
                                            <p:fltVal val="0"/>
                                          </p:val>
                                        </p:tav>
                                        <p:tav tm="100000">
                                          <p:val>
                                            <p:strVal val="#ppt_w"/>
                                          </p:val>
                                        </p:tav>
                                      </p:tavLst>
                                    </p:anim>
                                    <p:anim calcmode="lin" valueType="num">
                                      <p:cBhvr>
                                        <p:cTn id="16"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85720" y="1357299"/>
            <a:ext cx="8705880" cy="3000396"/>
          </a:xfrm>
        </p:spPr>
        <p:txBody>
          <a:bodyPr>
            <a:normAutofit/>
          </a:bodyPr>
          <a:lstStyle/>
          <a:p>
            <a:pPr>
              <a:buNone/>
            </a:pPr>
            <a:r>
              <a:rPr lang="en-US" sz="4000" dirty="0" smtClean="0"/>
              <a:t>Manhattan - an island in the mouth of the Hudson River that form a borough of New York City. It is the commercial and cultural centre of the city. </a:t>
            </a:r>
            <a:endParaRPr lang="ru-RU" sz="4000" dirty="0"/>
          </a:p>
        </p:txBody>
      </p:sp>
      <p:sp>
        <p:nvSpPr>
          <p:cNvPr id="4" name="Прямоугольник 3"/>
          <p:cNvSpPr/>
          <p:nvPr/>
        </p:nvSpPr>
        <p:spPr>
          <a:xfrm>
            <a:off x="1857356" y="357167"/>
            <a:ext cx="4857784" cy="1015663"/>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bevelB h="19050"/>
              <a:contourClr>
                <a:schemeClr val="accent2">
                  <a:shade val="75000"/>
                </a:schemeClr>
              </a:contourClr>
            </a:sp3d>
          </a:bodyPr>
          <a:lstStyle/>
          <a:p>
            <a:pPr algn="ctr"/>
            <a:r>
              <a:rPr lang="en-US" sz="6000" b="1" cap="none" spc="0" dirty="0" smtClean="0">
                <a:ln w="11430"/>
                <a:gradFill flip="none" rotWithShape="1">
                  <a:gsLst>
                    <a:gs pos="0">
                      <a:srgbClr val="DDEBCF"/>
                    </a:gs>
                    <a:gs pos="50000">
                      <a:srgbClr val="9CB86E"/>
                    </a:gs>
                    <a:gs pos="100000">
                      <a:srgbClr val="156B13"/>
                    </a:gs>
                  </a:gsLst>
                  <a:lin ang="16200000" scaled="1"/>
                  <a:tileRect/>
                </a:gradFill>
                <a:effectLst>
                  <a:outerShdw blurRad="50800" dist="39000" dir="5460000" algn="tl">
                    <a:srgbClr val="000000">
                      <a:alpha val="38000"/>
                    </a:srgbClr>
                  </a:outerShdw>
                </a:effectLst>
                <a:latin typeface="Arial Black" pitchFamily="34" charset="0"/>
              </a:rPr>
              <a:t>Manhattan</a:t>
            </a:r>
            <a:r>
              <a:rPr lang="en-US" sz="5400" b="1" cap="none" spc="0" dirty="0" smtClean="0">
                <a:ln w="11430"/>
                <a:gradFill flip="none" rotWithShape="1">
                  <a:gsLst>
                    <a:gs pos="0">
                      <a:srgbClr val="DDEBCF"/>
                    </a:gs>
                    <a:gs pos="50000">
                      <a:srgbClr val="9CB86E"/>
                    </a:gs>
                    <a:gs pos="100000">
                      <a:srgbClr val="156B13"/>
                    </a:gs>
                  </a:gsLst>
                  <a:lin ang="16200000" scaled="1"/>
                  <a:tileRect/>
                </a:gradFill>
                <a:effectLst>
                  <a:outerShdw blurRad="50800" dist="39000" dir="5460000" algn="tl">
                    <a:srgbClr val="000000">
                      <a:alpha val="38000"/>
                    </a:srgbClr>
                  </a:outerShdw>
                </a:effectLst>
              </a:rPr>
              <a:t> </a:t>
            </a:r>
            <a:endParaRPr lang="ru-RU" sz="5400" b="1" cap="none" spc="0" dirty="0">
              <a:ln w="11430"/>
              <a:gradFill flip="none" rotWithShape="1">
                <a:gsLst>
                  <a:gs pos="0">
                    <a:srgbClr val="DDEBCF"/>
                  </a:gs>
                  <a:gs pos="50000">
                    <a:srgbClr val="9CB86E"/>
                  </a:gs>
                  <a:gs pos="100000">
                    <a:srgbClr val="156B13"/>
                  </a:gs>
                </a:gsLst>
                <a:lin ang="16200000" scaled="1"/>
                <a:tileRect/>
              </a:gradFill>
              <a:effectLst>
                <a:outerShdw blurRad="50800" dist="39000" dir="5460000" algn="tl">
                  <a:srgbClr val="000000">
                    <a:alpha val="38000"/>
                  </a:srgbClr>
                </a:outerShdw>
              </a:effectLst>
            </a:endParaRPr>
          </a:p>
        </p:txBody>
      </p:sp>
      <p:pic>
        <p:nvPicPr>
          <p:cNvPr id="5" name="Picture 2" descr="Картинка 8 из 16970">
            <a:hlinkClick r:id="rId2"/>
          </p:cNvPr>
          <p:cNvPicPr>
            <a:picLocks noChangeAspect="1" noChangeArrowheads="1"/>
          </p:cNvPicPr>
          <p:nvPr/>
        </p:nvPicPr>
        <p:blipFill>
          <a:blip r:embed="rId3" cstate="print"/>
          <a:srcRect t="7351"/>
          <a:stretch>
            <a:fillRect/>
          </a:stretch>
        </p:blipFill>
        <p:spPr bwMode="auto">
          <a:xfrm>
            <a:off x="428596" y="3857628"/>
            <a:ext cx="7786742" cy="264320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a:bodyPr>
          <a:lstStyle/>
          <a:p>
            <a:pPr eaLnBrk="1" fontAlgn="auto" hangingPunct="1">
              <a:spcAft>
                <a:spcPts val="0"/>
              </a:spcAft>
              <a:defRPr/>
            </a:pPr>
            <a:r>
              <a:rPr lang="en-US" sz="4000" b="1" dirty="0" smtClean="0">
                <a:solidFill>
                  <a:srgbClr val="002060"/>
                </a:solidFill>
                <a:latin typeface="Arial Black" pitchFamily="34" charset="0"/>
              </a:rPr>
              <a:t>Bridges of Saint Petersburg </a:t>
            </a:r>
            <a:endParaRPr lang="ru-RU" sz="4000" b="1" dirty="0">
              <a:solidFill>
                <a:srgbClr val="002060"/>
              </a:solidFill>
              <a:latin typeface="Arial Black" pitchFamily="34" charset="0"/>
            </a:endParaRPr>
          </a:p>
        </p:txBody>
      </p:sp>
      <p:sp>
        <p:nvSpPr>
          <p:cNvPr id="3" name="Содержимое 2"/>
          <p:cNvSpPr>
            <a:spLocks noGrp="1"/>
          </p:cNvSpPr>
          <p:nvPr>
            <p:ph idx="1"/>
          </p:nvPr>
        </p:nvSpPr>
        <p:spPr>
          <a:xfrm>
            <a:off x="428625" y="1928813"/>
            <a:ext cx="4186238" cy="2857500"/>
          </a:xfrm>
        </p:spPr>
        <p:txBody>
          <a:bodyPr rtlCol="0">
            <a:normAutofit fontScale="92500"/>
          </a:bodyPr>
          <a:lstStyle/>
          <a:p>
            <a:pPr eaLnBrk="1" fontAlgn="auto" hangingPunct="1">
              <a:spcAft>
                <a:spcPts val="0"/>
              </a:spcAft>
              <a:buFont typeface="Arial" pitchFamily="34" charset="0"/>
              <a:buChar char="•"/>
              <a:defRPr/>
            </a:pPr>
            <a:r>
              <a:rPr lang="en-US" b="1" dirty="0" smtClean="0">
                <a:solidFill>
                  <a:schemeClr val="accent5">
                    <a:lumMod val="75000"/>
                  </a:schemeClr>
                </a:solidFill>
              </a:rPr>
              <a:t>Well known architects designed and decorated the famous St Petersburg bridges in the eighteenth and nineteenth centuries.</a:t>
            </a:r>
            <a:endParaRPr lang="ru-RU" b="1" dirty="0">
              <a:solidFill>
                <a:schemeClr val="accent5">
                  <a:lumMod val="75000"/>
                </a:schemeClr>
              </a:solidFill>
            </a:endParaRPr>
          </a:p>
        </p:txBody>
      </p:sp>
      <p:pic>
        <p:nvPicPr>
          <p:cNvPr id="3076" name="Picture 2" descr="C:\Documents and Settings\Администратор\Мои документы\foto_glav1.jpg"/>
          <p:cNvPicPr>
            <a:picLocks noChangeAspect="1" noChangeArrowheads="1"/>
          </p:cNvPicPr>
          <p:nvPr/>
        </p:nvPicPr>
        <p:blipFill>
          <a:blip r:embed="rId2" cstate="print"/>
          <a:srcRect/>
          <a:stretch>
            <a:fillRect/>
          </a:stretch>
        </p:blipFill>
        <p:spPr bwMode="auto">
          <a:xfrm>
            <a:off x="4929188" y="2214563"/>
            <a:ext cx="3500437" cy="2482850"/>
          </a:xfrm>
          <a:prstGeom prst="rect">
            <a:avLst/>
          </a:prstGeom>
          <a:ln>
            <a:noFill/>
          </a:ln>
          <a:effectLst>
            <a:outerShdw blurRad="190500" algn="tl" rotWithShape="0">
              <a:srgbClr val="000000">
                <a:alpha val="70000"/>
              </a:srgbClr>
            </a:outerShdw>
          </a:effectLst>
        </p:spPr>
      </p:pic>
    </p:spTree>
  </p:cSld>
  <p:clrMapOvr>
    <a:masterClrMapping/>
  </p:clrMapOvr>
  <p:transition>
    <p:comb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417638"/>
          </a:xfrm>
        </p:spPr>
        <p:txBody>
          <a:bodyPr rtlCol="0">
            <a:normAutofit/>
          </a:bodyPr>
          <a:lstStyle/>
          <a:p>
            <a:pPr eaLnBrk="1" fontAlgn="auto" hangingPunct="1">
              <a:spcAft>
                <a:spcPts val="0"/>
              </a:spcAft>
              <a:defRPr/>
            </a:pPr>
            <a:r>
              <a:rPr lang="en-US" sz="4000" b="1"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latin typeface="Arial Black" pitchFamily="34" charset="0"/>
              </a:rPr>
              <a:t>The Hermitage</a:t>
            </a:r>
            <a:endParaRPr lang="ru-RU" sz="4000" b="1"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latin typeface="Arial Black" pitchFamily="34" charset="0"/>
            </a:endParaRPr>
          </a:p>
        </p:txBody>
      </p:sp>
      <p:pic>
        <p:nvPicPr>
          <p:cNvPr id="2051" name="Picture 2" descr="Картинка 5 из 13290">
            <a:hlinkClick r:id="rId2"/>
          </p:cNvPr>
          <p:cNvPicPr>
            <a:picLocks noGrp="1" noChangeAspect="1" noChangeArrowheads="1"/>
          </p:cNvPicPr>
          <p:nvPr>
            <p:ph idx="1"/>
          </p:nvPr>
        </p:nvPicPr>
        <p:blipFill>
          <a:blip r:embed="rId3" cstate="print"/>
          <a:srcRect/>
          <a:stretch>
            <a:fillRect/>
          </a:stretch>
        </p:blipFill>
        <p:spPr>
          <a:xfrm>
            <a:off x="4004219" y="2000240"/>
            <a:ext cx="4925497" cy="3714760"/>
          </a:xfrm>
          <a:prstGeom prst="rect">
            <a:avLst/>
          </a:prstGeom>
          <a:ln>
            <a:noFill/>
          </a:ln>
          <a:effectLst>
            <a:outerShdw blurRad="190500" algn="tl" rotWithShape="0">
              <a:srgbClr val="000000">
                <a:alpha val="70000"/>
              </a:srgbClr>
            </a:outerShdw>
          </a:effectLst>
        </p:spPr>
      </p:pic>
      <p:sp>
        <p:nvSpPr>
          <p:cNvPr id="5" name="Прямоугольник 4"/>
          <p:cNvSpPr/>
          <p:nvPr/>
        </p:nvSpPr>
        <p:spPr>
          <a:xfrm>
            <a:off x="214282" y="1000108"/>
            <a:ext cx="3786214" cy="5632311"/>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fontAlgn="auto">
              <a:spcBef>
                <a:spcPts val="0"/>
              </a:spcBef>
              <a:spcAft>
                <a:spcPts val="0"/>
              </a:spcAft>
              <a:defRPr/>
            </a:pPr>
            <a:r>
              <a:rPr lang="en-US"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t>
            </a:r>
            <a:r>
              <a:rPr lang="en-US"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useum </a:t>
            </a:r>
            <a:r>
              <a:rPr 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in St Petersburg. It is the largest art museum in Russia and is famous throughout the world. It is </a:t>
            </a:r>
            <a:r>
              <a:rPr lang="en-US"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the second </a:t>
            </a:r>
            <a:r>
              <a:rPr 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largest art museum in the world after the Louvre in Paris. It was founded as a private of Empress Catherine 2 in 1764 and was opened for the public in 1852. Now the museum has several buildings, one of them is the Winter Palace</a:t>
            </a:r>
            <a:endPar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ndParaRPr>
          </a:p>
        </p:txBody>
      </p:sp>
    </p:spTree>
  </p:cSld>
  <p:clrMapOvr>
    <a:masterClrMapping/>
  </p:clrMapOvr>
  <p:transition>
    <p:comb/>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Documents and Settings\класс02\Мои документы\фотозагран\phototravelling 002.jpg"/>
          <p:cNvPicPr>
            <a:picLocks noChangeAspect="1" noChangeArrowheads="1"/>
          </p:cNvPicPr>
          <p:nvPr/>
        </p:nvPicPr>
        <p:blipFill>
          <a:blip r:embed="rId2" cstate="print"/>
          <a:srcRect/>
          <a:stretch>
            <a:fillRect/>
          </a:stretch>
        </p:blipFill>
        <p:spPr bwMode="auto">
          <a:xfrm>
            <a:off x="5010979" y="142852"/>
            <a:ext cx="4133021" cy="3214686"/>
          </a:xfrm>
          <a:prstGeom prst="rect">
            <a:avLst/>
          </a:prstGeom>
          <a:ln>
            <a:noFill/>
          </a:ln>
          <a:effectLst>
            <a:softEdge rad="112500"/>
          </a:effectLst>
        </p:spPr>
      </p:pic>
      <p:pic>
        <p:nvPicPr>
          <p:cNvPr id="1030" name="Picture 6" descr="C:\Documents and Settings\класс02\Мои документы\фотозагран\phototravelling 004.jpg"/>
          <p:cNvPicPr>
            <a:picLocks noChangeAspect="1" noChangeArrowheads="1"/>
          </p:cNvPicPr>
          <p:nvPr/>
        </p:nvPicPr>
        <p:blipFill>
          <a:blip r:embed="rId3" cstate="print"/>
          <a:srcRect/>
          <a:stretch>
            <a:fillRect/>
          </a:stretch>
        </p:blipFill>
        <p:spPr bwMode="auto">
          <a:xfrm>
            <a:off x="0" y="0"/>
            <a:ext cx="4063840" cy="3143248"/>
          </a:xfrm>
          <a:prstGeom prst="rect">
            <a:avLst/>
          </a:prstGeom>
          <a:ln>
            <a:noFill/>
          </a:ln>
          <a:effectLst>
            <a:softEdge rad="112500"/>
          </a:effectLst>
        </p:spPr>
      </p:pic>
      <p:pic>
        <p:nvPicPr>
          <p:cNvPr id="1027" name="Picture 3" descr="C:\Documents and Settings\класс02\Мои документы\фотозагран\phototravelling 006.jpg"/>
          <p:cNvPicPr>
            <a:picLocks noChangeAspect="1" noChangeArrowheads="1"/>
          </p:cNvPicPr>
          <p:nvPr/>
        </p:nvPicPr>
        <p:blipFill>
          <a:blip r:embed="rId4" cstate="print"/>
          <a:srcRect/>
          <a:stretch>
            <a:fillRect/>
          </a:stretch>
        </p:blipFill>
        <p:spPr bwMode="auto">
          <a:xfrm>
            <a:off x="5429256" y="4071942"/>
            <a:ext cx="3714744" cy="2786058"/>
          </a:xfrm>
          <a:prstGeom prst="rect">
            <a:avLst/>
          </a:prstGeom>
          <a:ln>
            <a:noFill/>
          </a:ln>
          <a:effectLst>
            <a:softEdge rad="112500"/>
          </a:effectLst>
        </p:spPr>
      </p:pic>
      <p:pic>
        <p:nvPicPr>
          <p:cNvPr id="1028" name="Picture 4" descr="C:\Documents and Settings\класс02\Мои документы\фотозагран\phototravelling 005.jpg"/>
          <p:cNvPicPr>
            <a:picLocks noChangeAspect="1" noChangeArrowheads="1"/>
          </p:cNvPicPr>
          <p:nvPr/>
        </p:nvPicPr>
        <p:blipFill>
          <a:blip r:embed="rId5" cstate="print"/>
          <a:srcRect/>
          <a:stretch>
            <a:fillRect/>
          </a:stretch>
        </p:blipFill>
        <p:spPr bwMode="auto">
          <a:xfrm>
            <a:off x="0" y="3429000"/>
            <a:ext cx="2643174" cy="3302811"/>
          </a:xfrm>
          <a:prstGeom prst="rect">
            <a:avLst/>
          </a:prstGeom>
          <a:ln>
            <a:noFill/>
          </a:ln>
          <a:effectLst>
            <a:softEdge rad="112500"/>
          </a:effectLst>
        </p:spPr>
      </p:pic>
      <p:pic>
        <p:nvPicPr>
          <p:cNvPr id="2" name="Picture 5" descr="C:\Documents and Settings\класс02\Мои документы\фотозагран\phototravelling 012.jpg"/>
          <p:cNvPicPr>
            <a:picLocks noChangeAspect="1" noChangeArrowheads="1"/>
          </p:cNvPicPr>
          <p:nvPr/>
        </p:nvPicPr>
        <p:blipFill>
          <a:blip r:embed="rId6" cstate="print"/>
          <a:srcRect/>
          <a:stretch>
            <a:fillRect/>
          </a:stretch>
        </p:blipFill>
        <p:spPr bwMode="auto">
          <a:xfrm>
            <a:off x="2428860" y="2786058"/>
            <a:ext cx="3571900" cy="267878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plus(in)">
                                      <p:cBhvr>
                                        <p:cTn id="7" dur="2000"/>
                                        <p:tgtEl>
                                          <p:spTgt spid="1030"/>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1029"/>
                                        </p:tgtEl>
                                        <p:attrNameLst>
                                          <p:attrName>style.visibility</p:attrName>
                                        </p:attrNameLst>
                                      </p:cBhvr>
                                      <p:to>
                                        <p:strVal val="visible"/>
                                      </p:to>
                                    </p:set>
                                    <p:anim calcmode="lin" valueType="num">
                                      <p:cBhvr>
                                        <p:cTn id="12" dur="500" fill="hold"/>
                                        <p:tgtEl>
                                          <p:spTgt spid="1029"/>
                                        </p:tgtEl>
                                        <p:attrNameLst>
                                          <p:attrName>ppt_w</p:attrName>
                                        </p:attrNameLst>
                                      </p:cBhvr>
                                      <p:tavLst>
                                        <p:tav tm="0">
                                          <p:val>
                                            <p:fltVal val="0"/>
                                          </p:val>
                                        </p:tav>
                                        <p:tav tm="100000">
                                          <p:val>
                                            <p:strVal val="#ppt_w"/>
                                          </p:val>
                                        </p:tav>
                                      </p:tavLst>
                                    </p:anim>
                                    <p:anim calcmode="lin" valueType="num">
                                      <p:cBhvr>
                                        <p:cTn id="13" dur="500" fill="hold"/>
                                        <p:tgtEl>
                                          <p:spTgt spid="1029"/>
                                        </p:tgtEl>
                                        <p:attrNameLst>
                                          <p:attrName>ppt_h</p:attrName>
                                        </p:attrNameLst>
                                      </p:cBhvr>
                                      <p:tavLst>
                                        <p:tav tm="0">
                                          <p:val>
                                            <p:fltVal val="0"/>
                                          </p:val>
                                        </p:tav>
                                        <p:tav tm="100000">
                                          <p:val>
                                            <p:strVal val="#ppt_h"/>
                                          </p:val>
                                        </p:tav>
                                      </p:tavLst>
                                    </p:anim>
                                    <p:animEffect transition="in" filter="fade">
                                      <p:cBhvr>
                                        <p:cTn id="14" dur="500"/>
                                        <p:tgtEl>
                                          <p:spTgt spid="1029"/>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heel(4)">
                                      <p:cBhvr>
                                        <p:cTn id="19" dur="20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027"/>
                                        </p:tgtEl>
                                        <p:attrNameLst>
                                          <p:attrName>style.visibility</p:attrName>
                                        </p:attrNameLst>
                                      </p:cBhvr>
                                      <p:to>
                                        <p:strVal val="visible"/>
                                      </p:to>
                                    </p:set>
                                    <p:animEffect transition="in" filter="fade">
                                      <p:cBhvr>
                                        <p:cTn id="24" dur="2000"/>
                                        <p:tgtEl>
                                          <p:spTgt spid="1027"/>
                                        </p:tgtEl>
                                      </p:cBhvr>
                                    </p:animEffect>
                                  </p:childTnLst>
                                </p:cTn>
                              </p:par>
                            </p:childTnLst>
                          </p:cTn>
                        </p:par>
                      </p:childTnLst>
                    </p:cTn>
                  </p:par>
                  <p:par>
                    <p:cTn id="25" fill="hold">
                      <p:stCondLst>
                        <p:cond delay="indefinite"/>
                      </p:stCondLst>
                      <p:childTnLst>
                        <p:par>
                          <p:cTn id="26" fill="hold">
                            <p:stCondLst>
                              <p:cond delay="0"/>
                            </p:stCondLst>
                            <p:childTnLst>
                              <p:par>
                                <p:cTn id="27" presetID="48" presetClass="entr" presetSubtype="0" accel="50000" fill="hold" nodeType="clickEffect">
                                  <p:stCondLst>
                                    <p:cond delay="0"/>
                                  </p:stCondLst>
                                  <p:childTnLst>
                                    <p:set>
                                      <p:cBhvr>
                                        <p:cTn id="28" dur="1" fill="hold">
                                          <p:stCondLst>
                                            <p:cond delay="0"/>
                                          </p:stCondLst>
                                        </p:cTn>
                                        <p:tgtEl>
                                          <p:spTgt spid="1028"/>
                                        </p:tgtEl>
                                        <p:attrNameLst>
                                          <p:attrName>style.visibility</p:attrName>
                                        </p:attrNameLst>
                                      </p:cBhvr>
                                      <p:to>
                                        <p:strVal val="visible"/>
                                      </p:to>
                                    </p:set>
                                    <p:anim calcmode="lin" valueType="num">
                                      <p:cBhvr>
                                        <p:cTn id="29" dur="1000" fill="hold"/>
                                        <p:tgtEl>
                                          <p:spTgt spid="102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0" dur="1000" fill="hold"/>
                                        <p:tgtEl>
                                          <p:spTgt spid="1028"/>
                                        </p:tgtEl>
                                        <p:attrNameLst>
                                          <p:attrName>ppt_x</p:attrName>
                                        </p:attrNameLst>
                                      </p:cBhvr>
                                      <p:tavLst>
                                        <p:tav tm="0">
                                          <p:val>
                                            <p:fltVal val="-1"/>
                                          </p:val>
                                        </p:tav>
                                        <p:tav tm="50000">
                                          <p:val>
                                            <p:fltVal val="0.95"/>
                                          </p:val>
                                        </p:tav>
                                        <p:tav tm="100000">
                                          <p:val>
                                            <p:strVal val="#ppt_x"/>
                                          </p:val>
                                        </p:tav>
                                      </p:tavLst>
                                    </p:anim>
                                    <p:anim calcmode="lin" valueType="num">
                                      <p:cBhvr>
                                        <p:cTn id="31" dur="1000" fill="hold"/>
                                        <p:tgtEl>
                                          <p:spTgt spid="1028"/>
                                        </p:tgtEl>
                                        <p:attrNameLst>
                                          <p:attrName>ppt_y</p:attrName>
                                        </p:attrNameLst>
                                      </p:cBhvr>
                                      <p:tavLst>
                                        <p:tav tm="0">
                                          <p:val>
                                            <p:strVal val="#ppt_y"/>
                                          </p:val>
                                        </p:tav>
                                        <p:tav tm="100000">
                                          <p:val>
                                            <p:strVal val="#ppt_y"/>
                                          </p:val>
                                        </p:tav>
                                      </p:tavLst>
                                    </p:anim>
                                    <p:animEffect transition="in" filter="fade">
                                      <p:cBhvr>
                                        <p:cTn id="32" dur="1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Black" pitchFamily="34" charset="0"/>
              </a:rPr>
              <a:t>The Kremlin.</a:t>
            </a:r>
            <a:endParaRPr lang="en-US"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Black" pitchFamily="34" charset="0"/>
            </a:endParaRPr>
          </a:p>
        </p:txBody>
      </p:sp>
      <p:sp>
        <p:nvSpPr>
          <p:cNvPr id="3" name="Содержимое 2"/>
          <p:cNvSpPr>
            <a:spLocks noGrp="1"/>
          </p:cNvSpPr>
          <p:nvPr>
            <p:ph idx="1"/>
          </p:nvPr>
        </p:nvSpPr>
        <p:spPr/>
        <p:txBody>
          <a:bodyPr>
            <a:normAutofit lnSpcReduction="10000"/>
          </a:bodyPr>
          <a:lstStyle/>
          <a:p>
            <a:pPr>
              <a:buNone/>
            </a:pPr>
            <a:r>
              <a:rPr lang="en-US" sz="2400" b="1" dirty="0" smtClean="0">
                <a:solidFill>
                  <a:srgbClr val="002060"/>
                </a:solidFill>
              </a:rPr>
              <a:t>      The Kremlin was founded just in the year Moscow began, it happened in 1147. The Kremlin has 20 towers it’s symbol is the Spasskaya Tower where you can see the main clock of Russia.</a:t>
            </a:r>
          </a:p>
          <a:p>
            <a:pPr>
              <a:buNone/>
            </a:pPr>
            <a:r>
              <a:rPr lang="en-US" sz="2400" b="1" dirty="0" smtClean="0">
                <a:solidFill>
                  <a:srgbClr val="002060"/>
                </a:solidFill>
              </a:rPr>
              <a:t>       There are some cathedrals in the Kremlin: Arkangelsky Cathedral, Blagoveshchensky  Cathedral, Uspensky Cathedral. </a:t>
            </a:r>
          </a:p>
          <a:p>
            <a:pPr>
              <a:buNone/>
            </a:pPr>
            <a:r>
              <a:rPr lang="en-US" sz="2400" b="1" dirty="0" smtClean="0">
                <a:solidFill>
                  <a:srgbClr val="002060"/>
                </a:solidFill>
              </a:rPr>
              <a:t>       The Oruzheinaya Palata is one of the oldest museums in Russia.  </a:t>
            </a:r>
          </a:p>
          <a:p>
            <a:pPr>
              <a:buNone/>
            </a:pPr>
            <a:r>
              <a:rPr lang="en-US" sz="2400" b="1" dirty="0" smtClean="0">
                <a:solidFill>
                  <a:srgbClr val="002060"/>
                </a:solidFill>
              </a:rPr>
              <a:t>       The Diamond Collection Exhibition Hall was opened in 1967. It contains historical things such as crowns, unique precious stones and decorations made of them. </a:t>
            </a:r>
            <a:endParaRPr lang="en-US" sz="24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346" y="2285992"/>
            <a:ext cx="9144000" cy="1357322"/>
          </a:xfrm>
        </p:spPr>
        <p:txBody>
          <a:bodyPr>
            <a:normAutofit fontScale="90000"/>
            <a:scene3d>
              <a:camera prst="orthographicFront"/>
              <a:lightRig rig="glow" dir="tl">
                <a:rot lat="0" lon="0" rev="5400000"/>
              </a:lightRig>
            </a:scene3d>
            <a:sp3d contourW="12700">
              <a:bevelT w="25400" h="25400"/>
              <a:contourClr>
                <a:schemeClr val="accent6">
                  <a:shade val="73000"/>
                </a:schemeClr>
              </a:contourClr>
            </a:sp3d>
          </a:bodyPr>
          <a:lstStyle/>
          <a:p>
            <a:pPr algn="just"/>
            <a:r>
              <a:rPr lang="en-US" sz="6000" b="1" dirty="0" smtClean="0">
                <a:ln w="11430"/>
                <a:solidFill>
                  <a:srgbClr val="002060"/>
                </a:solidFill>
                <a:effectLst>
                  <a:outerShdw blurRad="80000" dist="40000" dir="5040000" algn="tl">
                    <a:srgbClr val="000000">
                      <a:alpha val="30000"/>
                    </a:srgbClr>
                  </a:outerShdw>
                </a:effectLst>
                <a:latin typeface="Arial Black" pitchFamily="34" charset="0"/>
              </a:rPr>
              <a:t>London</a:t>
            </a:r>
            <a:r>
              <a:rPr lang="ru-RU"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ru-RU"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endParaRPr lang="ru-RU"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4" name="Picture 6" descr="Фонтан на Трафальгарской площади">
            <a:hlinkClick r:id="rId2"/>
          </p:cNvPr>
          <p:cNvPicPr>
            <a:picLocks noChangeAspect="1" noChangeArrowheads="1"/>
          </p:cNvPicPr>
          <p:nvPr/>
        </p:nvPicPr>
        <p:blipFill>
          <a:blip r:embed="rId3" cstate="print"/>
          <a:srcRect/>
          <a:stretch>
            <a:fillRect/>
          </a:stretch>
        </p:blipFill>
        <p:spPr>
          <a:xfrm>
            <a:off x="0" y="0"/>
            <a:ext cx="3325665" cy="2071678"/>
          </a:xfrm>
          <a:prstGeom prst="rect">
            <a:avLst/>
          </a:prstGeom>
          <a:ln>
            <a:noFill/>
          </a:ln>
          <a:effectLst>
            <a:softEdge rad="112500"/>
          </a:effectLst>
        </p:spPr>
      </p:pic>
      <p:pic>
        <p:nvPicPr>
          <p:cNvPr id="6" name="Picture 6" descr="Tower Bridge"/>
          <p:cNvPicPr>
            <a:picLocks noChangeAspect="1" noChangeArrowheads="1"/>
          </p:cNvPicPr>
          <p:nvPr/>
        </p:nvPicPr>
        <p:blipFill>
          <a:blip r:embed="rId4" cstate="print"/>
          <a:srcRect/>
          <a:stretch>
            <a:fillRect/>
          </a:stretch>
        </p:blipFill>
        <p:spPr>
          <a:xfrm>
            <a:off x="0" y="3786190"/>
            <a:ext cx="4286248" cy="3071810"/>
          </a:xfrm>
          <a:prstGeom prst="rect">
            <a:avLst/>
          </a:prstGeom>
          <a:ln>
            <a:noFill/>
          </a:ln>
          <a:effectLst>
            <a:softEdge rad="112500"/>
          </a:effectLst>
        </p:spPr>
      </p:pic>
      <p:pic>
        <p:nvPicPr>
          <p:cNvPr id="9" name="Picture 10" descr="смена караула у Букингемского дворца">
            <a:hlinkClick r:id="rId5"/>
          </p:cNvPr>
          <p:cNvPicPr>
            <a:picLocks noChangeAspect="1" noChangeArrowheads="1"/>
          </p:cNvPicPr>
          <p:nvPr/>
        </p:nvPicPr>
        <p:blipFill>
          <a:blip r:embed="rId6" cstate="print"/>
          <a:srcRect/>
          <a:stretch>
            <a:fillRect/>
          </a:stretch>
        </p:blipFill>
        <p:spPr bwMode="auto">
          <a:xfrm>
            <a:off x="5429256" y="4296790"/>
            <a:ext cx="3714744" cy="2561210"/>
          </a:xfrm>
          <a:prstGeom prst="rect">
            <a:avLst/>
          </a:prstGeom>
          <a:ln>
            <a:noFill/>
          </a:ln>
          <a:effectLst>
            <a:softEdge rad="112500"/>
          </a:effectLst>
        </p:spPr>
      </p:pic>
      <p:pic>
        <p:nvPicPr>
          <p:cNvPr id="10" name="Picture 6" descr="Букингемский дворец">
            <a:hlinkClick r:id="rId7"/>
          </p:cNvPr>
          <p:cNvPicPr>
            <a:picLocks noChangeAspect="1" noChangeArrowheads="1"/>
          </p:cNvPicPr>
          <p:nvPr/>
        </p:nvPicPr>
        <p:blipFill>
          <a:blip r:embed="rId8" r:link="rId9" cstate="print"/>
          <a:srcRect/>
          <a:stretch>
            <a:fillRect/>
          </a:stretch>
        </p:blipFill>
        <p:spPr>
          <a:xfrm>
            <a:off x="6429388" y="0"/>
            <a:ext cx="2714612" cy="3021013"/>
          </a:xfrm>
          <a:prstGeom prst="rect">
            <a:avLst/>
          </a:prstGeom>
          <a:ln>
            <a:noFill/>
          </a:ln>
          <a:effectLst>
            <a:softEdge rad="112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0"/>
            <a:ext cx="7358114" cy="714356"/>
          </a:xfrm>
          <a:solidFill>
            <a:schemeClr val="bg2"/>
          </a:solidFill>
          <a:ln>
            <a:solidFill>
              <a:schemeClr val="accent2">
                <a:lumMod val="40000"/>
                <a:lumOff val="60000"/>
              </a:schemeClr>
            </a:solidFill>
          </a:ln>
        </p:spPr>
        <p:txBody>
          <a:bodyPr>
            <a:noAutofit/>
          </a:bodyPr>
          <a:lstStyle/>
          <a:p>
            <a:pPr algn="ctr"/>
            <a:r>
              <a:rPr lang="en-US" sz="4800" b="0" dirty="0" smtClean="0">
                <a:solidFill>
                  <a:srgbClr val="002060"/>
                </a:solidFill>
                <a:latin typeface="Algerian" pitchFamily="82" charset="0"/>
              </a:rPr>
              <a:t>The TOWER</a:t>
            </a:r>
            <a:endParaRPr lang="ru-RU" sz="4800" b="0" dirty="0">
              <a:solidFill>
                <a:srgbClr val="002060"/>
              </a:solidFill>
            </a:endParaRPr>
          </a:p>
        </p:txBody>
      </p:sp>
      <p:sp>
        <p:nvSpPr>
          <p:cNvPr id="3" name="Содержимое 2"/>
          <p:cNvSpPr>
            <a:spLocks noGrp="1"/>
          </p:cNvSpPr>
          <p:nvPr>
            <p:ph idx="1"/>
          </p:nvPr>
        </p:nvSpPr>
        <p:spPr>
          <a:xfrm>
            <a:off x="0" y="1142984"/>
            <a:ext cx="3643306" cy="5000660"/>
          </a:xfrm>
          <a:solidFill>
            <a:schemeClr val="bg2"/>
          </a:solidFill>
          <a:ln>
            <a:solidFill>
              <a:schemeClr val="tx2">
                <a:lumMod val="40000"/>
                <a:lumOff val="60000"/>
              </a:schemeClr>
            </a:solidFill>
          </a:ln>
        </p:spPr>
        <p:txBody>
          <a:bodyPr>
            <a:normAutofit fontScale="70000" lnSpcReduction="20000"/>
          </a:bodyPr>
          <a:lstStyle/>
          <a:p>
            <a:endParaRPr lang="en-US" dirty="0" smtClean="0">
              <a:solidFill>
                <a:schemeClr val="tx2">
                  <a:lumMod val="60000"/>
                  <a:lumOff val="40000"/>
                </a:schemeClr>
              </a:solidFill>
              <a:latin typeface="Arial" pitchFamily="34" charset="0"/>
              <a:cs typeface="Arial" pitchFamily="34" charset="0"/>
            </a:endParaRPr>
          </a:p>
          <a:p>
            <a:endParaRPr lang="en-US" dirty="0" smtClean="0">
              <a:solidFill>
                <a:schemeClr val="tx2">
                  <a:lumMod val="60000"/>
                  <a:lumOff val="40000"/>
                </a:schemeClr>
              </a:solidFill>
              <a:latin typeface="Arial" pitchFamily="34" charset="0"/>
              <a:cs typeface="Arial" pitchFamily="34" charset="0"/>
            </a:endParaRPr>
          </a:p>
          <a:p>
            <a:r>
              <a:rPr lang="en-US" dirty="0" smtClean="0">
                <a:solidFill>
                  <a:schemeClr val="tx2">
                    <a:lumMod val="60000"/>
                    <a:lumOff val="40000"/>
                  </a:schemeClr>
                </a:solidFill>
                <a:latin typeface="Arial" pitchFamily="34" charset="0"/>
                <a:cs typeface="Arial" pitchFamily="34" charset="0"/>
              </a:rPr>
              <a:t>The Tower of London. It was founded by William the Conqueror in the eleventh century. It was a fortress, a palace, a prison, a museum. Many people were prisoners of the Tower: the two princes who were the sons of Kind Edward IV, Anne Boleyn, Lady Jane Grey. There have been many reports of strange sounds, ghost footsteps and invisible persons.</a:t>
            </a:r>
            <a:endParaRPr lang="ru-RU" dirty="0">
              <a:solidFill>
                <a:schemeClr val="tx2">
                  <a:lumMod val="60000"/>
                  <a:lumOff val="40000"/>
                </a:schemeClr>
              </a:solidFill>
              <a:latin typeface="Arial" pitchFamily="34" charset="0"/>
              <a:cs typeface="Arial" pitchFamily="34" charset="0"/>
            </a:endParaRPr>
          </a:p>
        </p:txBody>
      </p:sp>
      <p:pic>
        <p:nvPicPr>
          <p:cNvPr id="4" name="Picture 6" descr="Тауэр">
            <a:hlinkClick r:id="rId3"/>
          </p:cNvPr>
          <p:cNvPicPr>
            <a:picLocks noChangeAspect="1" noChangeArrowheads="1"/>
          </p:cNvPicPr>
          <p:nvPr/>
        </p:nvPicPr>
        <p:blipFill>
          <a:blip r:embed="rId4" cstate="print"/>
          <a:srcRect/>
          <a:stretch>
            <a:fillRect/>
          </a:stretch>
        </p:blipFill>
        <p:spPr>
          <a:xfrm>
            <a:off x="4000496" y="3214686"/>
            <a:ext cx="4500594" cy="3643314"/>
          </a:xfrm>
          <a:prstGeom prst="rect">
            <a:avLst/>
          </a:prstGeom>
          <a:ln>
            <a:noFill/>
          </a:ln>
          <a:effectLst>
            <a:softEdge rad="112500"/>
          </a:effectLst>
        </p:spPr>
      </p:pic>
      <p:pic>
        <p:nvPicPr>
          <p:cNvPr id="5" name="Picture 4" descr="Тауэр"/>
          <p:cNvPicPr>
            <a:picLocks noChangeAspect="1" noChangeArrowheads="1"/>
          </p:cNvPicPr>
          <p:nvPr/>
        </p:nvPicPr>
        <p:blipFill>
          <a:blip r:embed="rId5" cstate="print"/>
          <a:srcRect/>
          <a:stretch>
            <a:fillRect/>
          </a:stretch>
        </p:blipFill>
        <p:spPr>
          <a:xfrm>
            <a:off x="4071934" y="714356"/>
            <a:ext cx="4500593" cy="2500330"/>
          </a:xfrm>
          <a:prstGeom prst="rect">
            <a:avLst/>
          </a:prstGeom>
          <a:ln>
            <a:noFill/>
          </a:ln>
          <a:effectLst>
            <a:softEdge rad="11250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85918" y="2500306"/>
            <a:ext cx="6072230" cy="4214842"/>
          </a:xfrm>
          <a:ln/>
        </p:spPr>
        <p:style>
          <a:lnRef idx="2">
            <a:schemeClr val="dk1"/>
          </a:lnRef>
          <a:fillRef idx="1">
            <a:schemeClr val="lt1"/>
          </a:fillRef>
          <a:effectRef idx="0">
            <a:schemeClr val="dk1"/>
          </a:effectRef>
          <a:fontRef idx="minor">
            <a:schemeClr val="dk1"/>
          </a:fontRef>
        </p:style>
        <p:txBody>
          <a:bodyPr>
            <a:noAutofit/>
          </a:bodyPr>
          <a:lstStyle/>
          <a:p>
            <a:r>
              <a:rPr lang="en-US" sz="2800" b="1" u="sng" spc="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latin typeface="Arial Black" pitchFamily="34" charset="0"/>
              </a:rPr>
              <a:t> Westminster Abbey</a:t>
            </a:r>
          </a:p>
          <a:p>
            <a:r>
              <a:rPr lang="en-US" sz="2800" b="1" spc="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Now I understand that London is really a precious of the British Crown. I can’t forget its places of interest. Westminster Abbey is magnificent!  It is a church near the Houses of Parliament. British monarchs are crowned in </a:t>
            </a:r>
            <a:r>
              <a:rPr lang="en-US" sz="2800" b="1"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the </a:t>
            </a:r>
            <a:r>
              <a:rPr lang="en-US" sz="2800" b="1" spc="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Westminster Abbey.</a:t>
            </a:r>
          </a:p>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endPar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4" name="Picture 8" descr="http://img-fotki.yandex.ru/get/4/svetlo0308.1/0_17c2_99237dcf_XS">
            <a:hlinkClick r:id="rId2"/>
          </p:cNvPr>
          <p:cNvPicPr>
            <a:picLocks noChangeAspect="1" noChangeArrowheads="1"/>
          </p:cNvPicPr>
          <p:nvPr/>
        </p:nvPicPr>
        <p:blipFill>
          <a:blip r:embed="rId3" r:link="rId4" cstate="print"/>
          <a:srcRect/>
          <a:stretch>
            <a:fillRect/>
          </a:stretch>
        </p:blipFill>
        <p:spPr bwMode="auto">
          <a:xfrm>
            <a:off x="285720" y="285728"/>
            <a:ext cx="2286017" cy="2174489"/>
          </a:xfrm>
          <a:prstGeom prst="rect">
            <a:avLst/>
          </a:prstGeom>
          <a:ln>
            <a:noFill/>
          </a:ln>
          <a:effectLst>
            <a:softEdge rad="112500"/>
          </a:effectLst>
        </p:spPr>
      </p:pic>
      <p:pic>
        <p:nvPicPr>
          <p:cNvPr id="6" name="Picture 6" descr="http://img-fotki.yandex.ru/get/9/igordixa.6/0_470d_cc70c2de_XS">
            <a:hlinkClick r:id="rId5"/>
          </p:cNvPr>
          <p:cNvPicPr>
            <a:picLocks noChangeAspect="1" noChangeArrowheads="1"/>
          </p:cNvPicPr>
          <p:nvPr/>
        </p:nvPicPr>
        <p:blipFill>
          <a:blip r:embed="rId6" r:link="rId7" cstate="print"/>
          <a:srcRect/>
          <a:stretch>
            <a:fillRect/>
          </a:stretch>
        </p:blipFill>
        <p:spPr bwMode="auto">
          <a:xfrm flipH="1">
            <a:off x="6429387" y="285729"/>
            <a:ext cx="2268019" cy="2160684"/>
          </a:xfrm>
          <a:prstGeom prst="rect">
            <a:avLst/>
          </a:prstGeom>
          <a:ln>
            <a:noFill/>
          </a:ln>
          <a:effectLst>
            <a:softEdge rad="112500"/>
          </a:effectLst>
        </p:spPr>
      </p:pic>
      <p:pic>
        <p:nvPicPr>
          <p:cNvPr id="5" name="Picture 4" descr="Вестминстерское аббатство - 2"/>
          <p:cNvPicPr>
            <a:picLocks noChangeAspect="1" noChangeArrowheads="1"/>
          </p:cNvPicPr>
          <p:nvPr/>
        </p:nvPicPr>
        <p:blipFill>
          <a:blip r:embed="rId8" cstate="print"/>
          <a:srcRect/>
          <a:stretch>
            <a:fillRect/>
          </a:stretch>
        </p:blipFill>
        <p:spPr>
          <a:xfrm>
            <a:off x="3214678" y="214290"/>
            <a:ext cx="2428891" cy="2194066"/>
          </a:xfrm>
          <a:prstGeom prst="rect">
            <a:avLst/>
          </a:prstGeom>
          <a:ln>
            <a:noFill/>
          </a:ln>
          <a:effectLst>
            <a:softEdge rad="112500"/>
          </a:effectLst>
        </p:spPr>
      </p:pic>
    </p:spTree>
  </p:cSld>
  <p:clrMapOvr>
    <a:masterClrMapping/>
  </p:clrMapOvr>
  <p:transition>
    <p:dissolv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857356" y="2643182"/>
            <a:ext cx="5000660" cy="830997"/>
          </a:xfrm>
          <a:prstGeom prst="rect">
            <a:avLst/>
          </a:prstGeom>
          <a:noFill/>
        </p:spPr>
        <p:txBody>
          <a:bodyPr wrap="square" lIns="91440" tIns="45720" rIns="91440" bIns="45720">
            <a:spAutoFit/>
          </a:bodyPr>
          <a:lstStyle/>
          <a:p>
            <a:pPr algn="ctr"/>
            <a:r>
              <a:rPr lang="en-US"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itchFamily="34" charset="0"/>
              </a:rPr>
              <a:t>New York </a:t>
            </a:r>
            <a:endParaRPr lang="ru-RU" sz="4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itchFamily="34" charset="0"/>
            </a:endParaRPr>
          </a:p>
        </p:txBody>
      </p:sp>
      <p:pic>
        <p:nvPicPr>
          <p:cNvPr id="3" name="Picture 2" descr="Картинка 7 из 5019">
            <a:hlinkClick r:id="rId2"/>
          </p:cNvPr>
          <p:cNvPicPr>
            <a:picLocks noChangeAspect="1" noChangeArrowheads="1"/>
          </p:cNvPicPr>
          <p:nvPr/>
        </p:nvPicPr>
        <p:blipFill>
          <a:blip r:embed="rId3" cstate="print"/>
          <a:srcRect/>
          <a:stretch>
            <a:fillRect/>
          </a:stretch>
        </p:blipFill>
        <p:spPr bwMode="auto">
          <a:xfrm>
            <a:off x="2643174" y="142852"/>
            <a:ext cx="3151581" cy="2349144"/>
          </a:xfrm>
          <a:prstGeom prst="rect">
            <a:avLst/>
          </a:prstGeom>
          <a:ln>
            <a:noFill/>
          </a:ln>
          <a:effectLst>
            <a:outerShdw blurRad="292100" dist="139700" dir="2700000" algn="tl" rotWithShape="0">
              <a:srgbClr val="333333">
                <a:alpha val="65000"/>
              </a:srgbClr>
            </a:outerShdw>
          </a:effectLst>
        </p:spPr>
      </p:pic>
      <p:pic>
        <p:nvPicPr>
          <p:cNvPr id="6" name="Picture 2" descr="http://www.glavs.com/userfiles/NYLiberty(5).jpg">
            <a:hlinkClick r:id="rId4"/>
          </p:cNvPr>
          <p:cNvPicPr>
            <a:picLocks noChangeAspect="1" noChangeArrowheads="1"/>
          </p:cNvPicPr>
          <p:nvPr/>
        </p:nvPicPr>
        <p:blipFill>
          <a:blip r:embed="rId5" cstate="print">
            <a:lum bright="-5000"/>
          </a:blip>
          <a:srcRect/>
          <a:stretch>
            <a:fillRect/>
          </a:stretch>
        </p:blipFill>
        <p:spPr bwMode="auto">
          <a:xfrm>
            <a:off x="6643702" y="1785926"/>
            <a:ext cx="2143140" cy="3234929"/>
          </a:xfrm>
          <a:prstGeom prst="rect">
            <a:avLst/>
          </a:prstGeom>
          <a:ln>
            <a:noFill/>
          </a:ln>
          <a:effectLst>
            <a:outerShdw blurRad="292100" dist="139700" dir="2700000" algn="tl" rotWithShape="0">
              <a:srgbClr val="333333">
                <a:alpha val="65000"/>
              </a:srgbClr>
            </a:outerShdw>
          </a:effectLst>
        </p:spPr>
      </p:pic>
      <p:pic>
        <p:nvPicPr>
          <p:cNvPr id="8" name="Picture 2" descr="Картинка 3 из 13">
            <a:hlinkClick r:id="rId6"/>
          </p:cNvPr>
          <p:cNvPicPr>
            <a:picLocks noChangeAspect="1" noChangeArrowheads="1"/>
          </p:cNvPicPr>
          <p:nvPr/>
        </p:nvPicPr>
        <p:blipFill>
          <a:blip r:embed="rId7" cstate="print"/>
          <a:srcRect/>
          <a:stretch>
            <a:fillRect/>
          </a:stretch>
        </p:blipFill>
        <p:spPr bwMode="auto">
          <a:xfrm>
            <a:off x="286108" y="2143116"/>
            <a:ext cx="1857031" cy="2782068"/>
          </a:xfrm>
          <a:prstGeom prst="rect">
            <a:avLst/>
          </a:prstGeom>
          <a:ln>
            <a:noFill/>
          </a:ln>
          <a:effectLst>
            <a:outerShdw blurRad="292100" dist="139700" dir="2700000" algn="tl" rotWithShape="0">
              <a:srgbClr val="333333">
                <a:alpha val="65000"/>
              </a:srgbClr>
            </a:outerShdw>
          </a:effectLst>
        </p:spPr>
      </p:pic>
      <p:pic>
        <p:nvPicPr>
          <p:cNvPr id="9" name="Picture 2" descr="Картинка 12 из 971">
            <a:hlinkClick r:id="rId8"/>
          </p:cNvPr>
          <p:cNvPicPr>
            <a:picLocks noChangeAspect="1" noChangeArrowheads="1"/>
          </p:cNvPicPr>
          <p:nvPr/>
        </p:nvPicPr>
        <p:blipFill>
          <a:blip r:embed="rId9" cstate="print"/>
          <a:srcRect/>
          <a:stretch>
            <a:fillRect/>
          </a:stretch>
        </p:blipFill>
        <p:spPr bwMode="auto">
          <a:xfrm>
            <a:off x="2786050" y="3857628"/>
            <a:ext cx="3143272" cy="2305317"/>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1928802"/>
            <a:ext cx="4000528" cy="4357718"/>
          </a:xfrm>
        </p:spPr>
        <p:txBody>
          <a:bodyPr>
            <a:normAutofit lnSpcReduction="10000"/>
          </a:bodyPr>
          <a:lstStyle/>
          <a:p>
            <a:pPr>
              <a:buNone/>
            </a:pPr>
            <a:r>
              <a:rPr lang="en-US" sz="4000" dirty="0" smtClean="0"/>
              <a:t>   Broadway -  the Longest street in the world , in Manhattan, New York. It is famous for its theatres.  </a:t>
            </a:r>
            <a:endParaRPr lang="ru-RU" sz="4000" dirty="0"/>
          </a:p>
        </p:txBody>
      </p:sp>
      <p:sp>
        <p:nvSpPr>
          <p:cNvPr id="4" name="Прямоугольник 3"/>
          <p:cNvSpPr/>
          <p:nvPr/>
        </p:nvSpPr>
        <p:spPr>
          <a:xfrm>
            <a:off x="2214546" y="500042"/>
            <a:ext cx="5072098" cy="923330"/>
          </a:xfrm>
          <a:prstGeom prst="rect">
            <a:avLst/>
          </a:prstGeom>
          <a:noFill/>
        </p:spPr>
        <p:txBody>
          <a:bodyPr wrap="square" lIns="91440" tIns="45720" rIns="91440" bIns="45720">
            <a:spAutoFit/>
          </a:bodyPr>
          <a:lstStyle/>
          <a:p>
            <a:pPr algn="ctr"/>
            <a:r>
              <a:rPr lang="en-US" sz="5400" b="1" cap="none"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latin typeface="Arial Black" pitchFamily="34" charset="0"/>
              </a:rPr>
              <a:t>Broadway</a:t>
            </a:r>
            <a:endParaRPr lang="ru-RU" sz="54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latin typeface="Arial Black" pitchFamily="34" charset="0"/>
            </a:endParaRPr>
          </a:p>
        </p:txBody>
      </p:sp>
      <p:pic>
        <p:nvPicPr>
          <p:cNvPr id="5" name="Picture 2" descr="Картинка 14 из 10783">
            <a:hlinkClick r:id="rId2"/>
          </p:cNvPr>
          <p:cNvPicPr>
            <a:picLocks noChangeAspect="1" noChangeArrowheads="1"/>
          </p:cNvPicPr>
          <p:nvPr/>
        </p:nvPicPr>
        <p:blipFill>
          <a:blip r:embed="rId3" cstate="print"/>
          <a:srcRect b="4720"/>
          <a:stretch>
            <a:fillRect/>
          </a:stretch>
        </p:blipFill>
        <p:spPr bwMode="auto">
          <a:xfrm>
            <a:off x="4857752" y="2000240"/>
            <a:ext cx="4143372" cy="4143404"/>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857752" y="2143116"/>
            <a:ext cx="3871882" cy="4525963"/>
          </a:xfrm>
        </p:spPr>
        <p:txBody>
          <a:bodyPr>
            <a:normAutofit/>
          </a:bodyPr>
          <a:lstStyle/>
          <a:p>
            <a:pPr>
              <a:buNone/>
            </a:pPr>
            <a:r>
              <a:rPr lang="en-US" sz="3200" dirty="0" smtClean="0"/>
              <a:t>    Chinatown </a:t>
            </a:r>
            <a:r>
              <a:rPr lang="ru-RU" sz="3200" dirty="0" smtClean="0"/>
              <a:t>– а </a:t>
            </a:r>
            <a:r>
              <a:rPr lang="en-US" sz="3200" dirty="0" smtClean="0"/>
              <a:t>part of a town or a city , outside China and especially in Britain  and USA, where Chinese people live</a:t>
            </a:r>
            <a:endParaRPr lang="ru-RU" sz="3200" dirty="0"/>
          </a:p>
        </p:txBody>
      </p:sp>
      <p:sp>
        <p:nvSpPr>
          <p:cNvPr id="2" name="Заголовок 1"/>
          <p:cNvSpPr>
            <a:spLocks noGrp="1"/>
          </p:cNvSpPr>
          <p:nvPr>
            <p:ph type="title"/>
          </p:nvPr>
        </p:nvSpPr>
        <p:spPr>
          <a:xfrm>
            <a:off x="457200" y="274638"/>
            <a:ext cx="8229600" cy="1797040"/>
          </a:xfrm>
        </p:spPr>
        <p:txBody>
          <a:bodyPr>
            <a:normAutofit/>
          </a:bodyPr>
          <a:lstStyle/>
          <a:p>
            <a:pPr algn="ctr"/>
            <a:r>
              <a:rPr lang="en-US" sz="6000" dirty="0" smtClean="0">
                <a:solidFill>
                  <a:srgbClr val="0070C0"/>
                </a:solidFill>
                <a:latin typeface="Arial Black" pitchFamily="34" charset="0"/>
              </a:rPr>
              <a:t>Chinatown</a:t>
            </a:r>
            <a:r>
              <a:rPr lang="en-US" sz="6000" dirty="0" smtClean="0"/>
              <a:t> </a:t>
            </a:r>
            <a:endParaRPr lang="ru-RU" sz="6000" dirty="0"/>
          </a:p>
        </p:txBody>
      </p:sp>
      <p:pic>
        <p:nvPicPr>
          <p:cNvPr id="5" name="Picture 2" descr="Картинка 1 из 7264">
            <a:hlinkClick r:id="rId2"/>
          </p:cNvPr>
          <p:cNvPicPr>
            <a:picLocks noChangeAspect="1" noChangeArrowheads="1"/>
          </p:cNvPicPr>
          <p:nvPr/>
        </p:nvPicPr>
        <p:blipFill>
          <a:blip r:embed="rId3" cstate="print"/>
          <a:srcRect/>
          <a:stretch>
            <a:fillRect/>
          </a:stretch>
        </p:blipFill>
        <p:spPr bwMode="auto">
          <a:xfrm>
            <a:off x="214282" y="2071678"/>
            <a:ext cx="4500562" cy="3714776"/>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422</Words>
  <Application>Microsoft Office PowerPoint</Application>
  <PresentationFormat>Экран (4:3)</PresentationFormat>
  <Paragraphs>30</Paragraphs>
  <Slides>12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Слайд 1</vt:lpstr>
      <vt:lpstr>Слайд 2</vt:lpstr>
      <vt:lpstr>The Kremlin.</vt:lpstr>
      <vt:lpstr>London </vt:lpstr>
      <vt:lpstr>The TOWER</vt:lpstr>
      <vt:lpstr>Слайд 6</vt:lpstr>
      <vt:lpstr>Слайд 7</vt:lpstr>
      <vt:lpstr>Слайд 8</vt:lpstr>
      <vt:lpstr>Chinatown </vt:lpstr>
      <vt:lpstr>Слайд 10</vt:lpstr>
      <vt:lpstr>Bridges of Saint Petersburg </vt:lpstr>
      <vt:lpstr>The Hermitage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Касьянова</dc:creator>
  <cp:lastModifiedBy>Уханова</cp:lastModifiedBy>
  <cp:revision>4</cp:revision>
  <dcterms:created xsi:type="dcterms:W3CDTF">2009-05-06T09:16:19Z</dcterms:created>
  <dcterms:modified xsi:type="dcterms:W3CDTF">2013-09-30T09:49:59Z</dcterms:modified>
</cp:coreProperties>
</file>