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87" r:id="rId2"/>
    <p:sldId id="257" r:id="rId3"/>
    <p:sldId id="276" r:id="rId4"/>
    <p:sldId id="258" r:id="rId5"/>
    <p:sldId id="260" r:id="rId6"/>
    <p:sldId id="285" r:id="rId7"/>
    <p:sldId id="262" r:id="rId8"/>
    <p:sldId id="263" r:id="rId9"/>
    <p:sldId id="264" r:id="rId10"/>
    <p:sldId id="265" r:id="rId11"/>
    <p:sldId id="266" r:id="rId12"/>
    <p:sldId id="277" r:id="rId13"/>
    <p:sldId id="286" r:id="rId14"/>
    <p:sldId id="283" r:id="rId15"/>
    <p:sldId id="269" r:id="rId16"/>
    <p:sldId id="280" r:id="rId17"/>
    <p:sldId id="278" r:id="rId18"/>
    <p:sldId id="270" r:id="rId19"/>
    <p:sldId id="271" r:id="rId20"/>
    <p:sldId id="272" r:id="rId21"/>
    <p:sldId id="273" r:id="rId22"/>
    <p:sldId id="274" r:id="rId23"/>
    <p:sldId id="275" r:id="rId24"/>
    <p:sldId id="279" r:id="rId2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4" autoAdjust="0"/>
    <p:restoredTop sz="94711" autoAdjust="0"/>
  </p:normalViewPr>
  <p:slideViewPr>
    <p:cSldViewPr>
      <p:cViewPr>
        <p:scale>
          <a:sx n="50" d="100"/>
          <a:sy n="50" d="100"/>
        </p:scale>
        <p:origin x="-2430" y="-18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126" y="22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00050" y="1828800"/>
            <a:ext cx="5888736" cy="24384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00050" y="4304715"/>
            <a:ext cx="5891022" cy="23368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1219202"/>
            <a:ext cx="1543050" cy="6949017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219202"/>
            <a:ext cx="4514850" cy="6949017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764" y="1755648"/>
            <a:ext cx="5829300" cy="1816608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7764" y="3606219"/>
            <a:ext cx="5829300" cy="2012949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473664"/>
            <a:ext cx="3030141" cy="879136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69" y="2479677"/>
            <a:ext cx="3031331" cy="873124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3352800"/>
            <a:ext cx="303014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352800"/>
            <a:ext cx="303133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229350" cy="1524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685803"/>
            <a:ext cx="2057400" cy="154940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4350" y="2235200"/>
            <a:ext cx="2057400" cy="6096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81287" y="2235200"/>
            <a:ext cx="3833813" cy="6096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2374315" y="1477436"/>
            <a:ext cx="3943350" cy="54864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6003101" y="7146359"/>
            <a:ext cx="116586" cy="207264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69329"/>
            <a:ext cx="1659636" cy="211016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771713"/>
            <a:ext cx="1657350" cy="290576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057900" y="8475134"/>
            <a:ext cx="457200" cy="486833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2614345" y="1599356"/>
            <a:ext cx="3463290" cy="524256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7144" y="7755467"/>
            <a:ext cx="6872288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3286125" y="8293101"/>
            <a:ext cx="3571875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7144" y="-9525"/>
            <a:ext cx="6872288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3286125" y="-9525"/>
            <a:ext cx="3571875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2580640"/>
            <a:ext cx="6172200" cy="5852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000250" y="8475134"/>
            <a:ext cx="25146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5943600" y="8475134"/>
            <a:ext cx="5715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4263" y="269877"/>
            <a:ext cx="6885411" cy="865632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spd="slow">
    <p:cover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Языковой портфель для начальной школы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680" y="5796136"/>
            <a:ext cx="5891022" cy="2336800"/>
          </a:xfrm>
        </p:spPr>
        <p:txBody>
          <a:bodyPr/>
          <a:lstStyle/>
          <a:p>
            <a:r>
              <a:rPr lang="ru-RU" dirty="0" smtClean="0"/>
              <a:t>Прогимназия №</a:t>
            </a:r>
            <a:r>
              <a:rPr lang="en-US" dirty="0" smtClean="0"/>
              <a:t> </a:t>
            </a:r>
            <a:r>
              <a:rPr lang="ru-RU" dirty="0" smtClean="0"/>
              <a:t>1749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5000" dirty="0">
                <a:solidFill>
                  <a:srgbClr val="00B0F0"/>
                </a:solidFill>
                <a:latin typeface="Monotype Corsiva" pitchFamily="66" charset="0"/>
              </a:rPr>
              <a:t>L</a:t>
            </a:r>
            <a:r>
              <a:rPr lang="en-US" sz="3900" i="1" dirty="0"/>
              <a:t>anguage</a:t>
            </a:r>
            <a:endParaRPr lang="ru-RU" sz="3900" dirty="0"/>
          </a:p>
          <a:p>
            <a:pPr marL="0" indent="0">
              <a:buNone/>
            </a:pPr>
            <a:r>
              <a:rPr lang="en-US" i="1" dirty="0"/>
              <a:t>  </a:t>
            </a:r>
            <a:r>
              <a:rPr lang="en-US" dirty="0" smtClean="0"/>
              <a:t>  </a:t>
            </a:r>
            <a:r>
              <a:rPr lang="ru-RU" dirty="0" smtClean="0"/>
              <a:t>           </a:t>
            </a:r>
            <a:r>
              <a:rPr lang="en-US" sz="25000" dirty="0" smtClean="0">
                <a:solidFill>
                  <a:srgbClr val="00B0F0"/>
                </a:solidFill>
                <a:latin typeface="Monotype Corsiva" pitchFamily="66" charset="0"/>
              </a:rPr>
              <a:t>B</a:t>
            </a:r>
            <a:r>
              <a:rPr lang="en-US" sz="3900" i="1" dirty="0" smtClean="0"/>
              <a:t>iography</a:t>
            </a:r>
            <a:endParaRPr lang="ru-RU" sz="39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309320" y="853244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1000" dirty="0"/>
          </a:p>
        </p:txBody>
      </p:sp>
      <p:pic>
        <p:nvPicPr>
          <p:cNvPr id="19458" name="Picture 2" descr="D:\00_Сканы\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287" y="180528"/>
            <a:ext cx="6568081" cy="88559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381328" y="8676456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3" name="Picture 1" descr="D:\00_Сканы\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012" y="179512"/>
            <a:ext cx="6561348" cy="87484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309320" y="853244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695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D:\00_Сканы\0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24" y="179512"/>
            <a:ext cx="6453336" cy="85689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09320" y="8604448"/>
            <a:ext cx="360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1" y="975360"/>
            <a:ext cx="267494" cy="716320"/>
          </a:xfrm>
        </p:spPr>
        <p:txBody>
          <a:bodyPr>
            <a:normAutofit/>
          </a:bodyPr>
          <a:lstStyle/>
          <a:p>
            <a:endParaRPr lang="ru-RU" sz="800"/>
          </a:p>
        </p:txBody>
      </p:sp>
      <p:graphicFrame>
        <p:nvGraphicFramePr>
          <p:cNvPr id="4111" name="Object 15"/>
          <p:cNvGraphicFramePr>
            <a:graphicFrameLocks noChangeAspect="1"/>
          </p:cNvGraphicFramePr>
          <p:nvPr/>
        </p:nvGraphicFramePr>
        <p:xfrm>
          <a:off x="188640" y="216024"/>
          <a:ext cx="6408713" cy="8604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Acrobat Document" r:id="rId3" imgW="5667139" imgH="8019997" progId="AcroExch.Document.7">
                  <p:embed/>
                </p:oleObj>
              </mc:Choice>
              <mc:Fallback>
                <p:oleObj name="Acrobat Document" r:id="rId3" imgW="5667139" imgH="8019997" progId="AcroExch.Document.7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640" y="216024"/>
                        <a:ext cx="6408713" cy="86044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37312" y="860444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D:\00\2013-02-22 a1\a1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65" y="399578"/>
            <a:ext cx="6071015" cy="83488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93296" y="8676456"/>
            <a:ext cx="362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D:\00\2013-02-22 a1\a1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65" y="399578"/>
            <a:ext cx="6071015" cy="83488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65304" y="8676456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b="1" i="1" dirty="0"/>
              <a:t> </a:t>
            </a:r>
            <a:r>
              <a:rPr lang="ru-RU" sz="2500" b="1" i="1" dirty="0"/>
              <a:t>АНКЕТА </a:t>
            </a:r>
            <a:endParaRPr lang="ru-RU" sz="2500" dirty="0"/>
          </a:p>
          <a:p>
            <a:pPr marL="0" indent="0">
              <a:buNone/>
            </a:pPr>
            <a:r>
              <a:rPr lang="ru-RU" sz="2500" b="1" i="1" dirty="0"/>
              <a:t>УЧАЩЕГОСЯ, ИЗУЧАЮЩЕГО АНГЛИЙСКИЙ ЯЗЫК В ПРОГИМНАЗИИ 1749</a:t>
            </a:r>
            <a:r>
              <a:rPr lang="ru-RU" sz="2500" dirty="0"/>
              <a:t>.</a:t>
            </a:r>
          </a:p>
          <a:p>
            <a:pPr marL="0" indent="0">
              <a:buNone/>
            </a:pPr>
            <a:r>
              <a:rPr lang="ru-RU" sz="2500" dirty="0"/>
              <a:t>  </a:t>
            </a:r>
          </a:p>
          <a:p>
            <a:pPr marL="0" lvl="0" indent="0">
              <a:buNone/>
            </a:pPr>
            <a:r>
              <a:rPr lang="ru-RU" sz="2500" i="1" dirty="0"/>
              <a:t>Нравится ли тебе заниматься проектной деятельностью на уроках английского     языка?</a:t>
            </a:r>
            <a:endParaRPr lang="ru-RU" sz="2500" dirty="0"/>
          </a:p>
          <a:p>
            <a:pPr marL="0" indent="0">
              <a:buNone/>
            </a:pP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А</a:t>
            </a:r>
            <a:r>
              <a:rPr lang="ru-RU" sz="2500" i="1" dirty="0"/>
              <a:t>) да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Б</a:t>
            </a:r>
            <a:r>
              <a:rPr lang="ru-RU" sz="2500" i="1" dirty="0"/>
              <a:t>) нет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В)не </a:t>
            </a:r>
            <a:r>
              <a:rPr lang="ru-RU" sz="2500" i="1" dirty="0"/>
              <a:t>знаю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Какие темы проектных работ ты мог бы предложить?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А) 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Б)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В)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Какие из пройденных  тем по проектным работам тебе понравились больше всего?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 </a:t>
            </a:r>
            <a:r>
              <a:rPr lang="ru-RU" sz="2500" i="1" dirty="0" smtClean="0"/>
              <a:t>А</a:t>
            </a:r>
            <a:r>
              <a:rPr lang="ru-RU" sz="2500" i="1" dirty="0"/>
              <a:t>)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 </a:t>
            </a:r>
            <a:r>
              <a:rPr lang="ru-RU" sz="2500" i="1" dirty="0" smtClean="0"/>
              <a:t>Б</a:t>
            </a:r>
            <a:r>
              <a:rPr lang="ru-RU" sz="2500" i="1" dirty="0"/>
              <a:t>)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 </a:t>
            </a:r>
            <a:r>
              <a:rPr lang="ru-RU" sz="2500" i="1" dirty="0" smtClean="0"/>
              <a:t>В</a:t>
            </a:r>
            <a:r>
              <a:rPr lang="ru-RU" sz="2500" i="1" dirty="0"/>
              <a:t>)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Что тебе больше нравится в проектной работе: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А) написание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Б) оформление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В) презентация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Что для тебя интереснее: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А) письменные работы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Б) диалогическая речь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В) монологическая речь (пересказ)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Как ты относишься к проектам – сказкам на английском языке: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А) какая роль тебе предпочтительней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Б</a:t>
            </a:r>
            <a:r>
              <a:rPr lang="ru-RU" sz="2500" i="1" dirty="0"/>
              <a:t>) музыкальное оформление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В</a:t>
            </a:r>
            <a:r>
              <a:rPr lang="ru-RU" sz="2500" i="1" dirty="0"/>
              <a:t>) постановка танцев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Приходилось ли тебе использовать знания, полученные на уроках английского языка вне школы?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Если Да, то как?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Читаешь </a:t>
            </a:r>
            <a:r>
              <a:rPr lang="ru-RU" sz="2500" i="1" dirty="0"/>
              <a:t>ли ты художественную литературу на английском языке или слушаешь аудио-записи на английском языке?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Что </a:t>
            </a:r>
            <a:r>
              <a:rPr lang="ru-RU" sz="2500" i="1" dirty="0"/>
              <a:t>тебе больше всего нравится на уроках английского языка?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r>
              <a:rPr lang="ru-RU" sz="2500" i="1" dirty="0" smtClean="0"/>
              <a:t>   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Как ты оцениваешь свои знания по английскому языку? Чтобы ты хотел исправить?</a:t>
            </a:r>
            <a:endParaRPr lang="ru-RU" sz="2500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 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021288" y="8460432"/>
            <a:ext cx="365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000" b="1" dirty="0"/>
              <a:t> АНКЕТА УЧАЩЕГОСЯ</a:t>
            </a:r>
            <a:endParaRPr lang="ru-RU" sz="1000" dirty="0"/>
          </a:p>
          <a:p>
            <a:pPr marL="0" indent="0">
              <a:buNone/>
            </a:pPr>
            <a:r>
              <a:rPr lang="ru-RU" sz="1000" b="1" dirty="0"/>
              <a:t>                                             ( заполняется по окончании каждого триместра)</a:t>
            </a:r>
            <a:endParaRPr lang="ru-RU" sz="1000" dirty="0"/>
          </a:p>
          <a:p>
            <a:pPr marL="0" indent="0">
              <a:buNone/>
            </a:pPr>
            <a:r>
              <a:rPr lang="ru-RU" sz="1000" dirty="0"/>
              <a:t>Меня зовут……………………………………………………………… .</a:t>
            </a:r>
          </a:p>
          <a:p>
            <a:pPr marL="0" indent="0">
              <a:buNone/>
            </a:pPr>
            <a:r>
              <a:rPr lang="ru-RU" sz="1000" dirty="0"/>
              <a:t>Я изучаю ………………………………………….. язык.</a:t>
            </a:r>
          </a:p>
          <a:p>
            <a:pPr marL="0" indent="0">
              <a:buNone/>
            </a:pPr>
            <a:r>
              <a:rPr lang="ru-RU" sz="1000" dirty="0"/>
              <a:t>Мне………. лет.</a:t>
            </a:r>
          </a:p>
          <a:p>
            <a:pPr marL="0" indent="0">
              <a:buNone/>
            </a:pPr>
            <a:r>
              <a:rPr lang="ru-RU" sz="1000" dirty="0"/>
              <a:t>Я начал (а) заполнять дневник с …………………………….. (число, месяц, год).</a:t>
            </a:r>
          </a:p>
          <a:p>
            <a:pPr marL="0" indent="0">
              <a:buNone/>
            </a:pPr>
            <a:r>
              <a:rPr lang="ru-RU" sz="1000" dirty="0"/>
              <a:t>Я учусь в ……………. классе.</a:t>
            </a:r>
          </a:p>
          <a:p>
            <a:pPr marL="0" indent="0">
              <a:buNone/>
            </a:pPr>
            <a:r>
              <a:rPr lang="ru-RU" sz="1000" dirty="0"/>
              <a:t>Прогимназия № 1749</a:t>
            </a:r>
            <a:r>
              <a:rPr lang="ru-RU" sz="1000" dirty="0" smtClean="0"/>
              <a:t>.</a:t>
            </a:r>
          </a:p>
          <a:p>
            <a:r>
              <a:rPr lang="ru-RU" sz="1000" dirty="0"/>
              <a:t>Город  Москва.</a:t>
            </a:r>
          </a:p>
          <a:p>
            <a:r>
              <a:rPr lang="ru-RU" sz="1000" dirty="0"/>
              <a:t>Напиши, какое сегодня число: ………. 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r>
              <a:rPr lang="ru-RU" sz="1200" b="1" dirty="0"/>
              <a:t> </a:t>
            </a:r>
            <a:endParaRPr lang="ru-RU" sz="1200" b="1" dirty="0" smtClean="0"/>
          </a:p>
          <a:p>
            <a:pPr marL="0" indent="0">
              <a:buNone/>
            </a:pPr>
            <a:endParaRPr lang="ru-RU" sz="1200" b="1" dirty="0"/>
          </a:p>
          <a:p>
            <a:pPr marL="0" indent="0">
              <a:buNone/>
            </a:pPr>
            <a:endParaRPr lang="ru-RU" sz="1200" b="1" dirty="0" smtClean="0"/>
          </a:p>
          <a:p>
            <a:pPr marL="0" indent="0">
              <a:buNone/>
            </a:pPr>
            <a:endParaRPr lang="ru-RU" sz="1200" b="1" dirty="0"/>
          </a:p>
          <a:p>
            <a:pPr marL="0" indent="0">
              <a:buNone/>
            </a:pPr>
            <a:endParaRPr lang="ru-RU" sz="1200" b="1" dirty="0" smtClean="0"/>
          </a:p>
          <a:p>
            <a:pPr marL="0" indent="0">
              <a:buNone/>
            </a:pPr>
            <a:endParaRPr lang="ru-RU" sz="1200" b="1" dirty="0"/>
          </a:p>
          <a:p>
            <a:pPr marL="0" indent="0">
              <a:buNone/>
            </a:pPr>
            <a:endParaRPr lang="en-US" sz="1200" b="1" dirty="0" smtClean="0"/>
          </a:p>
          <a:p>
            <a:pPr marL="0" indent="0">
              <a:buNone/>
            </a:pPr>
            <a:endParaRPr lang="en-US" sz="1200" b="1" dirty="0" smtClean="0"/>
          </a:p>
          <a:p>
            <a:pPr marL="0" indent="0">
              <a:buNone/>
            </a:pPr>
            <a:r>
              <a:rPr lang="ru-RU" sz="1200" b="1" dirty="0" smtClean="0"/>
              <a:t>1</a:t>
            </a:r>
            <a:r>
              <a:rPr lang="ru-RU" sz="1200" b="1" dirty="0"/>
              <a:t>.    Прочитай вопросы, выбери нужный ответ и отметь его знаком «+».</a:t>
            </a:r>
            <a:endParaRPr lang="ru-RU" sz="1200" dirty="0"/>
          </a:p>
          <a:p>
            <a:pPr marL="0" indent="0">
              <a:buNone/>
            </a:pPr>
            <a:r>
              <a:rPr lang="ru-RU" sz="1200" dirty="0"/>
              <a:t> </a:t>
            </a:r>
          </a:p>
          <a:p>
            <a:pPr marL="0" lvl="0" indent="0">
              <a:buNone/>
            </a:pPr>
            <a:r>
              <a:rPr lang="ru-RU" sz="1200" b="1" dirty="0" smtClean="0"/>
              <a:t>2.     А </a:t>
            </a:r>
            <a:r>
              <a:rPr lang="ru-RU" sz="1200" b="1" dirty="0"/>
              <a:t>на эти вопросы ответь, пожалуйста, подробно.</a:t>
            </a:r>
            <a:endParaRPr lang="ru-RU" sz="1200" dirty="0"/>
          </a:p>
          <a:p>
            <a:pPr marL="0" lvl="0" indent="0">
              <a:buNone/>
            </a:pPr>
            <a:r>
              <a:rPr lang="ru-RU" sz="1200" dirty="0"/>
              <a:t>Что тебе больше всего нравится в дневнике?.........................................................................</a:t>
            </a:r>
          </a:p>
          <a:p>
            <a:pPr marL="0" lvl="0" indent="0">
              <a:buNone/>
            </a:pPr>
            <a:r>
              <a:rPr lang="ru-RU" sz="1200" dirty="0"/>
              <a:t>Что меньше всего нравится в дневнике?..................................................................................</a:t>
            </a:r>
          </a:p>
          <a:p>
            <a:pPr marL="0" lvl="0" indent="0">
              <a:buNone/>
            </a:pPr>
            <a:r>
              <a:rPr lang="ru-RU" sz="1200" dirty="0"/>
              <a:t>Какие разделы дневника самые интересные и почему? (раздел 1 «Языки, которые я знаю», раздел 2 «Мои успехи», раздел 3 «Копилка»)…………………………………………………………………………</a:t>
            </a:r>
          </a:p>
          <a:p>
            <a:pPr marL="0" lvl="0" indent="0">
              <a:buNone/>
            </a:pPr>
            <a:r>
              <a:rPr lang="ru-RU" sz="1200" dirty="0"/>
              <a:t>Какие разделы самые полезные и почему?...............................................................................</a:t>
            </a:r>
          </a:p>
          <a:p>
            <a:pPr marL="0" lvl="0" indent="0">
              <a:buNone/>
            </a:pPr>
            <a:r>
              <a:rPr lang="ru-RU" sz="1200" dirty="0"/>
              <a:t>Какие трудности тебе встретились, когда ты заполнял дневник? Что было самым трудным для тебя?.........................................................................................................................................</a:t>
            </a:r>
          </a:p>
          <a:p>
            <a:pPr marL="0" indent="0">
              <a:buNone/>
            </a:pPr>
            <a:r>
              <a:rPr lang="ru-RU" sz="1200" dirty="0" smtClean="0"/>
              <a:t>……………………………………………………………………………………………………………………………………………</a:t>
            </a:r>
            <a:endParaRPr lang="ru-RU" sz="1200" dirty="0"/>
          </a:p>
          <a:p>
            <a:pPr marL="0" indent="0">
              <a:buNone/>
            </a:pPr>
            <a:r>
              <a:rPr lang="ru-RU" sz="1200" dirty="0"/>
              <a:t> </a:t>
            </a:r>
          </a:p>
          <a:p>
            <a:pPr marL="0" indent="0">
              <a:buNone/>
            </a:pPr>
            <a:r>
              <a:rPr lang="ru-RU" sz="1200" dirty="0"/>
              <a:t>СПАСИБО!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605261"/>
              </p:ext>
            </p:extLst>
          </p:nvPr>
        </p:nvGraphicFramePr>
        <p:xfrm>
          <a:off x="404664" y="2315847"/>
          <a:ext cx="6048122" cy="24721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3556"/>
                <a:gridCol w="565403"/>
                <a:gridCol w="662043"/>
                <a:gridCol w="1170341"/>
                <a:gridCol w="906779"/>
              </a:tblGrid>
              <a:tr h="2681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ИНОГДА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 ЗНАЮ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1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Нравится ли тебе твой дневник?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43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Помогает ли дневник показать, что ты умеешь делать на неродном для тебя языке?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7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 Помогает ли тебе дневник увидеть свои успехи?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7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4. Помогает ли тебе дневник лучше заниматься языком?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93296" y="8604448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b="1" i="1" dirty="0"/>
              <a:t>                           </a:t>
            </a:r>
            <a:r>
              <a:rPr lang="en-US" b="1" i="1" dirty="0"/>
              <a:t>FUTURE PLANS </a:t>
            </a:r>
            <a:r>
              <a:rPr lang="ru-RU" dirty="0"/>
              <a:t>  </a:t>
            </a:r>
            <a:r>
              <a:rPr lang="ru-RU" b="1" i="1" dirty="0"/>
              <a:t>( ПЛАНЫ НА БУДУЩЕЕ)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Что бы ты хотел сделать в будущем, чтобы улучшить свои знания английского языка? Как ты можешь узнать больше о других людях и странах? Выбери и напиши. Ты можешь предложить и свои собственные идеи.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                     </a:t>
            </a:r>
          </a:p>
          <a:p>
            <a:pPr marL="0" indent="0">
              <a:buNone/>
            </a:pPr>
            <a:r>
              <a:rPr lang="ru-RU" dirty="0"/>
              <a:t>                          </a:t>
            </a:r>
            <a:r>
              <a:rPr lang="en-US" b="1" dirty="0"/>
              <a:t>I WOULD LIKE TO … </a:t>
            </a:r>
            <a:r>
              <a:rPr lang="en-US" dirty="0"/>
              <a:t>(</a:t>
            </a:r>
            <a:r>
              <a:rPr lang="ru-RU" dirty="0"/>
              <a:t>   </a:t>
            </a:r>
            <a:r>
              <a:rPr lang="ru-RU" b="1" dirty="0"/>
              <a:t>Мне бы хотелось…</a:t>
            </a:r>
            <a:r>
              <a:rPr lang="ru-RU" dirty="0"/>
              <a:t> )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lvl="0" indent="0">
              <a:buNone/>
            </a:pPr>
            <a:r>
              <a:rPr lang="ru-RU" dirty="0"/>
              <a:t>читать рассказы, журналы  на </a:t>
            </a:r>
            <a:r>
              <a:rPr lang="ru-RU" dirty="0" smtClean="0"/>
              <a:t> </a:t>
            </a:r>
            <a:r>
              <a:rPr lang="ru-RU" dirty="0"/>
              <a:t>английском языке                                 </a:t>
            </a:r>
          </a:p>
          <a:p>
            <a:pPr marL="0" lvl="0" indent="0">
              <a:buNone/>
            </a:pPr>
            <a:r>
              <a:rPr lang="ru-RU" dirty="0"/>
              <a:t>смотреть фильмы, программы </a:t>
            </a:r>
            <a:r>
              <a:rPr lang="ru-RU" dirty="0" smtClean="0"/>
              <a:t>на английском </a:t>
            </a:r>
            <a:r>
              <a:rPr lang="ru-RU" dirty="0"/>
              <a:t>языке</a:t>
            </a:r>
          </a:p>
          <a:p>
            <a:pPr marL="0" lvl="0" indent="0">
              <a:buNone/>
            </a:pPr>
            <a:r>
              <a:rPr lang="ru-RU" dirty="0"/>
              <a:t>слушать песни на английском языке</a:t>
            </a:r>
          </a:p>
          <a:p>
            <a:pPr marL="0" lvl="0" indent="0">
              <a:buNone/>
            </a:pPr>
            <a:r>
              <a:rPr lang="ru-RU" dirty="0"/>
              <a:t>разговаривать с людьми </a:t>
            </a:r>
            <a:r>
              <a:rPr lang="ru-RU" dirty="0" smtClean="0"/>
              <a:t>из англоговорящих </a:t>
            </a:r>
            <a:r>
              <a:rPr lang="ru-RU" dirty="0"/>
              <a:t>стран</a:t>
            </a:r>
          </a:p>
          <a:p>
            <a:pPr marL="0" lvl="0" indent="0">
              <a:buNone/>
            </a:pPr>
            <a:r>
              <a:rPr lang="ru-RU" dirty="0"/>
              <a:t>пользоваться </a:t>
            </a:r>
            <a:r>
              <a:rPr lang="ru-RU" dirty="0" smtClean="0"/>
              <a:t>Интернетом </a:t>
            </a:r>
            <a:endParaRPr lang="ru-RU" dirty="0"/>
          </a:p>
          <a:p>
            <a:pPr marL="0" lvl="0" indent="0">
              <a:buNone/>
            </a:pPr>
            <a:r>
              <a:rPr lang="ru-RU" dirty="0"/>
              <a:t>переписываться с людьми из </a:t>
            </a:r>
            <a:r>
              <a:rPr lang="ru-RU" dirty="0" smtClean="0"/>
              <a:t>других стран</a:t>
            </a:r>
            <a:endParaRPr lang="ru-RU" dirty="0"/>
          </a:p>
          <a:p>
            <a:pPr marL="0" lvl="0" indent="0">
              <a:buNone/>
            </a:pPr>
            <a:r>
              <a:rPr lang="ru-RU" dirty="0"/>
              <a:t>посещать другие страны</a:t>
            </a:r>
          </a:p>
          <a:p>
            <a:pPr marL="0" lvl="0" indent="0">
              <a:buNone/>
            </a:pPr>
            <a:r>
              <a:rPr lang="ru-RU" dirty="0"/>
              <a:t>находить информацию о зарубежных </a:t>
            </a:r>
            <a:r>
              <a:rPr lang="ru-RU" dirty="0" smtClean="0"/>
              <a:t>  </a:t>
            </a:r>
            <a:r>
              <a:rPr lang="ru-RU" dirty="0"/>
              <a:t>странах и об их культуре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 smtClean="0"/>
              <a:t>_______________________________________</a:t>
            </a:r>
            <a:r>
              <a:rPr lang="en-US" b="1" dirty="0" smtClean="0"/>
              <a:t>DATE </a:t>
            </a:r>
            <a:r>
              <a:rPr lang="en-US" b="1" dirty="0"/>
              <a:t>………………………..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______________________________________ DATE ……………………......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_______________________________________DATE ……………………….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_______________________________________DATE ……………………….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_______________________________________DATE ……………………….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49280" y="8604448"/>
            <a:ext cx="38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57" y="251521"/>
            <a:ext cx="18764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6632" y="2267744"/>
            <a:ext cx="6172200" cy="82089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1009" y="387311"/>
            <a:ext cx="2615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Progymnazium</a:t>
            </a:r>
            <a:r>
              <a:rPr lang="en-US" b="1" dirty="0"/>
              <a:t> </a:t>
            </a:r>
            <a:r>
              <a:rPr lang="en-US" b="1" dirty="0" smtClean="0"/>
              <a:t>№ 1749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84785" y="3199181"/>
            <a:ext cx="4256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sz="2400" b="1" dirty="0">
                <a:latin typeface="Lucida Handwriting" pitchFamily="66" charset="0"/>
              </a:rPr>
              <a:t>Language      Portfolio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0688" y="5292082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Surname:</a:t>
            </a:r>
            <a:endParaRPr lang="ru-RU" dirty="0"/>
          </a:p>
          <a:p>
            <a:r>
              <a:rPr lang="en-US" dirty="0" smtClean="0"/>
              <a:t>Name</a:t>
            </a:r>
            <a:r>
              <a:rPr lang="en-US" dirty="0"/>
              <a:t>: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7855" y="8082910"/>
            <a:ext cx="20618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 TEACHER: E.V. CHUNINA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561124" y="87746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52994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sz="25000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en-US" sz="25000" dirty="0" smtClean="0">
                <a:solidFill>
                  <a:srgbClr val="00B050"/>
                </a:solidFill>
                <a:latin typeface="Monotype Corsiva" pitchFamily="66" charset="0"/>
              </a:rPr>
              <a:t>D</a:t>
            </a:r>
            <a:r>
              <a:rPr lang="en-US" sz="3600" i="1" dirty="0" smtClean="0"/>
              <a:t>ossier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165304" y="838842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i="1" dirty="0"/>
              <a:t>РАЗДЕЛ 3.</a:t>
            </a:r>
            <a:endParaRPr lang="ru-RU" sz="1600" dirty="0"/>
          </a:p>
          <a:p>
            <a:pPr marL="0" indent="0">
              <a:buNone/>
            </a:pPr>
            <a:r>
              <a:rPr lang="en-US" sz="1600" b="1" i="1" dirty="0"/>
              <a:t>DOSSIER</a:t>
            </a:r>
            <a:r>
              <a:rPr lang="ru-RU" sz="1600" b="1" i="1" dirty="0"/>
              <a:t> (« КОПИЛКА»)</a:t>
            </a:r>
            <a:endParaRPr lang="ru-RU" sz="1600" dirty="0"/>
          </a:p>
          <a:p>
            <a:pPr marL="0" indent="0">
              <a:buNone/>
            </a:pPr>
            <a:r>
              <a:rPr lang="ru-RU" sz="1600" b="1" i="1" dirty="0"/>
              <a:t> </a:t>
            </a:r>
            <a:endParaRPr lang="ru-RU" sz="1600" dirty="0"/>
          </a:p>
          <a:p>
            <a:pPr marL="0" indent="0">
              <a:buNone/>
            </a:pPr>
            <a:r>
              <a:rPr lang="ru-RU" sz="1600" i="1" dirty="0"/>
              <a:t>С  этим разделом ты должен работать постоянно. « Копилка» - это папка в которую ты должен складывать продукты своего труда – результаты деятельности по овладению иностранным языком, которые ты хотел бы сохранить и показать другим. Это могут быть картинки с подписями на иностранном  языке, письменные задания, письма от друзей или родственников на иностранном языке, проектные работы, тетради для контрольных работ с оценками.              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021288" y="8676456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sz="1600" b="1" dirty="0" smtClean="0"/>
          </a:p>
          <a:p>
            <a:pPr marL="0" indent="0" algn="ctr">
              <a:buNone/>
            </a:pPr>
            <a:r>
              <a:rPr lang="ru-RU" sz="1600" b="1" dirty="0" smtClean="0"/>
              <a:t> </a:t>
            </a:r>
            <a:r>
              <a:rPr lang="ru-RU" sz="1600" b="1" dirty="0"/>
              <a:t>СТРАНИЧКА УЧИТЕЛЯ</a:t>
            </a:r>
            <a:endParaRPr lang="ru-RU" sz="1600" dirty="0"/>
          </a:p>
          <a:p>
            <a:pPr marL="0" indent="0">
              <a:buNone/>
            </a:pPr>
            <a:r>
              <a:rPr lang="ru-RU" sz="1600" b="1" dirty="0"/>
              <a:t> </a:t>
            </a:r>
            <a:endParaRPr lang="ru-RU" sz="1600" dirty="0"/>
          </a:p>
          <a:p>
            <a:pPr marL="0" indent="0">
              <a:buNone/>
            </a:pPr>
            <a:r>
              <a:rPr lang="ru-RU" sz="1600" b="1" dirty="0"/>
              <a:t> 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Ученик (</a:t>
            </a:r>
            <a:r>
              <a:rPr lang="ru-RU" sz="1600" dirty="0" err="1"/>
              <a:t>ца</a:t>
            </a:r>
            <a:r>
              <a:rPr lang="ru-RU" sz="1600" dirty="0"/>
              <a:t>) </a:t>
            </a:r>
            <a:r>
              <a:rPr lang="ru-RU" sz="1600" dirty="0" smtClean="0"/>
              <a:t>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учился (ась) в моей группе с __________ по ____________ класс.</a:t>
            </a:r>
          </a:p>
          <a:p>
            <a:pPr marL="0" indent="0">
              <a:buNone/>
            </a:pPr>
            <a:r>
              <a:rPr lang="ru-RU" sz="1600" dirty="0"/>
              <a:t>Занимался (ась)  </a:t>
            </a:r>
            <a:r>
              <a:rPr lang="ru-RU" sz="1600" dirty="0" smtClean="0"/>
              <a:t>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                                                    язык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 smtClean="0"/>
              <a:t>по ____________________________________________________________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                                                   учебники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/>
              <a:t>Изучал </a:t>
            </a:r>
            <a:r>
              <a:rPr lang="ru-RU" sz="1600" dirty="0" smtClean="0"/>
              <a:t>(а)_____________________________________________________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                                                   язык (и) вне школы 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/>
              <a:t>Оценка уровня владения языком ( краткая характеристика достижений учащегося):</a:t>
            </a:r>
          </a:p>
          <a:p>
            <a:pPr marL="0" indent="0">
              <a:buNone/>
            </a:pPr>
            <a:r>
              <a:rPr lang="ru-RU" sz="1600" dirty="0" smtClean="0"/>
              <a:t>_______________________________________________________________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_______________________________________________________________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_______________________________________________________________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_______________________________________________________________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/>
              <a:t>Подпись </a:t>
            </a:r>
            <a:r>
              <a:rPr lang="ru-RU" sz="1600" dirty="0" smtClean="0"/>
              <a:t>                                                                                         </a:t>
            </a:r>
            <a:r>
              <a:rPr lang="ru-RU" sz="1600" dirty="0"/>
              <a:t>Печать школы     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237312" y="8532440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38171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i="1" dirty="0"/>
              <a:t>РАЗДЕЛ 3.</a:t>
            </a:r>
            <a:endParaRPr lang="ru-RU" sz="1600" dirty="0"/>
          </a:p>
          <a:p>
            <a:pPr marL="0" indent="0">
              <a:buNone/>
            </a:pPr>
            <a:r>
              <a:rPr lang="en-US" sz="1600" b="1" i="1" dirty="0"/>
              <a:t>DOSSIER</a:t>
            </a:r>
            <a:r>
              <a:rPr lang="ru-RU" sz="1600" b="1" i="1" dirty="0"/>
              <a:t> (« КОПИЛКА»)</a:t>
            </a:r>
            <a:endParaRPr lang="ru-RU" sz="1600" dirty="0"/>
          </a:p>
          <a:p>
            <a:pPr marL="0" indent="0">
              <a:buNone/>
            </a:pPr>
            <a:r>
              <a:rPr lang="ru-RU" sz="1600" b="1" i="1" dirty="0"/>
              <a:t> </a:t>
            </a:r>
            <a:endParaRPr lang="ru-RU" sz="1600" dirty="0"/>
          </a:p>
          <a:p>
            <a:pPr marL="0" indent="0">
              <a:buNone/>
            </a:pPr>
            <a:r>
              <a:rPr lang="ru-RU" sz="1600" i="1" dirty="0"/>
              <a:t>С  этим разделом ты должен работать постоянно. « Копилка» - это папка в которую ты должен складывать продукты своего труда – результаты деятельности по овладению иностранным языком, которые ты хотел бы сохранить и показать другим. Это могут быть картинки с подписями на иностранном  языке, письменные задания, письма от друзей или родственников на иностранном языке, проектные работы, тетради для контрольных работ с оценками.              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3" name="Picture 3" descr="C:\Users\Валентин\Desktop\Новая папка\20)табличка.t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57" y="323528"/>
            <a:ext cx="6189099" cy="835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9280" y="8676456"/>
            <a:ext cx="399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38171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80683" y="3148171"/>
          <a:ext cx="6077585" cy="2560320"/>
        </p:xfrm>
        <a:graphic>
          <a:graphicData uri="http://schemas.openxmlformats.org/drawingml/2006/table">
            <a:tbl>
              <a:tblPr/>
              <a:tblGrid>
                <a:gridCol w="503555"/>
                <a:gridCol w="2715895"/>
                <a:gridCol w="899795"/>
                <a:gridCol w="900430"/>
                <a:gridCol w="1057910"/>
              </a:tblGrid>
              <a:tr h="365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З.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УЧУСЬ УЧИТЬСЯ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Могу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Не могу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Затрудняюсь ответить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Составлять высказывания/диалоги по образцу.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Вставлять буквы в слова и слова в текст, пользуясь обучающей компьютерной программой.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Группировать английские слова по темам используя интерактивные устройства.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Пользоваться справочным материалом  (таблицами, схемами, правилами) как в учебнике, так и Интерактивными плакатами.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309320" y="87484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56895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CONTENTS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 smtClean="0"/>
              <a:t>A </a:t>
            </a:r>
            <a:r>
              <a:rPr lang="en-US" sz="1400" b="1" dirty="0"/>
              <a:t>Letter for you </a:t>
            </a:r>
            <a:r>
              <a:rPr lang="en-US" sz="1400" b="1" dirty="0" smtClean="0"/>
              <a:t>…………………………………………………………………</a:t>
            </a:r>
            <a:r>
              <a:rPr lang="ru-RU" sz="1400" b="1" dirty="0" smtClean="0"/>
              <a:t>……………………</a:t>
            </a:r>
            <a:r>
              <a:rPr lang="en-US" sz="1400" b="1" dirty="0" smtClean="0"/>
              <a:t>.p.____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 smtClean="0"/>
              <a:t>1</a:t>
            </a:r>
            <a:r>
              <a:rPr lang="en-US" sz="1400" b="1" dirty="0"/>
              <a:t>.  Language Passport</a:t>
            </a:r>
            <a:r>
              <a:rPr lang="en-US" sz="1400" b="1" dirty="0" smtClean="0"/>
              <a:t>………………………………………   </a:t>
            </a:r>
            <a:r>
              <a:rPr lang="ru-RU" sz="1400" b="1" dirty="0" smtClean="0"/>
              <a:t>…</a:t>
            </a:r>
            <a:r>
              <a:rPr lang="en-US" sz="1400" b="1" dirty="0" smtClean="0"/>
              <a:t>…….. p.____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             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 smtClean="0"/>
              <a:t>All </a:t>
            </a:r>
            <a:r>
              <a:rPr lang="en-US" sz="1400" b="1" dirty="0"/>
              <a:t>about me</a:t>
            </a:r>
            <a:r>
              <a:rPr lang="en-US" sz="1400" b="1" dirty="0" smtClean="0"/>
              <a:t>………………………………………………………</a:t>
            </a:r>
            <a:r>
              <a:rPr lang="ru-RU" sz="1400" b="1" dirty="0" smtClean="0"/>
              <a:t>…….</a:t>
            </a:r>
            <a:r>
              <a:rPr lang="en-US" sz="1400" b="1" dirty="0" smtClean="0"/>
              <a:t>…</a:t>
            </a:r>
            <a:r>
              <a:rPr lang="ru-RU" sz="1400" b="1" dirty="0" smtClean="0"/>
              <a:t>…</a:t>
            </a:r>
            <a:r>
              <a:rPr lang="en-US" sz="1400" b="1" dirty="0" smtClean="0"/>
              <a:t> p.____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 smtClean="0"/>
              <a:t>2</a:t>
            </a:r>
            <a:r>
              <a:rPr lang="en-US" sz="1400" b="1" dirty="0"/>
              <a:t>. </a:t>
            </a:r>
            <a:r>
              <a:rPr lang="en-US" sz="1400" b="1" dirty="0" smtClean="0"/>
              <a:t>Language </a:t>
            </a:r>
            <a:r>
              <a:rPr lang="en-US" sz="1400" b="1" dirty="0"/>
              <a:t>Biography</a:t>
            </a:r>
            <a:r>
              <a:rPr lang="en-US" sz="1400" b="1" dirty="0" smtClean="0"/>
              <a:t>…………………………………………… </a:t>
            </a:r>
            <a:r>
              <a:rPr lang="ru-RU" sz="1400" b="1" dirty="0" smtClean="0"/>
              <a:t>..</a:t>
            </a:r>
            <a:r>
              <a:rPr lang="en-US" sz="1400" b="1" dirty="0" smtClean="0"/>
              <a:t>.. p.____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Test Results</a:t>
            </a:r>
            <a:r>
              <a:rPr lang="en-US" sz="1400" b="1" dirty="0" smtClean="0"/>
              <a:t>…………………………………………………………………</a:t>
            </a:r>
            <a:r>
              <a:rPr lang="ru-RU" sz="1400" b="1" dirty="0" smtClean="0"/>
              <a:t>.</a:t>
            </a:r>
            <a:r>
              <a:rPr lang="en-US" sz="1400" b="1" dirty="0" smtClean="0"/>
              <a:t>. p.____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/>
              <a:t>Анкета « Мои достижения</a:t>
            </a:r>
            <a:r>
              <a:rPr lang="ru-RU" sz="1400" b="1" dirty="0" smtClean="0"/>
              <a:t>»……………………………… ……...</a:t>
            </a:r>
            <a:r>
              <a:rPr lang="en-US" sz="1400" b="1" dirty="0" smtClean="0"/>
              <a:t> p.____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/>
              <a:t>Анкета учащегося, занимающегося проектной 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/>
              <a:t>деятельностью</a:t>
            </a:r>
            <a:r>
              <a:rPr lang="ru-RU" sz="1400" b="1" dirty="0" smtClean="0"/>
              <a:t>…………………………………………………………….</a:t>
            </a:r>
            <a:r>
              <a:rPr lang="en-US" sz="1400" b="1" dirty="0" smtClean="0"/>
              <a:t>p.__</a:t>
            </a:r>
            <a:r>
              <a:rPr lang="ru-RU" sz="1400" b="1" dirty="0" smtClean="0"/>
              <a:t>_</a:t>
            </a:r>
            <a:r>
              <a:rPr lang="en-US" sz="1400" b="1" dirty="0" smtClean="0"/>
              <a:t>__</a:t>
            </a:r>
            <a:endParaRPr lang="ru-RU" sz="1400" b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14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 smtClean="0"/>
              <a:t>Анкета по окончании триместра………………………………………………………………….</a:t>
            </a:r>
            <a:r>
              <a:rPr lang="ru-RU" sz="1400" b="1" dirty="0" err="1" smtClean="0"/>
              <a:t>р._____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Future Plans</a:t>
            </a:r>
            <a:r>
              <a:rPr lang="ru-RU" sz="1400" b="1" dirty="0" smtClean="0"/>
              <a:t>………………………………………………………………</a:t>
            </a:r>
            <a:r>
              <a:rPr lang="en-US" sz="1400" b="1" dirty="0" smtClean="0"/>
              <a:t> p.__</a:t>
            </a:r>
            <a:r>
              <a:rPr lang="ru-RU" sz="1400" b="1" dirty="0" smtClean="0"/>
              <a:t>_</a:t>
            </a:r>
            <a:r>
              <a:rPr lang="en-US" sz="1400" b="1" dirty="0" smtClean="0"/>
              <a:t>__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A)…………………………………………………………………………………………..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B)…………………………………………………………………………………………..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C)…………………………………………………………………………………………..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D)…………………………………………………………………………………………...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E)…………………………………………………………………………………………...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F)……………………………………………………………………………………………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G)…………………………………………………………………………………………... 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Teacher</a:t>
            </a:r>
            <a:r>
              <a:rPr lang="ru-RU" sz="1400" b="1" dirty="0"/>
              <a:t>`</a:t>
            </a:r>
            <a:r>
              <a:rPr lang="en-US" sz="1400" b="1" dirty="0"/>
              <a:t>s page </a:t>
            </a:r>
            <a:r>
              <a:rPr lang="ru-RU" sz="1400" b="1" dirty="0"/>
              <a:t>( страничка учителя</a:t>
            </a:r>
            <a:r>
              <a:rPr lang="ru-RU" sz="1400" b="1" dirty="0" smtClean="0"/>
              <a:t>)……………………..</a:t>
            </a:r>
            <a:r>
              <a:rPr lang="en-US" sz="1400" b="1" dirty="0" smtClean="0"/>
              <a:t> p.__</a:t>
            </a:r>
            <a:r>
              <a:rPr lang="ru-RU" sz="1400" b="1" dirty="0" smtClean="0"/>
              <a:t>_</a:t>
            </a:r>
            <a:r>
              <a:rPr lang="en-US" sz="1400" b="1" dirty="0" smtClean="0"/>
              <a:t>__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/>
              <a:t> </a:t>
            </a:r>
            <a:endParaRPr lang="ru-RU" sz="1400" dirty="0"/>
          </a:p>
          <a:p>
            <a:pPr marL="0" indent="0">
              <a:spcBef>
                <a:spcPts val="0"/>
              </a:spcBef>
              <a:buNone/>
            </a:pP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6453336" y="867645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9149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568952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b="1" dirty="0"/>
              <a:t> </a:t>
            </a:r>
            <a:r>
              <a:rPr lang="ru-RU" sz="5200" b="1" dirty="0"/>
              <a:t>СОДЕРЖАНИЕ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 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Введение</a:t>
            </a:r>
            <a:r>
              <a:rPr lang="ru-RU" sz="5200" b="1" dirty="0" smtClean="0"/>
              <a:t>…………….……………………………………………………………….……………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Письмо к учащимся</a:t>
            </a:r>
            <a:r>
              <a:rPr lang="ru-RU" sz="5200" b="1" dirty="0" smtClean="0"/>
              <a:t>………………………………………………………………………..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1.Языки,которые я знаю</a:t>
            </a:r>
            <a:r>
              <a:rPr lang="ru-RU" sz="5200" b="1" dirty="0" smtClean="0"/>
              <a:t>…………………………………….…………….……………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Сведения о тебе   </a:t>
            </a:r>
            <a:r>
              <a:rPr lang="ru-RU" sz="5200" b="1" dirty="0" smtClean="0"/>
              <a:t>…………………………………………….………………….…………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2.Мои успехи</a:t>
            </a:r>
            <a:r>
              <a:rPr lang="ru-RU" sz="5200" b="1" dirty="0" smtClean="0"/>
              <a:t>……………………………………………………………………….……………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Результаты тестов</a:t>
            </a:r>
            <a:r>
              <a:rPr lang="ru-RU" sz="5200" b="1" dirty="0" smtClean="0"/>
              <a:t>……………………….…………………………………….……………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Анкета «Мои достижения</a:t>
            </a:r>
            <a:r>
              <a:rPr lang="ru-RU" sz="5200" b="1" dirty="0" smtClean="0"/>
              <a:t>»…………….…………………………………….…………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Анкета учащегося, занимающегося проектной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 smtClean="0"/>
              <a:t>деятельностью……………………………………………………………………..………… стр. ____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 smtClean="0"/>
              <a:t>Анкета по окончании триместра………………………………………………….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Анкета учащегося по ЯП</a:t>
            </a:r>
            <a:r>
              <a:rPr lang="ru-RU" sz="5200" b="1" dirty="0" smtClean="0"/>
              <a:t>………………………………………………………..………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Будущие планы</a:t>
            </a:r>
            <a:r>
              <a:rPr lang="ru-RU" sz="5200" b="1" dirty="0" smtClean="0"/>
              <a:t>……………………………………………………………………….…….…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3.Копилка</a:t>
            </a:r>
            <a:r>
              <a:rPr lang="ru-RU" sz="5200" b="1" dirty="0" smtClean="0"/>
              <a:t>…………………………………..……………………………………….……………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А</a:t>
            </a:r>
            <a:r>
              <a:rPr lang="ru-RU" sz="5200" b="1" dirty="0" smtClean="0"/>
              <a:t>)…………………………………………………………………………………………………………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Б</a:t>
            </a:r>
            <a:r>
              <a:rPr lang="ru-RU" sz="5200" b="1" dirty="0" smtClean="0"/>
              <a:t>)……………………………………………………………………………………………………..…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В</a:t>
            </a:r>
            <a:r>
              <a:rPr lang="ru-RU" sz="5200" b="1" dirty="0" smtClean="0"/>
              <a:t>)………………………………………………………………………………………………………...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Г</a:t>
            </a:r>
            <a:r>
              <a:rPr lang="ru-RU" sz="5200" b="1" dirty="0" smtClean="0"/>
              <a:t>)………………………………………………………………………………………………………….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 smtClean="0"/>
              <a:t>Д)………………………………………………………………………………………………………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 smtClean="0"/>
              <a:t>Е)……………………………………………………………………………………………………….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Ё</a:t>
            </a:r>
            <a:r>
              <a:rPr lang="ru-RU" sz="5200" b="1" dirty="0" smtClean="0"/>
              <a:t>)…………………………………………………………………………………………………………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Страничка учителя</a:t>
            </a:r>
            <a:r>
              <a:rPr lang="ru-RU" sz="5200" b="1" dirty="0" smtClean="0"/>
              <a:t>……………………………………………………………………………… стр. ____</a:t>
            </a:r>
            <a:endParaRPr lang="ru-RU" sz="5200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525344" y="874846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1974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100" b="1" i="1" dirty="0"/>
              <a:t> Письмо-памятка для родителей.</a:t>
            </a:r>
            <a:endParaRPr lang="ru-RU" sz="1100" dirty="0"/>
          </a:p>
          <a:p>
            <a:pPr marL="0" indent="0">
              <a:buNone/>
            </a:pPr>
            <a:r>
              <a:rPr lang="ru-RU" sz="1100" b="1" i="1" dirty="0"/>
              <a:t> </a:t>
            </a:r>
            <a:r>
              <a:rPr lang="ru-RU" sz="1100" i="1" dirty="0"/>
              <a:t> 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                              </a:t>
            </a:r>
            <a:r>
              <a:rPr lang="ru-RU" sz="1100" i="1" dirty="0" smtClean="0"/>
              <a:t>	Уважаемые </a:t>
            </a:r>
            <a:r>
              <a:rPr lang="ru-RU" sz="1100" i="1" dirty="0"/>
              <a:t>родители!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 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  Ваш ребёнок получил в школе свой первый </a:t>
            </a:r>
            <a:r>
              <a:rPr lang="ru-RU" sz="1100" b="1" i="1" dirty="0"/>
              <a:t>«Языковой Портфель»,</a:t>
            </a:r>
            <a:r>
              <a:rPr lang="ru-RU" sz="1100" i="1" dirty="0"/>
              <a:t> в котором он будет отмечать свои успехи в овладении иностранным языком.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</a:t>
            </a:r>
            <a:r>
              <a:rPr lang="ru-RU" sz="1100" b="1" i="1" dirty="0"/>
              <a:t>« Языковой портфель»</a:t>
            </a:r>
            <a:r>
              <a:rPr lang="ru-RU" sz="1100" i="1" dirty="0"/>
              <a:t>- это индивидуальный документ ученика, предложенный Советом Европы.</a:t>
            </a:r>
            <a:endParaRPr lang="ru-RU" sz="1100" dirty="0"/>
          </a:p>
          <a:p>
            <a:pPr marL="0" indent="0">
              <a:buNone/>
            </a:pPr>
            <a:r>
              <a:rPr lang="ru-RU" sz="1100" b="1" i="1" dirty="0"/>
              <a:t>  Совет Европы</a:t>
            </a:r>
            <a:r>
              <a:rPr lang="ru-RU" sz="1100" i="1" dirty="0"/>
              <a:t> – интернациональная организация, представляющая интересы 44 стран    Европы. Её цель- способствовать культурному и общеобразовательному развитию граждан Европы, давая им возможность учиться в течение всей жизни. Тридцатилетний опыт работы Совета показал, что изучение языков может внести большой вклад в этот процесс.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 В </a:t>
            </a:r>
            <a:r>
              <a:rPr lang="ru-RU" sz="1100" b="1" i="1" dirty="0"/>
              <a:t>Портфель </a:t>
            </a:r>
            <a:r>
              <a:rPr lang="ru-RU" sz="1100" i="1" dirty="0"/>
              <a:t>заносятся сведения об уровне владения учениками языком на каждой ступени обучения. Эти сведения сохраняются при переходе на следующую ступень, благодаря чему учителя имеют полное представление об уровне подготовленности ученика и перспективе дальнейшей работы над языком.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Этот документ - не школьный дневник, и в нём не будет оценок. Он призван повысить интерес учащихся к процессу и результатам изучения иностранного языка. Это собственный Портфель Вашего ребёнка, с помощью которого он будет путешествовать в мир других языков и культур.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Вашему ребёнку будет необходимо заполнить</a:t>
            </a:r>
            <a:r>
              <a:rPr lang="ru-RU" sz="1100" b="1" i="1" dirty="0"/>
              <a:t> три раздела Портфеля:</a:t>
            </a:r>
            <a:endParaRPr lang="ru-RU" sz="1100" dirty="0"/>
          </a:p>
          <a:p>
            <a:pPr marL="0" indent="0">
              <a:buNone/>
            </a:pPr>
            <a:r>
              <a:rPr lang="ru-RU" sz="1100" b="1" i="1" dirty="0"/>
              <a:t> </a:t>
            </a:r>
            <a:endParaRPr lang="ru-RU" sz="1100" dirty="0"/>
          </a:p>
          <a:p>
            <a:pPr marL="0" lvl="0" indent="0">
              <a:buNone/>
            </a:pPr>
            <a:r>
              <a:rPr lang="ru-RU" sz="1100" b="1" i="1" dirty="0"/>
              <a:t>«Языки, которые я знаю»</a:t>
            </a:r>
            <a:r>
              <a:rPr lang="ru-RU" sz="1100" i="1" dirty="0"/>
              <a:t> - сведения о языке общения в семье, о пребывании заграницей и т.д.</a:t>
            </a:r>
            <a:endParaRPr lang="ru-RU" sz="1100" dirty="0"/>
          </a:p>
          <a:p>
            <a:pPr marL="0" lvl="0" indent="0">
              <a:buNone/>
            </a:pPr>
            <a:r>
              <a:rPr lang="ru-RU" sz="1100" b="1" i="1" dirty="0"/>
              <a:t>« Мои успехи».</a:t>
            </a:r>
            <a:r>
              <a:rPr lang="ru-RU" sz="1100" i="1" dirty="0"/>
              <a:t> Здесь детям предлагается отметить то, что они умеют делать, когда слушают, разговаривают, читают и пишут на иностранном языке.</a:t>
            </a:r>
            <a:endParaRPr lang="ru-RU" sz="1100" dirty="0"/>
          </a:p>
          <a:p>
            <a:pPr marL="0" lvl="0" indent="0">
              <a:buNone/>
            </a:pPr>
            <a:r>
              <a:rPr lang="ru-RU" sz="1100" b="1" i="1" dirty="0"/>
              <a:t>« Моя копилка»</a:t>
            </a:r>
            <a:r>
              <a:rPr lang="ru-RU" sz="1100" i="1" dirty="0"/>
              <a:t>. Это специальная папка, куда дети складывают свои письменные задания, контрольные, проектные работы на иностранном языке и т.д.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 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Работа с </a:t>
            </a:r>
            <a:r>
              <a:rPr lang="ru-RU" sz="1100" b="1" i="1" dirty="0"/>
              <a:t>«Языковым Портфелем»</a:t>
            </a:r>
            <a:r>
              <a:rPr lang="ru-RU" sz="1100" i="1" dirty="0"/>
              <a:t> может быть успешной только с Вашей помощью. От Вас требуется давать своему ребёнку определённый объём информации, чтобы помочь ему заполнить автобиографическую страничку и выполнить задания раздела </a:t>
            </a:r>
            <a:r>
              <a:rPr lang="ru-RU" sz="1100" b="1" i="1" dirty="0"/>
              <a:t>«Языки, которые я знаю». </a:t>
            </a:r>
            <a:r>
              <a:rPr lang="ru-RU" sz="1100" i="1" dirty="0"/>
              <a:t>Вы также можете обогатить </a:t>
            </a:r>
            <a:r>
              <a:rPr lang="ru-RU" sz="1100" b="1" i="1" dirty="0"/>
              <a:t>«Копилку»</a:t>
            </a:r>
            <a:r>
              <a:rPr lang="ru-RU" sz="1100" i="1" dirty="0"/>
              <a:t> материалами, свидетельствующими об открытиях Вашим ребёнком европейских и других языков. Если в Вашей семье есть родственники, которые говорят на языке какой-либо республики России, СНГ или другой страны, постарайтесь помочь ему оценить это богатство.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 Этот </a:t>
            </a:r>
            <a:r>
              <a:rPr lang="ru-RU" sz="1100" b="1" i="1" dirty="0"/>
              <a:t>« Языковой Портфель» </a:t>
            </a:r>
            <a:r>
              <a:rPr lang="ru-RU" sz="1100" i="1" dirty="0"/>
              <a:t>рекомендован ( ещё в 2002 году) Министерством образования России для использования в начальной школе и используется в настоящее время более чем в 22 территориях России.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Когда Ваш ребёнок перейдёт в 5-ый класс, он будет пользоваться другим </a:t>
            </a:r>
            <a:r>
              <a:rPr lang="ru-RU" sz="1100" b="1" i="1" dirty="0"/>
              <a:t>«Языковым</a:t>
            </a:r>
            <a:r>
              <a:rPr lang="ru-RU" sz="1100" i="1" dirty="0"/>
              <a:t> </a:t>
            </a:r>
            <a:r>
              <a:rPr lang="ru-RU" sz="1100" b="1" i="1" dirty="0"/>
              <a:t>Портфелем»,</a:t>
            </a:r>
            <a:r>
              <a:rPr lang="ru-RU" sz="1100" i="1" dirty="0"/>
              <a:t> соответствующим его возрасту. В дальнейшем это поможет ему заводить друзей во всём мире, а когда он станет взрослым- найти хорошую работу, поскольку сегодня знание многих иностранных языков является важным профессиональным приобретением.       </a:t>
            </a:r>
            <a:r>
              <a:rPr lang="ru-RU" sz="1100" b="1" dirty="0" smtClean="0"/>
              <a:t> </a:t>
            </a:r>
            <a:endParaRPr lang="ru-RU" sz="1100" dirty="0"/>
          </a:p>
          <a:p>
            <a:pPr marL="0" indent="0">
              <a:buNone/>
            </a:pPr>
            <a:endParaRPr lang="ru-RU" sz="1100" dirty="0"/>
          </a:p>
        </p:txBody>
      </p:sp>
      <p:sp>
        <p:nvSpPr>
          <p:cNvPr id="3" name="TextBox 2"/>
          <p:cNvSpPr txBox="1"/>
          <p:nvPr/>
        </p:nvSpPr>
        <p:spPr>
          <a:xfrm>
            <a:off x="6381328" y="853244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1974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i="1" dirty="0"/>
              <a:t>A LETTER FOR YOU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       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                                  ДОРОГОЙ ДРУГ!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Этот языковой Портфель нужен тебе для того,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чтобы: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помочь тебе в изучении английского языка, он будет твоим спутником в </a:t>
            </a:r>
            <a:r>
              <a:rPr lang="ru-RU" i="1" dirty="0" smtClean="0"/>
              <a:t>школьной жизни</a:t>
            </a:r>
            <a:r>
              <a:rPr lang="ru-RU" i="1" dirty="0"/>
              <a:t>, и ты сможешь записывать в нём свои достижения в изучении иностранного языка,  как в школе, так и за её пределами;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   показать, как ты уже умеешь говорить, </a:t>
            </a:r>
            <a:r>
              <a:rPr lang="ru-RU" i="1" dirty="0" smtClean="0"/>
              <a:t>читать и </a:t>
            </a:r>
            <a:r>
              <a:rPr lang="ru-RU" i="1" dirty="0"/>
              <a:t>писать на иностранном  языке;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*    </a:t>
            </a:r>
            <a:r>
              <a:rPr lang="ru-RU" i="1" dirty="0"/>
              <a:t>отмечать в нём всё, чем ты занимаешься</a:t>
            </a:r>
            <a:r>
              <a:rPr lang="ru-RU" i="1" dirty="0" smtClean="0"/>
              <a:t>, изучая </a:t>
            </a:r>
            <a:r>
              <a:rPr lang="ru-RU" i="1" dirty="0"/>
              <a:t>язык;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   складывать в него свои творческие работы, </a:t>
            </a:r>
            <a:r>
              <a:rPr lang="ru-RU" i="1" dirty="0" smtClean="0"/>
              <a:t>письменные задания</a:t>
            </a:r>
            <a:r>
              <a:rPr lang="ru-RU" i="1" dirty="0"/>
              <a:t>, выполненные тобою на иностранном языке</a:t>
            </a:r>
            <a:r>
              <a:rPr lang="ru-RU" i="1" dirty="0" smtClean="0"/>
              <a:t>, грамоты</a:t>
            </a:r>
            <a:r>
              <a:rPr lang="ru-RU" i="1" dirty="0"/>
              <a:t>, дипломы …;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*    </a:t>
            </a:r>
            <a:r>
              <a:rPr lang="ru-RU" i="1" dirty="0"/>
              <a:t>показать его учителю иностранного языка, если ты </a:t>
            </a:r>
            <a:r>
              <a:rPr lang="ru-RU" i="1" dirty="0" smtClean="0"/>
              <a:t>перейдёшь             </a:t>
            </a:r>
            <a:r>
              <a:rPr lang="ru-RU" i="1" dirty="0"/>
              <a:t>в другой класс или школу.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Языковой портфель </a:t>
            </a:r>
            <a:r>
              <a:rPr lang="ru-RU" b="1" dirty="0"/>
              <a:t>состоит из следующих разделов: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1.  Языки</a:t>
            </a:r>
            <a:r>
              <a:rPr lang="ru-RU" b="1" dirty="0"/>
              <a:t>, которые я знаю  ( </a:t>
            </a:r>
            <a:r>
              <a:rPr lang="en-US" b="1" dirty="0"/>
              <a:t>Language Passport</a:t>
            </a:r>
            <a:r>
              <a:rPr lang="ru-RU" b="1" dirty="0"/>
              <a:t>)  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2.  </a:t>
            </a:r>
            <a:r>
              <a:rPr lang="ru-RU" b="1" dirty="0"/>
              <a:t>Мои успехи</a:t>
            </a:r>
            <a:r>
              <a:rPr lang="en-US" b="1" dirty="0"/>
              <a:t> (   Language Biography)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3.   </a:t>
            </a:r>
            <a:r>
              <a:rPr lang="ru-RU" b="1" dirty="0"/>
              <a:t>Копилка </a:t>
            </a:r>
            <a:r>
              <a:rPr lang="en-US" b="1" dirty="0"/>
              <a:t>( Dossier)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309320" y="838842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5000" dirty="0" smtClean="0">
                <a:solidFill>
                  <a:srgbClr val="FF0000"/>
                </a:solidFill>
                <a:latin typeface="Monotype Corsiva" pitchFamily="66" charset="0"/>
              </a:rPr>
              <a:t>L</a:t>
            </a:r>
            <a:r>
              <a:rPr lang="en-US" sz="3600" i="1" dirty="0" smtClean="0"/>
              <a:t>anguage</a:t>
            </a:r>
            <a:endParaRPr lang="ru-RU" sz="3600" dirty="0"/>
          </a:p>
          <a:p>
            <a:pPr marL="0" indent="0">
              <a:buNone/>
            </a:pPr>
            <a:r>
              <a:rPr lang="en-US" i="1" dirty="0"/>
              <a:t>  </a:t>
            </a:r>
            <a:r>
              <a:rPr lang="en-US" dirty="0" smtClean="0"/>
              <a:t>  </a:t>
            </a:r>
            <a:r>
              <a:rPr lang="ru-RU" dirty="0" smtClean="0"/>
              <a:t>		</a:t>
            </a:r>
            <a:r>
              <a:rPr lang="en-US" sz="25000" dirty="0" smtClean="0">
                <a:solidFill>
                  <a:srgbClr val="FF0000"/>
                </a:solidFill>
                <a:latin typeface="Monotype Corsiva" pitchFamily="66" charset="0"/>
              </a:rPr>
              <a:t>P</a:t>
            </a:r>
            <a:r>
              <a:rPr lang="en-US" sz="3600" i="1" dirty="0" smtClean="0"/>
              <a:t>assport</a:t>
            </a:r>
            <a:endParaRPr lang="ru-RU" sz="36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381328" y="867645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i="1" dirty="0"/>
              <a:t>A LETTER FOR YOU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       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                                  ДОРОГОЙ ДРУГ!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Этот языковой Портфель нужен тебе для того,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чтобы: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помочь тебе в изучении английского языка, он будет твоим спутником в </a:t>
            </a:r>
            <a:r>
              <a:rPr lang="ru-RU" i="1" dirty="0" smtClean="0"/>
              <a:t>школьной жизни</a:t>
            </a:r>
            <a:r>
              <a:rPr lang="ru-RU" i="1" dirty="0"/>
              <a:t>, и ты сможешь записывать в нём свои достижения в изучении иностранного языка,  как в школе, так и за её пределами;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   показать, как ты уже умеешь говорить, </a:t>
            </a:r>
            <a:r>
              <a:rPr lang="ru-RU" i="1" dirty="0" smtClean="0"/>
              <a:t>читать и </a:t>
            </a:r>
            <a:r>
              <a:rPr lang="ru-RU" i="1" dirty="0"/>
              <a:t>писать на иностранном  языке;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*    </a:t>
            </a:r>
            <a:r>
              <a:rPr lang="ru-RU" i="1" dirty="0"/>
              <a:t>отмечать в нём всё, чем ты занимаешься</a:t>
            </a:r>
            <a:r>
              <a:rPr lang="ru-RU" i="1" dirty="0" smtClean="0"/>
              <a:t>, изучая </a:t>
            </a:r>
            <a:r>
              <a:rPr lang="ru-RU" i="1" dirty="0"/>
              <a:t>язык;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   складывать в него свои творческие работы, </a:t>
            </a:r>
            <a:r>
              <a:rPr lang="ru-RU" i="1" dirty="0" smtClean="0"/>
              <a:t>письменные задания</a:t>
            </a:r>
            <a:r>
              <a:rPr lang="ru-RU" i="1" dirty="0"/>
              <a:t>, выполненные тобою на иностранном языке</a:t>
            </a:r>
            <a:r>
              <a:rPr lang="ru-RU" i="1" dirty="0" smtClean="0"/>
              <a:t>, грамоты</a:t>
            </a:r>
            <a:r>
              <a:rPr lang="ru-RU" i="1" dirty="0"/>
              <a:t>, дипломы …;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*    </a:t>
            </a:r>
            <a:r>
              <a:rPr lang="ru-RU" i="1" dirty="0"/>
              <a:t>показать его учителю иностранного языка, если ты </a:t>
            </a:r>
            <a:r>
              <a:rPr lang="ru-RU" i="1" dirty="0" smtClean="0"/>
              <a:t>перейдёшь             </a:t>
            </a:r>
            <a:r>
              <a:rPr lang="ru-RU" i="1" dirty="0"/>
              <a:t>в другой класс или школу.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Языковой портфель </a:t>
            </a:r>
            <a:r>
              <a:rPr lang="ru-RU" b="1" dirty="0"/>
              <a:t>состоит из следующих разделов: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1.  Языки</a:t>
            </a:r>
            <a:r>
              <a:rPr lang="ru-RU" b="1" dirty="0"/>
              <a:t>, которые я знаю  ( </a:t>
            </a:r>
            <a:r>
              <a:rPr lang="en-US" b="1" dirty="0"/>
              <a:t>Language Passport</a:t>
            </a:r>
            <a:r>
              <a:rPr lang="ru-RU" b="1" dirty="0"/>
              <a:t>)  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2.  </a:t>
            </a:r>
            <a:r>
              <a:rPr lang="ru-RU" b="1" dirty="0"/>
              <a:t>Мои успехи</a:t>
            </a:r>
            <a:r>
              <a:rPr lang="en-US" b="1" dirty="0"/>
              <a:t> (   Language Biography)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3.   </a:t>
            </a:r>
            <a:r>
              <a:rPr lang="ru-RU" b="1" dirty="0"/>
              <a:t>Копилка </a:t>
            </a:r>
            <a:r>
              <a:rPr lang="en-US" b="1" dirty="0"/>
              <a:t>( Dossier)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Валентин\Desktop\Новая папка\8)Табличк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49" y="251522"/>
            <a:ext cx="6375373" cy="867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25344" y="874846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3600" b="1" i="1" dirty="0"/>
              <a:t>РАЗДЕЛ 1.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 </a:t>
            </a:r>
            <a:r>
              <a:rPr lang="en-US" sz="3600" b="1" i="1" dirty="0"/>
              <a:t>LANGUAGE PASSPORT</a:t>
            </a:r>
            <a:r>
              <a:rPr lang="ru-RU" sz="3600" b="1" i="1" dirty="0"/>
              <a:t> («ЯЗЫКИ, КОТОРЫЕ Я ЗНАЮ»)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Здесь ты можешь записывать свой опыт изучения и использования иностранных  языков при общении на них, а также уровень владения соответствующим языком.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ЯЗЫКИ,  КОТОРЫЕ Я ЗНАЮ  (   Х   )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Английский………………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Немецкий……………….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Французский…………..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………………………………………………..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МОЯ ПЕРЕПИСКА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Имя……………………………………………………………………………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Страна мира, республика,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область России, куда я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пишу свои письма……………………………………………………………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На каком языке я пишу…………………………………………………….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В будущем я хотел(а) бы поехать в:                     </a:t>
            </a:r>
            <a:r>
              <a:rPr lang="ru-RU" sz="3600" i="1" dirty="0"/>
              <a:t> </a:t>
            </a:r>
            <a:r>
              <a:rPr lang="ru-RU" sz="3600" b="1" i="1" dirty="0"/>
              <a:t>Я хотел(а) бы выучить эти языки: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………………………………………………                      ……………………………………………..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……………………………………………..                        ……………………………………………                                                                                       ……………………………………………..                        …………………………………………….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ПРОЧИТАЙ И ПОСТАВЬ ( Х ) или (  -</a:t>
            </a:r>
            <a:r>
              <a:rPr lang="ru-RU" sz="3600" i="1" dirty="0"/>
              <a:t> )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часто читаю книги, журналы на английском языке……………………………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часто смотрю телевизионные программы, </a:t>
            </a:r>
            <a:r>
              <a:rPr lang="en-US" sz="3600" i="1" dirty="0"/>
              <a:t>DVD</a:t>
            </a:r>
            <a:r>
              <a:rPr lang="ru-RU" sz="3600" i="1" dirty="0"/>
              <a:t>| Видеофильмы, мультфильмы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   на английском языке………………………………………………………………………...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часто слушаю песни на английском языке………………………………………......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занимаюсь изучением английского языка вне школы, дополнительно………….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могу говорить на английском языке дома с кем-то из родных………………….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могу петь песни на английском языке…………………………………………………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был (а) /жил (а) в следующих англоязычных странах………………………………</a:t>
            </a:r>
            <a:endParaRPr lang="ru-RU" sz="36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53336" y="860444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35060" y="35496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Языковой портфель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342</Words>
  <Application>Microsoft Office PowerPoint</Application>
  <PresentationFormat>Экран (4:3)</PresentationFormat>
  <Paragraphs>433</Paragraphs>
  <Slides>24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Поток</vt:lpstr>
      <vt:lpstr>Acrobat Document</vt:lpstr>
      <vt:lpstr>Языковой портфель для начальной школы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Прогимназия №1749</dc:title>
  <dc:creator>Валентин</dc:creator>
  <cp:lastModifiedBy>Ленусик</cp:lastModifiedBy>
  <cp:revision>37</cp:revision>
  <dcterms:created xsi:type="dcterms:W3CDTF">2011-01-10T11:43:42Z</dcterms:created>
  <dcterms:modified xsi:type="dcterms:W3CDTF">2013-09-30T13:53:39Z</dcterms:modified>
</cp:coreProperties>
</file>