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0" autoAdjust="0"/>
    <p:restoredTop sz="94633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6237-8066-49B4-96B9-61308196E0BE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DDDC6-CB47-40CC-9A0F-06E8FE36A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F3875-180D-4D50-9E75-D0728041E0EF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0C762-DD05-491B-A42C-1CE74E2BE6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528772"/>
          </a:xfrm>
          <a:noFill/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Карбоновые кислоты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3116"/>
            <a:ext cx="7429552" cy="3786214"/>
          </a:xfrm>
        </p:spPr>
        <p:txBody>
          <a:bodyPr>
            <a:normAutofit fontScale="92500"/>
          </a:bodyPr>
          <a:lstStyle/>
          <a:p>
            <a:r>
              <a:rPr lang="ru-RU" sz="4700" b="1" i="1" dirty="0">
                <a:solidFill>
                  <a:srgbClr val="FF0000"/>
                </a:solidFill>
              </a:rPr>
              <a:t>Определение:   </a:t>
            </a:r>
            <a:r>
              <a:rPr lang="ru-RU" sz="4700" dirty="0">
                <a:solidFill>
                  <a:schemeClr val="tx1"/>
                </a:solidFill>
              </a:rPr>
              <a:t>Вещества , </a:t>
            </a:r>
            <a:r>
              <a:rPr lang="ru-RU" sz="4700" dirty="0" smtClean="0">
                <a:solidFill>
                  <a:schemeClr val="tx1"/>
                </a:solidFill>
              </a:rPr>
              <a:t>содержащие </a:t>
            </a:r>
            <a:r>
              <a:rPr lang="ru-RU" sz="4700" dirty="0">
                <a:solidFill>
                  <a:schemeClr val="tx1"/>
                </a:solidFill>
              </a:rPr>
              <a:t>в </a:t>
            </a:r>
            <a:r>
              <a:rPr lang="ru-RU" sz="4700" dirty="0" smtClean="0">
                <a:solidFill>
                  <a:schemeClr val="tx1"/>
                </a:solidFill>
              </a:rPr>
              <a:t>молекуле </a:t>
            </a:r>
            <a:r>
              <a:rPr lang="ru-RU" sz="4700" dirty="0">
                <a:solidFill>
                  <a:schemeClr val="tx1"/>
                </a:solidFill>
              </a:rPr>
              <a:t>одну или несколько карбоксильных групп, называются карбоновыми кислотами 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7929618" cy="4525963"/>
          </a:xfrm>
        </p:spPr>
        <p:txBody>
          <a:bodyPr/>
          <a:lstStyle/>
          <a:p>
            <a:r>
              <a:rPr lang="ru-RU" dirty="0"/>
              <a:t>Функциональная </a:t>
            </a:r>
            <a:r>
              <a:rPr lang="ru-RU" dirty="0" smtClean="0"/>
              <a:t>группа:</a:t>
            </a:r>
          </a:p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СООН  карбоксильная группа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Общая </a:t>
            </a:r>
            <a:r>
              <a:rPr lang="ru-RU" dirty="0" smtClean="0"/>
              <a:t>формула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en-US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COOH  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 С</a:t>
            </a:r>
            <a:r>
              <a:rPr lang="en-US" sz="4800" b="1" i="1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4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ru-RU" sz="48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8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ru-RU" sz="48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COOH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кислот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Зависит</a:t>
            </a:r>
            <a:r>
              <a:rPr lang="ru-RU" dirty="0"/>
              <a:t> от </a:t>
            </a:r>
            <a:r>
              <a:rPr lang="ru-RU" b="1" i="1" dirty="0">
                <a:solidFill>
                  <a:srgbClr val="FF0000"/>
                </a:solidFill>
              </a:rPr>
              <a:t>количества  карбоксильных  групп </a:t>
            </a:r>
          </a:p>
          <a:p>
            <a:r>
              <a:rPr lang="ru-RU" dirty="0"/>
              <a:t>Одноосновные  - </a:t>
            </a:r>
            <a:r>
              <a:rPr lang="en-US" dirty="0"/>
              <a:t>CH</a:t>
            </a:r>
            <a:r>
              <a:rPr lang="ru-RU" baseline="-25000" dirty="0"/>
              <a:t>3</a:t>
            </a:r>
            <a:r>
              <a:rPr lang="ru-RU" dirty="0"/>
              <a:t> </a:t>
            </a:r>
            <a:r>
              <a:rPr lang="en-US" dirty="0"/>
              <a:t>COOH </a:t>
            </a:r>
            <a:r>
              <a:rPr lang="ru-RU" dirty="0"/>
              <a:t>– уксусная или </a:t>
            </a:r>
            <a:r>
              <a:rPr lang="ru-RU" dirty="0" err="1"/>
              <a:t>этановая</a:t>
            </a:r>
            <a:r>
              <a:rPr lang="ru-RU" dirty="0"/>
              <a:t>  кислота </a:t>
            </a:r>
          </a:p>
          <a:p>
            <a:r>
              <a:rPr lang="ru-RU" dirty="0"/>
              <a:t>Двухосновные </a:t>
            </a:r>
            <a:r>
              <a:rPr lang="en-US" dirty="0"/>
              <a:t>HOOC</a:t>
            </a:r>
            <a:r>
              <a:rPr lang="ru-RU" dirty="0"/>
              <a:t>- </a:t>
            </a:r>
            <a:r>
              <a:rPr lang="en-US" dirty="0"/>
              <a:t>COOH </a:t>
            </a:r>
            <a:r>
              <a:rPr lang="ru-RU" dirty="0"/>
              <a:t>– щавелевая кислота,</a:t>
            </a:r>
          </a:p>
          <a:p>
            <a:r>
              <a:rPr lang="en-US" dirty="0"/>
              <a:t>                             HOOC-CH</a:t>
            </a:r>
            <a:r>
              <a:rPr lang="en-US" baseline="-25000" dirty="0"/>
              <a:t>2</a:t>
            </a:r>
            <a:r>
              <a:rPr lang="en-US" dirty="0"/>
              <a:t>-CH</a:t>
            </a:r>
            <a:r>
              <a:rPr lang="en-US" baseline="-25000" dirty="0"/>
              <a:t>2</a:t>
            </a:r>
            <a:r>
              <a:rPr lang="en-US" dirty="0"/>
              <a:t>-COOH  - </a:t>
            </a:r>
            <a:r>
              <a:rPr lang="ru-RU" dirty="0"/>
              <a:t>янтарная кислота</a:t>
            </a:r>
            <a:r>
              <a:rPr lang="en-US" dirty="0"/>
              <a:t> </a:t>
            </a:r>
            <a:endParaRPr lang="ru-RU" dirty="0"/>
          </a:p>
          <a:p>
            <a:r>
              <a:rPr lang="ru-RU" dirty="0" err="1"/>
              <a:t>Трехосновные</a:t>
            </a:r>
            <a:r>
              <a:rPr lang="ru-RU" dirty="0"/>
              <a:t> </a:t>
            </a:r>
            <a:r>
              <a:rPr lang="en-US" dirty="0" smtClean="0"/>
              <a:t>–HOOC- CH</a:t>
            </a:r>
            <a:r>
              <a:rPr lang="en-US" baseline="-25000" dirty="0" smtClean="0"/>
              <a:t>2</a:t>
            </a:r>
            <a:r>
              <a:rPr lang="en-US" dirty="0" smtClean="0"/>
              <a:t>- OH-C – </a:t>
            </a:r>
            <a:r>
              <a:rPr lang="en-US" dirty="0" smtClean="0"/>
              <a:t>COOH-CH</a:t>
            </a:r>
            <a:r>
              <a:rPr lang="en-US" baseline="-25000" dirty="0" smtClean="0"/>
              <a:t>2</a:t>
            </a:r>
            <a:r>
              <a:rPr lang="en-US" dirty="0" smtClean="0"/>
              <a:t>-COOH</a:t>
            </a:r>
            <a:r>
              <a:rPr lang="ru-RU" dirty="0" smtClean="0"/>
              <a:t> - лимонная кислота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i="1" dirty="0">
                <a:solidFill>
                  <a:srgbClr val="FF0000"/>
                </a:solidFill>
              </a:rPr>
              <a:t>От  природы углеводородного радикала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Предельные – </a:t>
            </a:r>
            <a:r>
              <a:rPr lang="en-US" dirty="0" smtClean="0"/>
              <a:t>CH</a:t>
            </a:r>
            <a:r>
              <a:rPr lang="ru-RU" baseline="-25000" dirty="0" smtClean="0"/>
              <a:t>3</a:t>
            </a:r>
            <a:r>
              <a:rPr lang="ru-RU" dirty="0" smtClean="0"/>
              <a:t>-</a:t>
            </a:r>
            <a:r>
              <a:rPr lang="en-US" dirty="0"/>
              <a:t>CH</a:t>
            </a:r>
            <a:r>
              <a:rPr lang="ru-RU" baseline="-25000" dirty="0"/>
              <a:t>2</a:t>
            </a:r>
            <a:r>
              <a:rPr lang="ru-RU" dirty="0"/>
              <a:t>-</a:t>
            </a:r>
            <a:r>
              <a:rPr lang="en-US" dirty="0"/>
              <a:t>COOH </a:t>
            </a:r>
            <a:r>
              <a:rPr lang="ru-RU" dirty="0" smtClean="0"/>
              <a:t>–</a:t>
            </a:r>
            <a:r>
              <a:rPr lang="ru-RU" dirty="0" err="1" smtClean="0"/>
              <a:t>пропановая</a:t>
            </a:r>
            <a:r>
              <a:rPr lang="ru-RU" dirty="0" smtClean="0"/>
              <a:t> или </a:t>
            </a:r>
            <a:r>
              <a:rPr lang="ru-RU" dirty="0" err="1" smtClean="0"/>
              <a:t>пропионовая</a:t>
            </a:r>
            <a:r>
              <a:rPr lang="ru-RU" dirty="0" smtClean="0"/>
              <a:t> </a:t>
            </a:r>
            <a:r>
              <a:rPr lang="ru-RU" dirty="0"/>
              <a:t>кислота </a:t>
            </a:r>
          </a:p>
          <a:p>
            <a:r>
              <a:rPr lang="ru-RU" dirty="0"/>
              <a:t>Непредельные – </a:t>
            </a:r>
            <a:r>
              <a:rPr lang="en-US" dirty="0"/>
              <a:t>CH</a:t>
            </a:r>
            <a:r>
              <a:rPr lang="ru-RU" baseline="-25000" dirty="0"/>
              <a:t>2</a:t>
            </a:r>
            <a:r>
              <a:rPr lang="ru-RU" dirty="0"/>
              <a:t>=</a:t>
            </a:r>
            <a:r>
              <a:rPr lang="en-US" dirty="0"/>
              <a:t>CH </a:t>
            </a:r>
            <a:r>
              <a:rPr lang="ru-RU" dirty="0"/>
              <a:t>– </a:t>
            </a:r>
            <a:r>
              <a:rPr lang="en-US" dirty="0"/>
              <a:t>COOH</a:t>
            </a:r>
            <a:r>
              <a:rPr lang="ru-RU" dirty="0"/>
              <a:t>- </a:t>
            </a:r>
            <a:r>
              <a:rPr lang="ru-RU" dirty="0" err="1"/>
              <a:t>пропеновая</a:t>
            </a:r>
            <a:r>
              <a:rPr lang="ru-RU" dirty="0"/>
              <a:t> кислота </a:t>
            </a:r>
          </a:p>
          <a:p>
            <a:r>
              <a:rPr lang="ru-RU" dirty="0"/>
              <a:t>Ароматические – </a:t>
            </a:r>
            <a:r>
              <a:rPr lang="en-US" dirty="0"/>
              <a:t>C</a:t>
            </a:r>
            <a:r>
              <a:rPr lang="en-US" baseline="-25000" dirty="0"/>
              <a:t>6</a:t>
            </a:r>
            <a:r>
              <a:rPr lang="en-US" dirty="0"/>
              <a:t>H</a:t>
            </a:r>
            <a:r>
              <a:rPr lang="en-US" baseline="-25000" dirty="0"/>
              <a:t>5</a:t>
            </a:r>
            <a:r>
              <a:rPr lang="en-US" dirty="0"/>
              <a:t>-COOH- </a:t>
            </a:r>
            <a:r>
              <a:rPr lang="ru-RU" dirty="0"/>
              <a:t>бензойная кислота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Номенклатура карбоновых кислот</a:t>
            </a:r>
            <a:endParaRPr lang="ru-RU" sz="4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43510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/>
              <a:t>Название карбоновой кислоты образуется от названия соответствующего </a:t>
            </a:r>
            <a:r>
              <a:rPr lang="ru-RU" sz="3600" dirty="0" err="1" smtClean="0">
                <a:solidFill>
                  <a:srgbClr val="FF0000"/>
                </a:solidFill>
              </a:rPr>
              <a:t>алкана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/>
              <a:t> с добавлением суффикса – </a:t>
            </a:r>
            <a:r>
              <a:rPr lang="ru-RU" sz="3600" dirty="0" err="1" smtClean="0">
                <a:solidFill>
                  <a:srgbClr val="FF0000"/>
                </a:solidFill>
              </a:rPr>
              <a:t>ов</a:t>
            </a:r>
            <a:r>
              <a:rPr lang="ru-RU" sz="3600" dirty="0" smtClean="0"/>
              <a:t>, окончания </a:t>
            </a:r>
            <a:r>
              <a:rPr lang="ru-RU" sz="3600" dirty="0" err="1" smtClean="0">
                <a:solidFill>
                  <a:srgbClr val="FF0000"/>
                </a:solidFill>
              </a:rPr>
              <a:t>ая</a:t>
            </a:r>
            <a:r>
              <a:rPr lang="ru-RU" sz="3600" dirty="0" smtClean="0"/>
              <a:t> и слова </a:t>
            </a:r>
            <a:r>
              <a:rPr lang="ru-RU" sz="3600" dirty="0" smtClean="0">
                <a:solidFill>
                  <a:srgbClr val="FF0000"/>
                </a:solidFill>
              </a:rPr>
              <a:t>кислота.</a:t>
            </a:r>
          </a:p>
          <a:p>
            <a:r>
              <a:rPr lang="ru-RU" sz="3600" dirty="0" smtClean="0"/>
              <a:t>Нумерация атомов углерода начинается с карбоксильной группы.</a:t>
            </a:r>
          </a:p>
          <a:p>
            <a:r>
              <a:rPr lang="ru-RU" sz="3600" dirty="0"/>
              <a:t> </a:t>
            </a:r>
            <a:r>
              <a:rPr lang="en-US" sz="3600" dirty="0" smtClean="0"/>
              <a:t>CH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 – CH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– CH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– COOH – </a:t>
            </a:r>
            <a:r>
              <a:rPr lang="ru-RU" sz="3600" dirty="0" smtClean="0"/>
              <a:t>бутановая или масляная кислота.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Названия карбоновых кислот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9144000" cy="531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309951"/>
                <a:gridCol w="2786049"/>
              </a:tblGrid>
              <a:tr h="145762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Химическая</a:t>
                      </a:r>
                      <a:r>
                        <a:rPr lang="ru-RU" sz="3200" baseline="0" dirty="0" smtClean="0"/>
                        <a:t>     формула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Систематическое</a:t>
                      </a:r>
                      <a:r>
                        <a:rPr lang="ru-RU" dirty="0" smtClean="0"/>
                        <a:t> </a:t>
                      </a:r>
                      <a:r>
                        <a:rPr lang="ru-RU" sz="3200" dirty="0" smtClean="0"/>
                        <a:t>название</a:t>
                      </a:r>
                      <a:r>
                        <a:rPr lang="ru-RU" dirty="0" smtClean="0"/>
                        <a:t> </a:t>
                      </a:r>
                      <a:r>
                        <a:rPr lang="ru-RU" sz="3200" dirty="0" smtClean="0"/>
                        <a:t>кислоты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Тривиальное</a:t>
                      </a:r>
                      <a:r>
                        <a:rPr lang="ru-RU" sz="3200" baseline="0" dirty="0" smtClean="0"/>
                        <a:t> название кислоты</a:t>
                      </a:r>
                      <a:endParaRPr lang="ru-RU" sz="3200" dirty="0"/>
                    </a:p>
                  </a:txBody>
                  <a:tcPr/>
                </a:tc>
              </a:tr>
              <a:tr h="52179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HCOOH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Метановая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Муравьиная</a:t>
                      </a:r>
                      <a:endParaRPr lang="ru-RU" sz="2400" dirty="0"/>
                    </a:p>
                  </a:txBody>
                  <a:tcPr/>
                </a:tc>
              </a:tr>
              <a:tr h="52179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dirty="0" smtClean="0"/>
                        <a:t>COOH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Этановая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Уксусная</a:t>
                      </a:r>
                      <a:endParaRPr lang="ru-RU" sz="2400" dirty="0"/>
                    </a:p>
                  </a:txBody>
                  <a:tcPr/>
                </a:tc>
              </a:tr>
              <a:tr h="52179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dirty="0" smtClean="0"/>
                        <a:t>CH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COOH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Пропановая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Пропионовая</a:t>
                      </a:r>
                      <a:endParaRPr lang="ru-RU" sz="2400" dirty="0"/>
                    </a:p>
                  </a:txBody>
                  <a:tcPr/>
                </a:tc>
              </a:tr>
              <a:tr h="52179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dirty="0" smtClean="0"/>
                        <a:t>(CH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)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COOH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Бутановая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Масляная</a:t>
                      </a:r>
                      <a:endParaRPr lang="ru-RU" sz="2400" dirty="0"/>
                    </a:p>
                  </a:txBody>
                  <a:tcPr/>
                </a:tc>
              </a:tr>
              <a:tr h="52179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dirty="0" smtClean="0"/>
                        <a:t>(CH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)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dirty="0" smtClean="0"/>
                        <a:t>COOH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Пентановая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Валериановая</a:t>
                      </a:r>
                      <a:endParaRPr lang="ru-RU" sz="2400" dirty="0"/>
                    </a:p>
                  </a:txBody>
                  <a:tcPr/>
                </a:tc>
              </a:tr>
              <a:tr h="632839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CH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baseline="0" dirty="0" smtClean="0"/>
                        <a:t>(CH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)</a:t>
                      </a:r>
                      <a:r>
                        <a:rPr lang="en-US" sz="2400" baseline="-25000" dirty="0" smtClean="0"/>
                        <a:t>4</a:t>
                      </a:r>
                      <a:r>
                        <a:rPr lang="en-US" sz="2400" baseline="0" dirty="0" smtClean="0"/>
                        <a:t>COOH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Гексановая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Капроновая</a:t>
                      </a:r>
                      <a:endParaRPr lang="ru-RU" sz="2400" dirty="0"/>
                    </a:p>
                  </a:txBody>
                  <a:tcPr/>
                </a:tc>
              </a:tr>
              <a:tr h="51553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dirty="0" smtClean="0"/>
                        <a:t>(CH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)</a:t>
                      </a:r>
                      <a:r>
                        <a:rPr lang="en-US" sz="2400" baseline="-25000" dirty="0" smtClean="0"/>
                        <a:t>5</a:t>
                      </a:r>
                      <a:r>
                        <a:rPr lang="en-US" sz="2400" baseline="0" dirty="0" smtClean="0"/>
                        <a:t>COOH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Гептановая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Энантовая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188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Специальное оформление</vt:lpstr>
      <vt:lpstr>Карбоновые кислоты </vt:lpstr>
      <vt:lpstr>Строение</vt:lpstr>
      <vt:lpstr>Классификация кислот</vt:lpstr>
      <vt:lpstr>От  природы углеводородного радикала  </vt:lpstr>
      <vt:lpstr>Номенклатура карбоновых кислот</vt:lpstr>
      <vt:lpstr>Названия карбоновых кислот</vt:lpstr>
    </vt:vector>
  </TitlesOfParts>
  <Company>МОУРСОШ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Карбоновые кислоты </dc:title>
  <dc:creator>СЕКРЕТАРЬ</dc:creator>
  <cp:lastModifiedBy>СЕКРЕТАРЬ</cp:lastModifiedBy>
  <cp:revision>7</cp:revision>
  <dcterms:created xsi:type="dcterms:W3CDTF">2013-04-05T06:58:08Z</dcterms:created>
  <dcterms:modified xsi:type="dcterms:W3CDTF">2013-04-09T06:30:23Z</dcterms:modified>
</cp:coreProperties>
</file>