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Date Placeholder 29"/>
          <p:cNvSpPr>
            <a:spLocks noGrp="1"/>
          </p:cNvSpPr>
          <p:nvPr>
            <p:ph type="dt" sz="half" idx="10"/>
          </p:nvPr>
        </p:nvSpPr>
        <p:spPr/>
        <p:txBody>
          <a:bodyPr/>
          <a:lstStyle/>
          <a:p>
            <a:fld id="{1D5B04EB-49ED-4794-B5F4-C1FF14D9066E}" type="datetimeFigureOut">
              <a:rPr lang="ru-RU" smtClean="0"/>
              <a:t>04.09.2013</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23016DD2-7B0B-4C79-AD4F-F8CC525C1631}"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1D5B04EB-49ED-4794-B5F4-C1FF14D9066E}" type="datetimeFigureOut">
              <a:rPr lang="ru-RU" smtClean="0"/>
              <a:t>04.09.2013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3016DD2-7B0B-4C79-AD4F-F8CC525C163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1D5B04EB-49ED-4794-B5F4-C1FF14D9066E}" type="datetimeFigureOut">
              <a:rPr lang="ru-RU" smtClean="0"/>
              <a:t>04.09.2013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3016DD2-7B0B-4C79-AD4F-F8CC525C1631}"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1D5B04EB-49ED-4794-B5F4-C1FF14D9066E}" type="datetimeFigureOut">
              <a:rPr lang="ru-RU" smtClean="0"/>
              <a:t>04.09.2013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3016DD2-7B0B-4C79-AD4F-F8CC525C1631}"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Date Placeholder 3"/>
          <p:cNvSpPr>
            <a:spLocks noGrp="1"/>
          </p:cNvSpPr>
          <p:nvPr>
            <p:ph type="dt" sz="half" idx="10"/>
          </p:nvPr>
        </p:nvSpPr>
        <p:spPr/>
        <p:txBody>
          <a:bodyPr/>
          <a:lstStyle/>
          <a:p>
            <a:fld id="{1D5B04EB-49ED-4794-B5F4-C1FF14D9066E}" type="datetimeFigureOut">
              <a:rPr lang="ru-RU" smtClean="0"/>
              <a:t>04.09.2013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3016DD2-7B0B-4C79-AD4F-F8CC525C1631}"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1D5B04EB-49ED-4794-B5F4-C1FF14D9066E}" type="datetimeFigureOut">
              <a:rPr lang="ru-RU" smtClean="0"/>
              <a:t>04.09.2013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3016DD2-7B0B-4C79-AD4F-F8CC525C1631}"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Date Placeholder 6"/>
          <p:cNvSpPr>
            <a:spLocks noGrp="1"/>
          </p:cNvSpPr>
          <p:nvPr>
            <p:ph type="dt" sz="half" idx="10"/>
          </p:nvPr>
        </p:nvSpPr>
        <p:spPr/>
        <p:txBody>
          <a:bodyPr/>
          <a:lstStyle/>
          <a:p>
            <a:fld id="{1D5B04EB-49ED-4794-B5F4-C1FF14D9066E}" type="datetimeFigureOut">
              <a:rPr lang="ru-RU" smtClean="0"/>
              <a:t>04.09.2013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3016DD2-7B0B-4C79-AD4F-F8CC525C1631}"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Date Placeholder 2"/>
          <p:cNvSpPr>
            <a:spLocks noGrp="1"/>
          </p:cNvSpPr>
          <p:nvPr>
            <p:ph type="dt" sz="half" idx="10"/>
          </p:nvPr>
        </p:nvSpPr>
        <p:spPr/>
        <p:txBody>
          <a:bodyPr/>
          <a:lstStyle/>
          <a:p>
            <a:fld id="{1D5B04EB-49ED-4794-B5F4-C1FF14D9066E}" type="datetimeFigureOut">
              <a:rPr lang="ru-RU" smtClean="0"/>
              <a:t>04.09.2013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3016DD2-7B0B-4C79-AD4F-F8CC525C163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5B04EB-49ED-4794-B5F4-C1FF14D9066E}" type="datetimeFigureOut">
              <a:rPr lang="ru-RU" smtClean="0"/>
              <a:t>04.09.2013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3016DD2-7B0B-4C79-AD4F-F8CC525C163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1D5B04EB-49ED-4794-B5F4-C1FF14D9066E}" type="datetimeFigureOut">
              <a:rPr lang="ru-RU" smtClean="0"/>
              <a:t>04.09.2013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3016DD2-7B0B-4C79-AD4F-F8CC525C1631}"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Date Placeholder 4"/>
          <p:cNvSpPr>
            <a:spLocks noGrp="1"/>
          </p:cNvSpPr>
          <p:nvPr>
            <p:ph type="dt" sz="half" idx="10"/>
          </p:nvPr>
        </p:nvSpPr>
        <p:spPr/>
        <p:txBody>
          <a:bodyPr/>
          <a:lstStyle/>
          <a:p>
            <a:fld id="{1D5B04EB-49ED-4794-B5F4-C1FF14D9066E}" type="datetimeFigureOut">
              <a:rPr lang="ru-RU" smtClean="0"/>
              <a:t>04.09.2013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8077200" y="6356350"/>
            <a:ext cx="609600" cy="365125"/>
          </a:xfrm>
        </p:spPr>
        <p:txBody>
          <a:bodyPr/>
          <a:lstStyle/>
          <a:p>
            <a:fld id="{23016DD2-7B0B-4C79-AD4F-F8CC525C1631}" type="slidenum">
              <a:rPr lang="ru-RU" smtClean="0"/>
              <a:t>‹#›</a:t>
            </a:fld>
            <a:endParaRPr lang="ru-R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5B04EB-49ED-4794-B5F4-C1FF14D9066E}" type="datetimeFigureOut">
              <a:rPr lang="ru-RU" smtClean="0"/>
              <a:t>04.09.2013</a:t>
            </a:fld>
            <a:endParaRPr lang="ru-R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3016DD2-7B0B-4C79-AD4F-F8CC525C1631}" type="slidenum">
              <a:rPr lang="ru-RU" smtClean="0"/>
              <a:t>‹#›</a:t>
            </a:fld>
            <a:endParaRPr lang="ru-R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vetert.ru/rossiya/kalmykiya/"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vetert.ru/rossiya/astrakhanskaya-oblast/sights/102-bogdinsko-baskunchakskiy-zapovednik.php" TargetMode="External"/><Relationship Id="rId2" Type="http://schemas.openxmlformats.org/officeDocument/2006/relationships/hyperlink" Target="http://vetert.ru/rossiya/astrakhanskaya-oblast/sights/79-bogdo.php" TargetMode="Externa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vetert.ru/rossiya/astrakhanskaya-oblas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vetert.ru/rossiya/volgogradskaya-oblast/sights/06-poyma.php"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vetert.ru/rossiya/astrakhanskaya-oblast/sights/09-sarai-batu.php"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vetert.ru/rossiya/astrakhanskaya-oblast/sights/81-baskunchakskaya-peschera.php"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vetert.ru/rossiya/astrakhanskaya-oblast/" TargetMode="External"/><Relationship Id="rId2" Type="http://schemas.openxmlformats.org/officeDocument/2006/relationships/hyperlink" Target="http://vetert.ru/rossiya/astrakhan/" TargetMode="Externa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vetert.ru/rossiya/astrakhanskaya-oblast/"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332657"/>
            <a:ext cx="7772400" cy="1296143"/>
          </a:xfrm>
        </p:spPr>
        <p:txBody>
          <a:bodyPr>
            <a:normAutofit fontScale="90000"/>
          </a:bodyPr>
          <a:lstStyle/>
          <a:p>
            <a:r>
              <a:rPr lang="ru-RU" dirty="0" smtClean="0"/>
              <a:t>Легендарные места Астраханской области </a:t>
            </a:r>
            <a:endParaRPr lang="ru-RU" dirty="0"/>
          </a:p>
        </p:txBody>
      </p:sp>
      <p:sp>
        <p:nvSpPr>
          <p:cNvPr id="3" name="Подзаголовок 2"/>
          <p:cNvSpPr>
            <a:spLocks noGrp="1"/>
          </p:cNvSpPr>
          <p:nvPr>
            <p:ph type="subTitle" idx="1"/>
          </p:nvPr>
        </p:nvSpPr>
        <p:spPr>
          <a:xfrm rot="10800000" flipV="1">
            <a:off x="2771800" y="5805264"/>
            <a:ext cx="6172200" cy="836714"/>
          </a:xfrm>
        </p:spPr>
        <p:txBody>
          <a:bodyPr>
            <a:normAutofit lnSpcReduction="10000"/>
          </a:bodyPr>
          <a:lstStyle/>
          <a:p>
            <a:r>
              <a:rPr lang="ru-RU" dirty="0" smtClean="0"/>
              <a:t>Выполнил: Коротков Владимир 6 «б» класса</a:t>
            </a:r>
            <a:endParaRPr lang="ru-RU" dirty="0"/>
          </a:p>
        </p:txBody>
      </p:sp>
    </p:spTree>
    <p:extLst>
      <p:ext uri="{BB962C8B-B14F-4D97-AF65-F5344CB8AC3E}">
        <p14:creationId xmlns:p14="http://schemas.microsoft.com/office/powerpoint/2010/main" val="1596211228"/>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755576" y="116632"/>
            <a:ext cx="7543800" cy="914400"/>
          </a:xfrm>
        </p:spPr>
        <p:txBody>
          <a:bodyPr>
            <a:normAutofit fontScale="90000"/>
          </a:bodyPr>
          <a:lstStyle/>
          <a:p>
            <a:r>
              <a:rPr lang="ru-RU" b="1" dirty="0">
                <a:effectLst/>
              </a:rPr>
              <a:t/>
            </a:r>
            <a:br>
              <a:rPr lang="ru-RU" b="1" dirty="0">
                <a:effectLst/>
              </a:rPr>
            </a:br>
            <a:r>
              <a:rPr lang="ru-RU" b="1" dirty="0" smtClean="0">
                <a:effectLst/>
              </a:rPr>
              <a:t>Соленое озеро Тинаки</a:t>
            </a:r>
            <a:endParaRPr lang="ru-RU" dirty="0"/>
          </a:p>
        </p:txBody>
      </p:sp>
      <p:sp>
        <p:nvSpPr>
          <p:cNvPr id="2" name="Объект 1"/>
          <p:cNvSpPr>
            <a:spLocks noGrp="1"/>
          </p:cNvSpPr>
          <p:nvPr>
            <p:ph idx="1"/>
          </p:nvPr>
        </p:nvSpPr>
        <p:spPr>
          <a:xfrm>
            <a:off x="4788023" y="1196752"/>
            <a:ext cx="4360377" cy="5661248"/>
          </a:xfrm>
        </p:spPr>
        <p:txBody>
          <a:bodyPr>
            <a:normAutofit fontScale="70000" lnSpcReduction="20000"/>
          </a:bodyPr>
          <a:lstStyle/>
          <a:p>
            <a:r>
              <a:rPr lang="ru-RU" dirty="0">
                <a:effectLst/>
              </a:rPr>
              <a:t>А в 1982 году был открыт санаторий Тинаки-2, располагающий более 400 местами и работающий круглогодично. Здесь проводятся различные грязелечебные процедуры, водолечение, массаж  и  даже аэросолярий!</a:t>
            </a:r>
          </a:p>
          <a:p>
            <a:r>
              <a:rPr lang="ru-RU" dirty="0">
                <a:effectLst/>
              </a:rPr>
              <a:t>Оздоровительные процедуры проходят прямо на берегу озера Тинаки, где приезжающими выкапываются специальные ямы-бассейны, которые заполняются рапой и грязью. Такие оздоровительные процедуры особенно полезны больным с заболеваниями органов движения и опоры, нервной системы и гинекологическими болезнями. Популярны подобные процедуры и у диких туристов, которых обыкновенно весьма много по берегам озера Тинаки.</a:t>
            </a:r>
          </a:p>
          <a:p>
            <a:r>
              <a:rPr lang="ru-RU" dirty="0"/>
              <a:t/>
            </a:r>
            <a:br>
              <a:rPr lang="ru-RU" dirty="0"/>
            </a:br>
            <a:endParaRPr lang="ru-RU" dirty="0"/>
          </a:p>
        </p:txBody>
      </p:sp>
      <p:pic>
        <p:nvPicPr>
          <p:cNvPr id="10242" name="Picture 2" descr="D:\ВОВА\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96752"/>
            <a:ext cx="4644008" cy="5661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0308670"/>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11560" y="116632"/>
            <a:ext cx="7543800" cy="914400"/>
          </a:xfrm>
        </p:spPr>
        <p:txBody>
          <a:bodyPr>
            <a:normAutofit fontScale="90000"/>
          </a:bodyPr>
          <a:lstStyle/>
          <a:p>
            <a:r>
              <a:rPr lang="ru-RU" b="1" dirty="0">
                <a:effectLst/>
              </a:rPr>
              <a:t/>
            </a:r>
            <a:br>
              <a:rPr lang="ru-RU" b="1" dirty="0">
                <a:effectLst/>
              </a:rPr>
            </a:br>
            <a:r>
              <a:rPr lang="ru-RU" b="1" dirty="0" err="1" smtClean="0">
                <a:effectLst/>
              </a:rPr>
              <a:t>Бэровские</a:t>
            </a:r>
            <a:r>
              <a:rPr lang="ru-RU" b="1" dirty="0" smtClean="0">
                <a:effectLst/>
              </a:rPr>
              <a:t> бугры</a:t>
            </a:r>
            <a:endParaRPr lang="ru-RU" dirty="0"/>
          </a:p>
        </p:txBody>
      </p:sp>
      <p:sp>
        <p:nvSpPr>
          <p:cNvPr id="2" name="Объект 1"/>
          <p:cNvSpPr>
            <a:spLocks noGrp="1"/>
          </p:cNvSpPr>
          <p:nvPr>
            <p:ph idx="1"/>
          </p:nvPr>
        </p:nvSpPr>
        <p:spPr>
          <a:xfrm>
            <a:off x="5148064" y="1268760"/>
            <a:ext cx="3995936" cy="5589240"/>
          </a:xfrm>
        </p:spPr>
        <p:txBody>
          <a:bodyPr>
            <a:normAutofit fontScale="70000" lnSpcReduction="20000"/>
          </a:bodyPr>
          <a:lstStyle/>
          <a:p>
            <a:r>
              <a:rPr lang="ru-RU" dirty="0">
                <a:effectLst/>
              </a:rPr>
              <a:t>Бугры, которых особенно много на востоке </a:t>
            </a:r>
            <a:r>
              <a:rPr lang="ru-RU" dirty="0">
                <a:effectLst/>
                <a:hlinkClick r:id="rId2"/>
              </a:rPr>
              <a:t>Калмыкии</a:t>
            </a:r>
            <a:r>
              <a:rPr lang="ru-RU" dirty="0">
                <a:effectLst/>
              </a:rPr>
              <a:t>, интересуют почвоведов, ботаников, геологов. Но вся эта армия ученых так и не пришла к согласию относительно образования </a:t>
            </a:r>
            <a:r>
              <a:rPr lang="ru-RU" dirty="0" err="1">
                <a:effectLst/>
              </a:rPr>
              <a:t>бэровских</a:t>
            </a:r>
            <a:r>
              <a:rPr lang="ru-RU" dirty="0">
                <a:effectLst/>
              </a:rPr>
              <a:t> бугров. Нет единой теории, как они возникли, и чем объяснить сходство их формы, свойств, структуры и даже локализации. </a:t>
            </a:r>
            <a:r>
              <a:rPr lang="ru-RU" dirty="0" err="1">
                <a:effectLst/>
              </a:rPr>
              <a:t>Бэровские</a:t>
            </a:r>
            <a:r>
              <a:rPr lang="ru-RU" dirty="0">
                <a:effectLst/>
              </a:rPr>
              <a:t> бугры являются центрами скопления  солей, таким образом они  регулируют  солевой режим в дельте Волги,  предотвращая засоление почв. В этих естественных солонках так много соли, и почва </a:t>
            </a:r>
            <a:r>
              <a:rPr lang="ru-RU" dirty="0" err="1">
                <a:effectLst/>
              </a:rPr>
              <a:t>бэровских</a:t>
            </a:r>
            <a:r>
              <a:rPr lang="ru-RU" dirty="0">
                <a:effectLst/>
              </a:rPr>
              <a:t> бугров настолько неплодородная, что практически не имеет растительного покрова.</a:t>
            </a:r>
            <a:endParaRPr lang="ru-RU" dirty="0"/>
          </a:p>
        </p:txBody>
      </p:sp>
      <p:pic>
        <p:nvPicPr>
          <p:cNvPr id="11266" name="Picture 2" descr="D:\ВОВА\01 (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68760"/>
            <a:ext cx="5004048" cy="5589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6436681"/>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39552" y="0"/>
            <a:ext cx="7543800" cy="1484784"/>
          </a:xfrm>
        </p:spPr>
        <p:txBody>
          <a:bodyPr>
            <a:normAutofit fontScale="90000"/>
          </a:bodyPr>
          <a:lstStyle/>
          <a:p>
            <a:r>
              <a:rPr lang="ru-RU" b="1" dirty="0">
                <a:effectLst/>
              </a:rPr>
              <a:t/>
            </a:r>
            <a:br>
              <a:rPr lang="ru-RU" b="1" dirty="0">
                <a:effectLst/>
              </a:rPr>
            </a:br>
            <a:r>
              <a:rPr lang="ru-RU" b="1" dirty="0" smtClean="0">
                <a:effectLst/>
              </a:rPr>
              <a:t>Солнечное озеро Баскунчак </a:t>
            </a:r>
            <a:endParaRPr lang="ru-RU" dirty="0"/>
          </a:p>
        </p:txBody>
      </p:sp>
      <p:sp>
        <p:nvSpPr>
          <p:cNvPr id="2" name="Объект 1"/>
          <p:cNvSpPr>
            <a:spLocks noGrp="1"/>
          </p:cNvSpPr>
          <p:nvPr>
            <p:ph idx="1"/>
          </p:nvPr>
        </p:nvSpPr>
        <p:spPr>
          <a:xfrm>
            <a:off x="4860032" y="1484784"/>
            <a:ext cx="4283968" cy="5373216"/>
          </a:xfrm>
        </p:spPr>
        <p:txBody>
          <a:bodyPr>
            <a:normAutofit fontScale="70000" lnSpcReduction="20000"/>
          </a:bodyPr>
          <a:lstStyle/>
          <a:p>
            <a:r>
              <a:rPr lang="ru-RU" dirty="0">
                <a:effectLst/>
              </a:rPr>
              <a:t>Но это место привлекает не только туристов, но и работников кинематографа. Раньше здесь снимали «Скорость» с Дмитрием Харатьяном и Алексеем Баталовым, а недавно сюда приезжала съемочная группа Алексея Германа-младшего для съемок фильма под рабочим названием «Отряд», в котором рассказывается о первом отряде космонавтов.</a:t>
            </a:r>
          </a:p>
          <a:p>
            <a:r>
              <a:rPr lang="ru-RU" dirty="0">
                <a:effectLst/>
              </a:rPr>
              <a:t>Соленое озеро Баскунчак и </a:t>
            </a:r>
            <a:r>
              <a:rPr lang="ru-RU" dirty="0">
                <a:effectLst/>
                <a:hlinkClick r:id="rId2"/>
              </a:rPr>
              <a:t>гора Большое </a:t>
            </a:r>
            <a:r>
              <a:rPr lang="ru-RU" dirty="0" err="1">
                <a:effectLst/>
                <a:hlinkClick r:id="rId2"/>
              </a:rPr>
              <a:t>Богдо</a:t>
            </a:r>
            <a:r>
              <a:rPr lang="ru-RU" dirty="0">
                <a:effectLst/>
              </a:rPr>
              <a:t> входят в состав уникального природного комплекса. В 1997 </a:t>
            </a:r>
            <a:r>
              <a:rPr lang="ru-RU" dirty="0" err="1">
                <a:effectLst/>
              </a:rPr>
              <a:t>Богдинско-Баскунчакский</a:t>
            </a:r>
            <a:r>
              <a:rPr lang="ru-RU" dirty="0">
                <a:effectLst/>
              </a:rPr>
              <a:t> природный комплекс был объявлен заповедником (</a:t>
            </a:r>
            <a:r>
              <a:rPr lang="ru-RU" dirty="0" err="1">
                <a:effectLst/>
                <a:hlinkClick r:id="rId3"/>
              </a:rPr>
              <a:t>Богдинско-Баскунчакский</a:t>
            </a:r>
            <a:r>
              <a:rPr lang="ru-RU" dirty="0">
                <a:effectLst/>
                <a:hlinkClick r:id="rId3"/>
              </a:rPr>
              <a:t> заповедник</a:t>
            </a:r>
            <a:r>
              <a:rPr lang="ru-RU" dirty="0">
                <a:effectLst/>
              </a:rPr>
              <a:t>), где на площади 53,7 </a:t>
            </a:r>
            <a:r>
              <a:rPr lang="ru-RU" dirty="0" err="1">
                <a:effectLst/>
              </a:rPr>
              <a:t>тыс.га</a:t>
            </a:r>
            <a:r>
              <a:rPr lang="ru-RU" dirty="0">
                <a:effectLst/>
              </a:rPr>
              <a:t> установлен специальный природоохранный режим.</a:t>
            </a:r>
          </a:p>
          <a:p>
            <a:endParaRPr lang="ru-RU" dirty="0"/>
          </a:p>
        </p:txBody>
      </p:sp>
      <p:pic>
        <p:nvPicPr>
          <p:cNvPr id="12290" name="Picture 2" descr="D:\ВОВА\0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484784"/>
            <a:ext cx="4788024" cy="5373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2747510"/>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11560" y="116632"/>
            <a:ext cx="7543800" cy="914400"/>
          </a:xfrm>
        </p:spPr>
        <p:txBody>
          <a:bodyPr>
            <a:normAutofit fontScale="90000"/>
          </a:bodyPr>
          <a:lstStyle/>
          <a:p>
            <a:r>
              <a:rPr lang="ru-RU" b="1" dirty="0">
                <a:effectLst/>
              </a:rPr>
              <a:t/>
            </a:r>
            <a:br>
              <a:rPr lang="ru-RU" b="1" dirty="0">
                <a:effectLst/>
              </a:rPr>
            </a:br>
            <a:r>
              <a:rPr lang="ru-RU" b="1" dirty="0" smtClean="0">
                <a:effectLst/>
              </a:rPr>
              <a:t>Урочище Кордон</a:t>
            </a:r>
            <a:endParaRPr lang="ru-RU" dirty="0"/>
          </a:p>
        </p:txBody>
      </p:sp>
      <p:sp>
        <p:nvSpPr>
          <p:cNvPr id="2" name="Объект 1"/>
          <p:cNvSpPr>
            <a:spLocks noGrp="1"/>
          </p:cNvSpPr>
          <p:nvPr>
            <p:ph idx="1"/>
          </p:nvPr>
        </p:nvSpPr>
        <p:spPr>
          <a:xfrm>
            <a:off x="4788024" y="1143000"/>
            <a:ext cx="4355976" cy="5715000"/>
          </a:xfrm>
        </p:spPr>
        <p:txBody>
          <a:bodyPr>
            <a:normAutofit fontScale="70000" lnSpcReduction="20000"/>
          </a:bodyPr>
          <a:lstStyle/>
          <a:p>
            <a:r>
              <a:rPr lang="ru-RU" dirty="0">
                <a:effectLst/>
              </a:rPr>
              <a:t>Отсчёт времени возникновения кактусовой поляны на месте урочища Кордон идёт от конца девятнадцатого века, когда на территории урочища Кордон располагался </a:t>
            </a:r>
            <a:r>
              <a:rPr lang="ru-RU" dirty="0" err="1">
                <a:effectLst/>
              </a:rPr>
              <a:t>Хошеутовский</a:t>
            </a:r>
            <a:r>
              <a:rPr lang="ru-RU" dirty="0">
                <a:effectLst/>
              </a:rPr>
              <a:t> опорный пункт Российской академии наук. Ведущие учёные страны боролись с эрозией почв и работали над вопросом озеленения бесплодных астраханских степей, полупустынь и пустынь. Песчаные заносы на железной дороге приводили в то время в </a:t>
            </a:r>
            <a:r>
              <a:rPr lang="ru-RU" dirty="0">
                <a:effectLst/>
                <a:hlinkClick r:id="rId2"/>
              </a:rPr>
              <a:t>Астраханской области</a:t>
            </a:r>
            <a:r>
              <a:rPr lang="ru-RU" dirty="0">
                <a:effectLst/>
              </a:rPr>
              <a:t> к крушениям поездов. В экспериментальных целях здесь были посажены многие виды деревьев. В числе многочисленных претендентов за заселение урочища Кордон оказался и кактус Опунция </a:t>
            </a:r>
            <a:r>
              <a:rPr lang="ru-RU" dirty="0" err="1">
                <a:effectLst/>
              </a:rPr>
              <a:t>скрученноиглая</a:t>
            </a:r>
            <a:r>
              <a:rPr lang="ru-RU" dirty="0">
                <a:effectLst/>
              </a:rPr>
              <a:t> (</a:t>
            </a:r>
            <a:r>
              <a:rPr lang="ru-RU" dirty="0" err="1">
                <a:effectLst/>
              </a:rPr>
              <a:t>Opuntia</a:t>
            </a:r>
            <a:r>
              <a:rPr lang="ru-RU" dirty="0">
                <a:effectLst/>
              </a:rPr>
              <a:t> </a:t>
            </a:r>
            <a:r>
              <a:rPr lang="ru-RU" dirty="0" err="1">
                <a:effectLst/>
              </a:rPr>
              <a:t>tortispina</a:t>
            </a:r>
            <a:r>
              <a:rPr lang="ru-RU" dirty="0">
                <a:effectLst/>
              </a:rPr>
              <a:t>).</a:t>
            </a:r>
            <a:endParaRPr lang="ru-RU" dirty="0"/>
          </a:p>
        </p:txBody>
      </p:sp>
      <p:pic>
        <p:nvPicPr>
          <p:cNvPr id="13314" name="Picture 2" descr="D:\ВОВА\01 (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0"/>
            <a:ext cx="4644008"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2246827"/>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83568" y="404664"/>
            <a:ext cx="7543800" cy="914400"/>
          </a:xfrm>
        </p:spPr>
        <p:txBody>
          <a:bodyPr/>
          <a:lstStyle/>
          <a:p>
            <a:r>
              <a:rPr lang="ru-RU" dirty="0" err="1" smtClean="0"/>
              <a:t>Лотосные</a:t>
            </a:r>
            <a:r>
              <a:rPr lang="ru-RU" dirty="0" smtClean="0"/>
              <a:t> поля</a:t>
            </a:r>
            <a:endParaRPr lang="ru-RU" dirty="0"/>
          </a:p>
        </p:txBody>
      </p:sp>
      <p:sp>
        <p:nvSpPr>
          <p:cNvPr id="5" name="Объект 4"/>
          <p:cNvSpPr>
            <a:spLocks noGrp="1"/>
          </p:cNvSpPr>
          <p:nvPr>
            <p:ph idx="1"/>
          </p:nvPr>
        </p:nvSpPr>
        <p:spPr>
          <a:xfrm>
            <a:off x="4499992" y="1336576"/>
            <a:ext cx="4511824" cy="5404792"/>
          </a:xfrm>
        </p:spPr>
        <p:txBody>
          <a:bodyPr>
            <a:normAutofit fontScale="47500" lnSpcReduction="20000"/>
          </a:bodyPr>
          <a:lstStyle/>
          <a:p>
            <a:r>
              <a:rPr lang="ru-RU" dirty="0">
                <a:effectLst/>
              </a:rPr>
              <a:t>Лотос – священный цветок Востока. Из-за божественной красоты и уникальных целебных свойств буддисты придают этому цветку особое значение. Для лотосов в дельте Волге будто бы созданы специальные условия: даже в то время, когда уровень влаги в реке понижается, цветок продолжает расти. В высоту лотосы достигают более 2 метров, поэтому проплывая мимо огромных лотосов, кажется, будто бы ты находишься на настоящей плантации этого восточного цветка. Наилучшее время для прогулок по долине лотосов в дельте Волги – первая половина дня: именно в этот период цветок лотоса полностью раскрывается. Лотос – цветок дневной и, когда солнце начинает садиться, бутоны постепенно закрываются</a:t>
            </a:r>
            <a:r>
              <a:rPr lang="ru-RU" dirty="0" smtClean="0">
                <a:effectLst/>
              </a:rPr>
              <a:t>.</a:t>
            </a:r>
            <a:r>
              <a:rPr lang="ru-RU" dirty="0">
                <a:effectLst/>
              </a:rPr>
              <a:t> Лотос – священный цветок Востока. Из-за божественной красоты и уникальных целебных свойств буддисты придают этому цветку особое значение. Для лотосов в дельте Волге будто бы созданы специальные условия: даже в то время, когда уровень влаги в реке понижается, цветок продолжает расти. В высоту лотосы достигают более 2 метров, поэтому проплывая мимо огромных лотосов, кажется, будто бы ты находишься на настоящей плантации этого восточного цветка. Наилучшее время для прогулок по долине лотосов в дельте Волги – первая половина дня: именно в этот период цветок лотоса полностью раскрывается. Лотос – цветок дневной и, когда солнце начинает садиться, бутоны постепенно закрываются.</a:t>
            </a:r>
            <a:endParaRPr lang="ru-RU" dirty="0"/>
          </a:p>
        </p:txBody>
      </p:sp>
      <p:pic>
        <p:nvPicPr>
          <p:cNvPr id="1026" name="Picture 2" descr="D:\ВОВА\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336576"/>
            <a:ext cx="4248472" cy="54047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457081"/>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11560" y="0"/>
            <a:ext cx="7543800" cy="1412776"/>
          </a:xfrm>
        </p:spPr>
        <p:txBody>
          <a:bodyPr>
            <a:normAutofit fontScale="90000"/>
          </a:bodyPr>
          <a:lstStyle/>
          <a:p>
            <a:r>
              <a:rPr lang="ru-RU" b="1" dirty="0">
                <a:effectLst/>
              </a:rPr>
              <a:t/>
            </a:r>
            <a:br>
              <a:rPr lang="ru-RU" b="1" dirty="0">
                <a:effectLst/>
              </a:rPr>
            </a:br>
            <a:r>
              <a:rPr lang="ru-RU" b="1" dirty="0" smtClean="0">
                <a:effectLst/>
              </a:rPr>
              <a:t>Астраханский </a:t>
            </a:r>
            <a:r>
              <a:rPr lang="ru-RU" b="1" dirty="0" err="1" smtClean="0">
                <a:effectLst/>
              </a:rPr>
              <a:t>вододелитель</a:t>
            </a:r>
            <a:r>
              <a:rPr lang="ru-RU" b="1" dirty="0" smtClean="0">
                <a:effectLst/>
              </a:rPr>
              <a:t> на волге</a:t>
            </a:r>
            <a:endParaRPr lang="ru-RU" dirty="0"/>
          </a:p>
        </p:txBody>
      </p:sp>
      <p:sp>
        <p:nvSpPr>
          <p:cNvPr id="2" name="Объект 1"/>
          <p:cNvSpPr>
            <a:spLocks noGrp="1"/>
          </p:cNvSpPr>
          <p:nvPr>
            <p:ph idx="1"/>
          </p:nvPr>
        </p:nvSpPr>
        <p:spPr>
          <a:xfrm>
            <a:off x="4860032" y="1340768"/>
            <a:ext cx="4310964" cy="5112568"/>
          </a:xfrm>
        </p:spPr>
        <p:txBody>
          <a:bodyPr>
            <a:normAutofit fontScale="25000" lnSpcReduction="20000"/>
          </a:bodyPr>
          <a:lstStyle/>
          <a:p>
            <a:pPr algn="ctr"/>
            <a:r>
              <a:rPr lang="ru-RU" sz="4800" dirty="0">
                <a:effectLst/>
              </a:rPr>
              <a:t>В советское время затевались и не менее масштабные стройки – изначально была идея построить Нижневолжскую ГЭС в районе Енотаевки. Однако в ходе создания водохранилища под водой могли бы оказаться обширные степные территории </a:t>
            </a:r>
            <a:r>
              <a:rPr lang="ru-RU" sz="4800" dirty="0" err="1">
                <a:effectLst/>
              </a:rPr>
              <a:t>и</a:t>
            </a:r>
            <a:r>
              <a:rPr lang="ru-RU" sz="4800" dirty="0" err="1">
                <a:effectLst/>
                <a:hlinkClick r:id="rId2"/>
              </a:rPr>
              <a:t>Волго-ахтубинская</a:t>
            </a:r>
            <a:r>
              <a:rPr lang="ru-RU" sz="4800" dirty="0">
                <a:effectLst/>
                <a:hlinkClick r:id="rId2"/>
              </a:rPr>
              <a:t> пойма</a:t>
            </a:r>
            <a:r>
              <a:rPr lang="ru-RU" sz="4800" dirty="0">
                <a:effectLst/>
              </a:rPr>
              <a:t>, поэтому призывы экологов были услышаны. От строительства ГЭС отказались, а в 1962 году было принято постановление о строительстве астраханского </a:t>
            </a:r>
            <a:r>
              <a:rPr lang="ru-RU" sz="4800" dirty="0" err="1">
                <a:effectLst/>
              </a:rPr>
              <a:t>вододелителя</a:t>
            </a:r>
            <a:r>
              <a:rPr lang="ru-RU" sz="4800" dirty="0">
                <a:effectLst/>
              </a:rPr>
              <a:t>.</a:t>
            </a:r>
          </a:p>
          <a:p>
            <a:pPr algn="ctr"/>
            <a:r>
              <a:rPr lang="ru-RU" sz="4800" dirty="0">
                <a:effectLst/>
              </a:rPr>
              <a:t>Главная цель </a:t>
            </a:r>
            <a:r>
              <a:rPr lang="ru-RU" sz="4800" dirty="0" err="1">
                <a:effectLst/>
              </a:rPr>
              <a:t>вододелителя</a:t>
            </a:r>
            <a:r>
              <a:rPr lang="ru-RU" sz="4800" dirty="0">
                <a:effectLst/>
              </a:rPr>
              <a:t> – это распределение вод ниже по течению, в дельте Волги в те годы, когда из-за слабого паводка воды в реке мало. Чуть выше по течению от </a:t>
            </a:r>
            <a:r>
              <a:rPr lang="ru-RU" sz="4800" dirty="0" err="1">
                <a:effectLst/>
              </a:rPr>
              <a:t>вододелителя</a:t>
            </a:r>
            <a:r>
              <a:rPr lang="ru-RU" sz="4800" dirty="0">
                <a:effectLst/>
              </a:rPr>
              <a:t> от Волги отделяется река </a:t>
            </a:r>
            <a:r>
              <a:rPr lang="ru-RU" sz="4800" dirty="0" err="1">
                <a:effectLst/>
              </a:rPr>
              <a:t>Бузан</a:t>
            </a:r>
            <a:r>
              <a:rPr lang="ru-RU" sz="4800" dirty="0">
                <a:effectLst/>
              </a:rPr>
              <a:t>, которая была важна из-за нереста ценных (в том числе осетровых) пород рыб. В то время воды Волги использовались шире – была развита сеть оросительных и мелиоративных каналов, существовали различные рыборазводные хозяйства и заводы, которые испытывали сложности в маловодные годы, которых было много в 60-е и 70-е.</a:t>
            </a:r>
          </a:p>
          <a:p>
            <a:pPr algn="ctr"/>
            <a:r>
              <a:rPr lang="ru-RU" sz="4800" dirty="0">
                <a:effectLst/>
              </a:rPr>
              <a:t>Итак, в апреле 1963 года было начато строительство, был образован поселок </a:t>
            </a:r>
            <a:r>
              <a:rPr lang="ru-RU" sz="4800" dirty="0" err="1">
                <a:effectLst/>
              </a:rPr>
              <a:t>Вододелитель</a:t>
            </a:r>
            <a:r>
              <a:rPr lang="ru-RU" sz="4800" dirty="0">
                <a:effectLst/>
              </a:rPr>
              <a:t>, современный город </a:t>
            </a:r>
            <a:r>
              <a:rPr lang="ru-RU" sz="4800" dirty="0" err="1">
                <a:effectLst/>
              </a:rPr>
              <a:t>Нариманов</a:t>
            </a:r>
            <a:r>
              <a:rPr lang="ru-RU" sz="4800" dirty="0">
                <a:effectLst/>
              </a:rPr>
              <a:t>. Общая длина плотины построенного </a:t>
            </a:r>
            <a:r>
              <a:rPr lang="ru-RU" sz="4800" dirty="0" err="1">
                <a:effectLst/>
              </a:rPr>
              <a:t>вододелителя</a:t>
            </a:r>
            <a:r>
              <a:rPr lang="ru-RU" sz="4800" dirty="0">
                <a:effectLst/>
              </a:rPr>
              <a:t> составила около 1100 метров, кроме этого была создана земляная дамба в восточной части примерно такой же длины. Для прохода судов во время работы </a:t>
            </a:r>
            <a:r>
              <a:rPr lang="ru-RU" sz="4800" dirty="0" err="1">
                <a:effectLst/>
              </a:rPr>
              <a:t>вододелителя</a:t>
            </a:r>
            <a:r>
              <a:rPr lang="ru-RU" sz="4800" dirty="0">
                <a:effectLst/>
              </a:rPr>
              <a:t> функционирует шлюз, а в то время, когда </a:t>
            </a:r>
            <a:r>
              <a:rPr lang="ru-RU" sz="4800" dirty="0" err="1">
                <a:effectLst/>
              </a:rPr>
              <a:t>вододелитель</a:t>
            </a:r>
            <a:r>
              <a:rPr lang="ru-RU" sz="4800" dirty="0">
                <a:effectLst/>
              </a:rPr>
              <a:t> не перекрывает Волгу, проход возможен через два судоходных пролета длиной 110 метров. Каждый из них закрывается огромным металлическим подъемным затвором весом около 1200 тонн. Так называемая регуляционная плотина состоит из 33 малых затворов общей длинной 840 метров.</a:t>
            </a:r>
          </a:p>
          <a:p>
            <a:endParaRPr lang="ru-RU" dirty="0"/>
          </a:p>
        </p:txBody>
      </p:sp>
      <p:pic>
        <p:nvPicPr>
          <p:cNvPr id="2050" name="Picture 2" descr="D:\ВОВА\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556792"/>
            <a:ext cx="4392488" cy="4896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4636073"/>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827584" y="116632"/>
            <a:ext cx="7543800" cy="914400"/>
          </a:xfrm>
        </p:spPr>
        <p:txBody>
          <a:bodyPr>
            <a:normAutofit fontScale="90000"/>
          </a:bodyPr>
          <a:lstStyle/>
          <a:p>
            <a:r>
              <a:rPr lang="ru-RU" b="1" dirty="0">
                <a:effectLst/>
              </a:rPr>
              <a:t/>
            </a:r>
            <a:br>
              <a:rPr lang="ru-RU" b="1" dirty="0">
                <a:effectLst/>
              </a:rPr>
            </a:br>
            <a:r>
              <a:rPr lang="ru-RU" b="1" dirty="0" err="1" smtClean="0">
                <a:effectLst/>
              </a:rPr>
              <a:t>Баскунчакская</a:t>
            </a:r>
            <a:r>
              <a:rPr lang="ru-RU" b="1" dirty="0" smtClean="0">
                <a:effectLst/>
              </a:rPr>
              <a:t> пещера</a:t>
            </a:r>
            <a:endParaRPr lang="ru-RU" dirty="0"/>
          </a:p>
        </p:txBody>
      </p:sp>
      <p:sp>
        <p:nvSpPr>
          <p:cNvPr id="2" name="Объект 1"/>
          <p:cNvSpPr>
            <a:spLocks noGrp="1"/>
          </p:cNvSpPr>
          <p:nvPr>
            <p:ph idx="1"/>
          </p:nvPr>
        </p:nvSpPr>
        <p:spPr>
          <a:xfrm>
            <a:off x="4788023" y="1141721"/>
            <a:ext cx="4349793" cy="5599647"/>
          </a:xfrm>
        </p:spPr>
        <p:txBody>
          <a:bodyPr>
            <a:normAutofit fontScale="77500" lnSpcReduction="20000"/>
          </a:bodyPr>
          <a:lstStyle/>
          <a:p>
            <a:r>
              <a:rPr lang="ru-RU" dirty="0">
                <a:effectLst/>
              </a:rPr>
              <a:t>Талая и дождевая вода, просачиваясь по трещинам в мягкой, гипсовой породе, за тысячи лет вымыла обширную сеть карстовых пещер. Начало формирования </a:t>
            </a:r>
            <a:r>
              <a:rPr lang="ru-RU" dirty="0" err="1">
                <a:effectLst/>
              </a:rPr>
              <a:t>Баскунчакской</a:t>
            </a:r>
            <a:r>
              <a:rPr lang="ru-RU" dirty="0">
                <a:effectLst/>
              </a:rPr>
              <a:t> пещеры относится к концу позднехвалынского времени, т.е. примерно 6 </a:t>
            </a:r>
            <a:r>
              <a:rPr lang="ru-RU" dirty="0" err="1">
                <a:effectLst/>
              </a:rPr>
              <a:t>тыс.лет</a:t>
            </a:r>
            <a:r>
              <a:rPr lang="ru-RU" dirty="0">
                <a:effectLst/>
              </a:rPr>
              <a:t> тому назад. На протяжении этого времени в полости четыре раза существовал достаточно мощный водный поток, что на фоне вертикальных движений, обусловленных </a:t>
            </a:r>
            <a:r>
              <a:rPr lang="ru-RU" dirty="0" err="1">
                <a:effectLst/>
              </a:rPr>
              <a:t>солянокупольной</a:t>
            </a:r>
            <a:r>
              <a:rPr lang="ru-RU" dirty="0">
                <a:effectLst/>
              </a:rPr>
              <a:t> тектоникой, привело к формированию нескольких уровней и отразилось в морфологии поперечных профилей ходов в некоторых частях пещеры.</a:t>
            </a:r>
            <a:endParaRPr lang="ru-RU" dirty="0"/>
          </a:p>
        </p:txBody>
      </p:sp>
      <p:pic>
        <p:nvPicPr>
          <p:cNvPr id="3074" name="Picture 2" descr="D:\ВОВА\01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24744"/>
            <a:ext cx="4716016" cy="5733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536845"/>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49293" y="116632"/>
            <a:ext cx="7543800" cy="914400"/>
          </a:xfrm>
        </p:spPr>
        <p:txBody>
          <a:bodyPr/>
          <a:lstStyle/>
          <a:p>
            <a:r>
              <a:rPr lang="ru-RU" dirty="0" smtClean="0"/>
              <a:t>Сарай-бату</a:t>
            </a:r>
            <a:endParaRPr lang="ru-RU" dirty="0"/>
          </a:p>
        </p:txBody>
      </p:sp>
      <p:sp>
        <p:nvSpPr>
          <p:cNvPr id="2" name="Объект 1"/>
          <p:cNvSpPr>
            <a:spLocks noGrp="1"/>
          </p:cNvSpPr>
          <p:nvPr>
            <p:ph idx="1"/>
          </p:nvPr>
        </p:nvSpPr>
        <p:spPr>
          <a:xfrm>
            <a:off x="4427984" y="1340768"/>
            <a:ext cx="4716016" cy="5517232"/>
          </a:xfrm>
        </p:spPr>
        <p:txBody>
          <a:bodyPr>
            <a:normAutofit fontScale="55000" lnSpcReduction="20000"/>
          </a:bodyPr>
          <a:lstStyle/>
          <a:p>
            <a:r>
              <a:rPr lang="ru-RU" dirty="0">
                <a:effectLst/>
              </a:rPr>
              <a:t>История средневекового города Сарай-Бату началась в далеком 1250 году: именно тогда </a:t>
            </a:r>
            <a:r>
              <a:rPr lang="ru-RU" dirty="0" err="1">
                <a:effectLst/>
              </a:rPr>
              <a:t>чингизид</a:t>
            </a:r>
            <a:r>
              <a:rPr lang="ru-RU" dirty="0">
                <a:effectLst/>
              </a:rPr>
              <a:t> Бату основал этот город, как стоянку кочевников. Но впоследствии Сарай-Бату (полное название Сарай-аль-</a:t>
            </a:r>
            <a:r>
              <a:rPr lang="ru-RU" dirty="0" err="1">
                <a:effectLst/>
              </a:rPr>
              <a:t>Махруса</a:t>
            </a:r>
            <a:r>
              <a:rPr lang="ru-RU" dirty="0">
                <a:effectLst/>
              </a:rPr>
              <a:t>) разросся и превратился в столицу Золотой Орды. Преимущественно в городе проживали ремесленники различных направлений: гончары, ювелиры, мастера по металлообработке и другие. Многонациональность </a:t>
            </a:r>
            <a:r>
              <a:rPr lang="ru-RU" dirty="0">
                <a:effectLst/>
                <a:hlinkClick r:id="rId2"/>
              </a:rPr>
              <a:t>Сарай-Бату</a:t>
            </a:r>
            <a:r>
              <a:rPr lang="ru-RU" dirty="0">
                <a:effectLst/>
              </a:rPr>
              <a:t> требовала четкого разделения – каждая этническая группа проживала в своем квартале. Знатные и общественные здания строились из обожженного кирпича с использованием известкового раствора, а дома обычных жителей Сарай-Бату – из дерева или сырцового кирпича. Наличие канализации и централизованного водоснабжения говорит о высоком уровне цивилизации столицы Золотой Орды. Во время междоусобиц среди ханов Сарай-Бату терпел огромные потери, но окончательно разрушен был лишь в 1480 году. На месте </a:t>
            </a:r>
            <a:r>
              <a:rPr lang="ru-RU" dirty="0">
                <a:effectLst/>
                <a:hlinkClick r:id="rId2"/>
              </a:rPr>
              <a:t>древнего Сарай-Бату</a:t>
            </a:r>
            <a:r>
              <a:rPr lang="ru-RU" dirty="0">
                <a:effectLst/>
              </a:rPr>
              <a:t> вот уже более 50 лет проходят раскопки. Периодически здесь находят золотые украшения и монеты той эпохи, но чаще всего – это обломки кувшинов и глиняной посуды.</a:t>
            </a:r>
            <a:endParaRPr lang="ru-RU" dirty="0"/>
          </a:p>
        </p:txBody>
      </p:sp>
      <p:pic>
        <p:nvPicPr>
          <p:cNvPr id="4098" name="Picture 2" descr="D:\ВОВА\01 (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21" y="1340768"/>
            <a:ext cx="4294972" cy="5517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0565709"/>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827584" y="260648"/>
            <a:ext cx="7543800" cy="914400"/>
          </a:xfrm>
        </p:spPr>
        <p:txBody>
          <a:bodyPr>
            <a:normAutofit fontScale="90000"/>
          </a:bodyPr>
          <a:lstStyle/>
          <a:p>
            <a:r>
              <a:rPr lang="ru-RU" b="1" dirty="0">
                <a:effectLst/>
              </a:rPr>
              <a:t/>
            </a:r>
            <a:br>
              <a:rPr lang="ru-RU" b="1" dirty="0">
                <a:effectLst/>
              </a:rPr>
            </a:br>
            <a:r>
              <a:rPr lang="ru-RU" b="1" dirty="0" smtClean="0">
                <a:effectLst/>
              </a:rPr>
              <a:t>Гора Большое </a:t>
            </a:r>
            <a:r>
              <a:rPr lang="ru-RU" b="1" dirty="0" err="1" smtClean="0">
                <a:effectLst/>
              </a:rPr>
              <a:t>Богдо</a:t>
            </a:r>
            <a:endParaRPr lang="ru-RU" dirty="0"/>
          </a:p>
        </p:txBody>
      </p:sp>
      <p:sp>
        <p:nvSpPr>
          <p:cNvPr id="2" name="Объект 1"/>
          <p:cNvSpPr>
            <a:spLocks noGrp="1"/>
          </p:cNvSpPr>
          <p:nvPr>
            <p:ph idx="1"/>
          </p:nvPr>
        </p:nvSpPr>
        <p:spPr>
          <a:xfrm>
            <a:off x="4139952" y="1343964"/>
            <a:ext cx="5004048" cy="5514035"/>
          </a:xfrm>
        </p:spPr>
        <p:txBody>
          <a:bodyPr>
            <a:normAutofit fontScale="77500" lnSpcReduction="20000"/>
          </a:bodyPr>
          <a:lstStyle/>
          <a:p>
            <a:r>
              <a:rPr lang="ru-RU" dirty="0">
                <a:effectLst/>
              </a:rPr>
              <a:t>Гора Большое </a:t>
            </a:r>
            <a:r>
              <a:rPr lang="ru-RU" dirty="0" err="1">
                <a:effectLst/>
              </a:rPr>
              <a:t>Богдо</a:t>
            </a:r>
            <a:r>
              <a:rPr lang="ru-RU" dirty="0">
                <a:effectLst/>
              </a:rPr>
              <a:t> – единственная настоящая гора в Прикаспийской низменности. Подножие </a:t>
            </a:r>
            <a:r>
              <a:rPr lang="ru-RU" dirty="0" err="1">
                <a:effectLst/>
              </a:rPr>
              <a:t>Богдо</a:t>
            </a:r>
            <a:r>
              <a:rPr lang="ru-RU" dirty="0">
                <a:effectLst/>
              </a:rPr>
              <a:t> лежит на два десятка метров ниже уровня моря, а вершина — примерно на 150 выше. С каждым годом гора Большое </a:t>
            </a:r>
            <a:r>
              <a:rPr lang="ru-RU" dirty="0" err="1">
                <a:effectLst/>
              </a:rPr>
              <a:t>Богдо</a:t>
            </a:r>
            <a:r>
              <a:rPr lang="ru-RU" dirty="0">
                <a:effectLst/>
              </a:rPr>
              <a:t> становится выше. Дело в том, что внутри горы находится соляной купол, который за год увеличивается примерно на 1 мм. Высота  Большого </a:t>
            </a:r>
            <a:r>
              <a:rPr lang="ru-RU" dirty="0" err="1">
                <a:effectLst/>
              </a:rPr>
              <a:t>Богдо</a:t>
            </a:r>
            <a:r>
              <a:rPr lang="ru-RU" dirty="0">
                <a:effectLst/>
              </a:rPr>
              <a:t> над уровнем моря составляет 149,6 м, а над окружающей местностью и того больше.</a:t>
            </a:r>
          </a:p>
          <a:p>
            <a:r>
              <a:rPr lang="ru-RU" dirty="0">
                <a:effectLst/>
              </a:rPr>
              <a:t>Гора </a:t>
            </a:r>
            <a:r>
              <a:rPr lang="ru-RU" dirty="0" err="1">
                <a:effectLst/>
              </a:rPr>
              <a:t>Богдо</a:t>
            </a:r>
            <a:r>
              <a:rPr lang="ru-RU" dirty="0">
                <a:effectLst/>
              </a:rPr>
              <a:t> имеет развитые наземные и подземные формы карстового рельефа — балки, воронки, пещеры, гроты и т. п. На сегодняшний день окрестности горы Большое </a:t>
            </a:r>
            <a:r>
              <a:rPr lang="ru-RU" dirty="0" err="1">
                <a:effectLst/>
              </a:rPr>
              <a:t>Богдо</a:t>
            </a:r>
            <a:r>
              <a:rPr lang="ru-RU" dirty="0">
                <a:effectLst/>
              </a:rPr>
              <a:t> и озера Баскунчак насчитывают более 30 пещер, самая крупная из которых –</a:t>
            </a:r>
            <a:r>
              <a:rPr lang="ru-RU" dirty="0" err="1">
                <a:effectLst/>
                <a:hlinkClick r:id="rId2"/>
              </a:rPr>
              <a:t>Баскунчакская</a:t>
            </a:r>
            <a:r>
              <a:rPr lang="ru-RU" dirty="0">
                <a:effectLst/>
              </a:rPr>
              <a:t> – достигает 1,5 км.</a:t>
            </a:r>
          </a:p>
          <a:p>
            <a:endParaRPr lang="ru-RU" dirty="0"/>
          </a:p>
        </p:txBody>
      </p:sp>
      <p:pic>
        <p:nvPicPr>
          <p:cNvPr id="5122" name="Picture 2" descr="D:\ВОВА\01 (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54696"/>
            <a:ext cx="4067944" cy="5503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4056575"/>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39552" y="0"/>
            <a:ext cx="7543800" cy="1340768"/>
          </a:xfrm>
        </p:spPr>
        <p:txBody>
          <a:bodyPr>
            <a:normAutofit fontScale="90000"/>
          </a:bodyPr>
          <a:lstStyle/>
          <a:p>
            <a:r>
              <a:rPr lang="ru-RU" b="1" dirty="0">
                <a:effectLst/>
              </a:rPr>
              <a:t/>
            </a:r>
            <a:br>
              <a:rPr lang="ru-RU" b="1" dirty="0">
                <a:effectLst/>
              </a:rPr>
            </a:br>
            <a:r>
              <a:rPr lang="ru-RU" b="1" dirty="0" err="1" smtClean="0">
                <a:effectLst/>
              </a:rPr>
              <a:t>Астрахансая</a:t>
            </a:r>
            <a:r>
              <a:rPr lang="ru-RU" b="1" dirty="0" smtClean="0">
                <a:effectLst/>
              </a:rPr>
              <a:t> пирамида Голода</a:t>
            </a:r>
            <a:endParaRPr lang="ru-RU" dirty="0"/>
          </a:p>
        </p:txBody>
      </p:sp>
      <p:sp>
        <p:nvSpPr>
          <p:cNvPr id="2" name="Объект 1"/>
          <p:cNvSpPr>
            <a:spLocks noGrp="1"/>
          </p:cNvSpPr>
          <p:nvPr>
            <p:ph idx="1"/>
          </p:nvPr>
        </p:nvSpPr>
        <p:spPr>
          <a:xfrm>
            <a:off x="4644008" y="1484784"/>
            <a:ext cx="4499992" cy="5373216"/>
          </a:xfrm>
        </p:spPr>
        <p:txBody>
          <a:bodyPr>
            <a:normAutofit fontScale="62500" lnSpcReduction="20000"/>
          </a:bodyPr>
          <a:lstStyle/>
          <a:p>
            <a:r>
              <a:rPr lang="ru-RU" dirty="0">
                <a:effectLst/>
              </a:rPr>
              <a:t>Пирамиды Голода построены в Ницце (Франция), рядом с Римом (Италия), в Альметьевске, в </a:t>
            </a:r>
            <a:r>
              <a:rPr lang="ru-RU" dirty="0">
                <a:effectLst/>
                <a:hlinkClick r:id="rId2"/>
              </a:rPr>
              <a:t>Астрахани</a:t>
            </a:r>
            <a:r>
              <a:rPr lang="ru-RU" dirty="0">
                <a:effectLst/>
              </a:rPr>
              <a:t>, Петрозаводске, Екатеринбурге, Сочи, Алуште, Ростове. Уникальна технология строительства – поскольку металл уменьшает эффект пирамиды, используется только стеклопластик. Пирамиды Голода должны быть ориентированы в пространстве по земному меридиану. Первая 22-метровая пирамида </a:t>
            </a:r>
            <a:r>
              <a:rPr lang="ru-RU" dirty="0">
                <a:effectLst/>
                <a:hlinkClick r:id="rId3"/>
              </a:rPr>
              <a:t>Астраханской области</a:t>
            </a:r>
            <a:r>
              <a:rPr lang="ru-RU" dirty="0">
                <a:effectLst/>
              </a:rPr>
              <a:t> была построена в 2000 году в Красноярском районе недалеко от контрольно-пропускного пункта Астраханского газоперерабатывающего завода. Инициатива постройки принадлежала «</a:t>
            </a:r>
            <a:r>
              <a:rPr lang="ru-RU" dirty="0" err="1">
                <a:effectLst/>
              </a:rPr>
              <a:t>Астраханьгазпрому</a:t>
            </a:r>
            <a:r>
              <a:rPr lang="ru-RU" dirty="0">
                <a:effectLst/>
              </a:rPr>
              <a:t>», обеспокоенному неблагоприятной экологической обстановкой в окрестностях Аксарайского газоконденсатного месторождения. По мнению создателя, благодаря ней в радиусе 150 км улучшается экологическая обстановка, а по некоторым данным, после постройки пирамиды Голода количество отравлений производными предприятия в близлежащем городе </a:t>
            </a:r>
            <a:r>
              <a:rPr lang="ru-RU" dirty="0" err="1">
                <a:effectLst/>
              </a:rPr>
              <a:t>Нариманове</a:t>
            </a:r>
            <a:r>
              <a:rPr lang="ru-RU" dirty="0">
                <a:effectLst/>
              </a:rPr>
              <a:t> уменьшилось во много раз.</a:t>
            </a:r>
            <a:endParaRPr lang="ru-RU" dirty="0"/>
          </a:p>
        </p:txBody>
      </p:sp>
      <p:pic>
        <p:nvPicPr>
          <p:cNvPr id="7170" name="Picture 2" descr="D:\ВОВА\01 (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484784"/>
            <a:ext cx="4499992" cy="5373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5735820"/>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755576" y="260648"/>
            <a:ext cx="7543800" cy="914400"/>
          </a:xfrm>
        </p:spPr>
        <p:txBody>
          <a:bodyPr/>
          <a:lstStyle/>
          <a:p>
            <a:r>
              <a:rPr lang="ru-RU" dirty="0" smtClean="0"/>
              <a:t>Покровская церковь</a:t>
            </a:r>
            <a:endParaRPr lang="ru-RU" dirty="0"/>
          </a:p>
        </p:txBody>
      </p:sp>
      <p:sp>
        <p:nvSpPr>
          <p:cNvPr id="2" name="Объект 1"/>
          <p:cNvSpPr>
            <a:spLocks noGrp="1"/>
          </p:cNvSpPr>
          <p:nvPr>
            <p:ph idx="1"/>
          </p:nvPr>
        </p:nvSpPr>
        <p:spPr>
          <a:xfrm>
            <a:off x="4499992" y="1404780"/>
            <a:ext cx="4644008" cy="5453220"/>
          </a:xfrm>
        </p:spPr>
        <p:txBody>
          <a:bodyPr>
            <a:normAutofit fontScale="77500" lnSpcReduction="20000"/>
          </a:bodyPr>
          <a:lstStyle/>
          <a:p>
            <a:r>
              <a:rPr lang="ru-RU" dirty="0">
                <a:effectLst/>
              </a:rPr>
              <a:t>Здесь находится Покровская церковь, построенная в 1741-1750 годах. Таким образом, это одно из старейших </a:t>
            </a:r>
            <a:r>
              <a:rPr lang="ru-RU" dirty="0" err="1">
                <a:effectLst/>
              </a:rPr>
              <a:t>зданий</a:t>
            </a:r>
            <a:r>
              <a:rPr lang="ru-RU" dirty="0" err="1">
                <a:effectLst/>
                <a:hlinkClick r:id="rId2"/>
              </a:rPr>
              <a:t>Астраханской</a:t>
            </a:r>
            <a:r>
              <a:rPr lang="ru-RU" dirty="0">
                <a:effectLst/>
                <a:hlinkClick r:id="rId2"/>
              </a:rPr>
              <a:t> области</a:t>
            </a:r>
            <a:r>
              <a:rPr lang="ru-RU" dirty="0">
                <a:effectLst/>
              </a:rPr>
              <a:t>. Паломникам село Черный Яр известно, как место жительства святого отрока-схимника </a:t>
            </a:r>
            <a:r>
              <a:rPr lang="ru-RU" dirty="0" err="1">
                <a:effectLst/>
              </a:rPr>
              <a:t>Боголепа</a:t>
            </a:r>
            <a:r>
              <a:rPr lang="ru-RU" dirty="0">
                <a:effectLst/>
              </a:rPr>
              <a:t> </a:t>
            </a:r>
            <a:r>
              <a:rPr lang="ru-RU" dirty="0" err="1">
                <a:effectLst/>
              </a:rPr>
              <a:t>Черноярского</a:t>
            </a:r>
            <a:r>
              <a:rPr lang="ru-RU" dirty="0">
                <a:effectLst/>
              </a:rPr>
              <a:t>. Согласно истории набожный мальчик умер в 7 лет от чумы и стал защитником и покровителем Черного Яра. После того как Петр I приказал сравнять его могилу с землей (из-за популярности его среди старообрядцев), жители села построили каменный храм и продолжали поклоняться </a:t>
            </a:r>
            <a:r>
              <a:rPr lang="ru-RU" dirty="0" err="1">
                <a:effectLst/>
              </a:rPr>
              <a:t>Боголепу</a:t>
            </a:r>
            <a:r>
              <a:rPr lang="ru-RU" dirty="0">
                <a:effectLst/>
              </a:rPr>
              <a:t>.</a:t>
            </a:r>
            <a:endParaRPr lang="ru-RU" dirty="0"/>
          </a:p>
        </p:txBody>
      </p:sp>
      <p:pic>
        <p:nvPicPr>
          <p:cNvPr id="8194" name="Picture 2" descr="D:\ВОВА\0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12776"/>
            <a:ext cx="4427984" cy="5445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017040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83568" y="188640"/>
            <a:ext cx="7543800" cy="914400"/>
          </a:xfrm>
        </p:spPr>
        <p:txBody>
          <a:bodyPr>
            <a:normAutofit fontScale="90000"/>
          </a:bodyPr>
          <a:lstStyle/>
          <a:p>
            <a:r>
              <a:rPr lang="ru-RU" b="1" dirty="0">
                <a:effectLst/>
              </a:rPr>
              <a:t/>
            </a:r>
            <a:br>
              <a:rPr lang="ru-RU" b="1" dirty="0">
                <a:effectLst/>
              </a:rPr>
            </a:br>
            <a:r>
              <a:rPr lang="ru-RU" b="1" dirty="0" err="1" smtClean="0">
                <a:effectLst/>
              </a:rPr>
              <a:t>Хошеутовский</a:t>
            </a:r>
            <a:r>
              <a:rPr lang="ru-RU" b="1" dirty="0" smtClean="0">
                <a:effectLst/>
              </a:rPr>
              <a:t> </a:t>
            </a:r>
            <a:r>
              <a:rPr lang="ru-RU" b="1" dirty="0" err="1" smtClean="0">
                <a:effectLst/>
              </a:rPr>
              <a:t>хурул</a:t>
            </a:r>
            <a:endParaRPr lang="ru-RU" dirty="0"/>
          </a:p>
        </p:txBody>
      </p:sp>
      <p:sp>
        <p:nvSpPr>
          <p:cNvPr id="2" name="Объект 1"/>
          <p:cNvSpPr>
            <a:spLocks noGrp="1"/>
          </p:cNvSpPr>
          <p:nvPr>
            <p:ph idx="1"/>
          </p:nvPr>
        </p:nvSpPr>
        <p:spPr>
          <a:xfrm>
            <a:off x="4644007" y="1340768"/>
            <a:ext cx="4485603" cy="5517232"/>
          </a:xfrm>
        </p:spPr>
        <p:txBody>
          <a:bodyPr>
            <a:normAutofit fontScale="77500" lnSpcReduction="20000"/>
          </a:bodyPr>
          <a:lstStyle/>
          <a:p>
            <a:r>
              <a:rPr lang="ru-RU" dirty="0">
                <a:effectLst/>
              </a:rPr>
              <a:t>Монастырский ансамбль </a:t>
            </a:r>
            <a:r>
              <a:rPr lang="ru-RU" dirty="0" err="1">
                <a:effectLst/>
              </a:rPr>
              <a:t>Хошеутовского</a:t>
            </a:r>
            <a:r>
              <a:rPr lang="ru-RU" dirty="0">
                <a:effectLst/>
              </a:rPr>
              <a:t> </a:t>
            </a:r>
            <a:r>
              <a:rPr lang="ru-RU" dirty="0" err="1">
                <a:effectLst/>
              </a:rPr>
              <a:t>хурула</a:t>
            </a:r>
            <a:r>
              <a:rPr lang="ru-RU" dirty="0">
                <a:effectLst/>
              </a:rPr>
              <a:t> состоял из главного каменного храма (</a:t>
            </a:r>
            <a:r>
              <a:rPr lang="ru-RU" dirty="0" err="1">
                <a:effectLst/>
              </a:rPr>
              <a:t>сюмэ</a:t>
            </a:r>
            <a:r>
              <a:rPr lang="ru-RU" dirty="0">
                <a:effectLst/>
              </a:rPr>
              <a:t>), двух часовен (цаца), выполненных в русском и монголо-тибетском стиле, а также нескольких хозяйственных построек и брусчатой ограды на кирпичных столбах. </a:t>
            </a:r>
            <a:r>
              <a:rPr lang="ru-RU" dirty="0"/>
              <a:t/>
            </a:r>
            <a:br>
              <a:rPr lang="ru-RU" dirty="0"/>
            </a:br>
            <a:r>
              <a:rPr lang="ru-RU" dirty="0">
                <a:effectLst/>
              </a:rPr>
              <a:t>Так, идея создания храма, глубоко интернациональная по своей сути, отражающая союз калмыцкого и русского народов, нашла органичное воплощение в облике </a:t>
            </a:r>
            <a:r>
              <a:rPr lang="ru-RU" dirty="0" err="1">
                <a:effectLst/>
              </a:rPr>
              <a:t>Хошеутовского</a:t>
            </a:r>
            <a:r>
              <a:rPr lang="ru-RU" dirty="0">
                <a:effectLst/>
              </a:rPr>
              <a:t> </a:t>
            </a:r>
            <a:r>
              <a:rPr lang="ru-RU" dirty="0" err="1">
                <a:effectLst/>
              </a:rPr>
              <a:t>Хурула</a:t>
            </a:r>
            <a:r>
              <a:rPr lang="ru-RU" dirty="0">
                <a:effectLst/>
              </a:rPr>
              <a:t> – храма единства калмыцкого и русского народов, симбиоз </a:t>
            </a:r>
            <a:r>
              <a:rPr lang="ru-RU" dirty="0" err="1">
                <a:effectLst/>
              </a:rPr>
              <a:t>православно</a:t>
            </a:r>
            <a:r>
              <a:rPr lang="ru-RU" dirty="0">
                <a:effectLst/>
              </a:rPr>
              <a:t>-храмовой и буддийской архитектур.</a:t>
            </a:r>
            <a:endParaRPr lang="ru-RU" dirty="0"/>
          </a:p>
        </p:txBody>
      </p:sp>
      <p:pic>
        <p:nvPicPr>
          <p:cNvPr id="9218" name="Picture 2" descr="D:\ВОВА\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40768"/>
            <a:ext cx="4572000" cy="5517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0826211"/>
      </p:ext>
    </p:extLst>
  </p:cSld>
  <p:clrMapOvr>
    <a:masterClrMapping/>
  </p:clrMapOvr>
  <p:transition spd="slow">
    <p:wheel spokes="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84</TotalTime>
  <Words>975</Words>
  <Application>Microsoft Office PowerPoint</Application>
  <PresentationFormat>Экран (4:3)</PresentationFormat>
  <Paragraphs>32</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Поток</vt:lpstr>
      <vt:lpstr>Легендарные места Астраханской области </vt:lpstr>
      <vt:lpstr>Лотосные поля</vt:lpstr>
      <vt:lpstr> Астраханский вододелитель на волге</vt:lpstr>
      <vt:lpstr> Баскунчакская пещера</vt:lpstr>
      <vt:lpstr>Сарай-бату</vt:lpstr>
      <vt:lpstr> Гора Большое Богдо</vt:lpstr>
      <vt:lpstr> Астрахансая пирамида Голода</vt:lpstr>
      <vt:lpstr>Покровская церковь</vt:lpstr>
      <vt:lpstr> Хошеутовский хурул</vt:lpstr>
      <vt:lpstr> Соленое озеро Тинаки</vt:lpstr>
      <vt:lpstr> Бэровские бугры</vt:lpstr>
      <vt:lpstr> Солнечное озеро Баскунчак </vt:lpstr>
      <vt:lpstr> Урочище Кордон</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Легендарные места Астраханской области</dc:title>
  <dc:creator>оксана</dc:creator>
  <cp:lastModifiedBy>оксана</cp:lastModifiedBy>
  <cp:revision>9</cp:revision>
  <dcterms:created xsi:type="dcterms:W3CDTF">2013-09-04T11:33:08Z</dcterms:created>
  <dcterms:modified xsi:type="dcterms:W3CDTF">2013-09-04T12:57:53Z</dcterms:modified>
</cp:coreProperties>
</file>