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24"/>
  </p:notesMasterIdLst>
  <p:sldIdLst>
    <p:sldId id="282" r:id="rId2"/>
    <p:sldId id="310" r:id="rId3"/>
    <p:sldId id="284" r:id="rId4"/>
    <p:sldId id="322" r:id="rId5"/>
    <p:sldId id="316" r:id="rId6"/>
    <p:sldId id="290" r:id="rId7"/>
    <p:sldId id="312" r:id="rId8"/>
    <p:sldId id="313" r:id="rId9"/>
    <p:sldId id="314" r:id="rId10"/>
    <p:sldId id="315" r:id="rId11"/>
    <p:sldId id="318" r:id="rId12"/>
    <p:sldId id="309" r:id="rId13"/>
    <p:sldId id="299" r:id="rId14"/>
    <p:sldId id="319" r:id="rId15"/>
    <p:sldId id="320" r:id="rId16"/>
    <p:sldId id="271" r:id="rId17"/>
    <p:sldId id="304" r:id="rId18"/>
    <p:sldId id="305" r:id="rId19"/>
    <p:sldId id="306" r:id="rId20"/>
    <p:sldId id="321" r:id="rId21"/>
    <p:sldId id="293" r:id="rId22"/>
    <p:sldId id="289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0066"/>
    <a:srgbClr val="336600"/>
    <a:srgbClr val="000099"/>
    <a:srgbClr val="6600FF"/>
    <a:srgbClr val="66FF33"/>
    <a:srgbClr val="3366CC"/>
    <a:srgbClr val="FFFF00"/>
    <a:srgbClr val="FF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621" autoAdjust="0"/>
    <p:restoredTop sz="93333" autoAdjust="0"/>
  </p:normalViewPr>
  <p:slideViewPr>
    <p:cSldViewPr>
      <p:cViewPr>
        <p:scale>
          <a:sx n="50" d="100"/>
          <a:sy n="50" d="100"/>
        </p:scale>
        <p:origin x="-1464" y="-12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86CB83C8-A5AE-46A6-B4C3-16A7C90D2438}" type="datetimeFigureOut">
              <a:rPr lang="ru-RU"/>
              <a:pPr>
                <a:defRPr/>
              </a:pPr>
              <a:t>05.03.2013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C6CF582D-7994-42E2-8B9B-822F397C43D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CF582D-7994-42E2-8B9B-822F397C43D1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347BF08-CF3D-4ED0-BF31-5E762DFB2006}" type="slidenum">
              <a:rPr lang="ru-RU" smtClean="0"/>
              <a:pPr/>
              <a:t>13</a:t>
            </a:fld>
            <a:endParaRPr lang="ru-RU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347BF08-CF3D-4ED0-BF31-5E762DFB2006}" type="slidenum">
              <a:rPr lang="ru-RU" smtClean="0"/>
              <a:pPr/>
              <a:t>21</a:t>
            </a:fld>
            <a:endParaRPr lang="ru-RU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75F3BA-10FA-479E-A41B-1CD856DA7F0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D71EE7-7516-4C53-89A1-341ED7971B9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9E2FA9-8CA0-4B8D-8946-CC491CBFDC3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B5A98-69F7-4043-9BB6-868D7D21D3B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CF4355-5672-4605-8809-38D8B57D64D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EE1378-813B-41C9-920F-EB9CE9234DA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3EF9B4-36F0-4BB9-BDB2-A3E42C11871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C445F9-5FAE-4E9E-8E78-BC70BFCD4C0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DE3EEC-87B1-4B77-8820-7D06CE63654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3ED7B9-87F2-4976-A322-BA008405453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6EE797-D2E0-43B7-968E-A2F6D55AFD1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45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F6DBA7D-5157-44A3-98A5-C3AF456EC5D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175" r:id="rId1"/>
    <p:sldLayoutId id="2147484176" r:id="rId2"/>
    <p:sldLayoutId id="2147484177" r:id="rId3"/>
    <p:sldLayoutId id="2147484178" r:id="rId4"/>
    <p:sldLayoutId id="2147484179" r:id="rId5"/>
    <p:sldLayoutId id="2147484180" r:id="rId6"/>
    <p:sldLayoutId id="2147484181" r:id="rId7"/>
    <p:sldLayoutId id="2147484182" r:id="rId8"/>
    <p:sldLayoutId id="2147484183" r:id="rId9"/>
    <p:sldLayoutId id="2147484184" r:id="rId10"/>
    <p:sldLayoutId id="2147484185" r:id="rId11"/>
  </p:sldLayoutIdLst>
  <p:transition spd="slow">
    <p:wedg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gif"/><Relationship Id="rId5" Type="http://schemas.openxmlformats.org/officeDocument/2006/relationships/image" Target="../media/image13.gif"/><Relationship Id="rId4" Type="http://schemas.openxmlformats.org/officeDocument/2006/relationships/image" Target="../media/image12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ifpark.ru/Gifs/FLOWERS/b11.gif" TargetMode="External"/><Relationship Id="rId2" Type="http://schemas.openxmlformats.org/officeDocument/2006/relationships/hyperlink" Target="http://detkam.e-papa.ru/mp/3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5.xml"/><Relationship Id="rId1" Type="http://schemas.openxmlformats.org/officeDocument/2006/relationships/audio" Target="file:///F:\&#1045;&#1089;&#1090;&#1100;%20&#1085;&#1072;%20&#1089;&#1074;&#1077;&#1090;&#1077;%20&#1094;&#1074;&#1077;&#1090;&#1086;&#1082;%20&#1072;&#1083;&#1099;&#1081;,%20&#1072;&#1083;&#1099;&#1081;%20(audiopoisk.com).mp3" TargetMode="Externa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5800" y="381000"/>
            <a:ext cx="7772400" cy="5447645"/>
          </a:xfrm>
          <a:prstGeom prst="rect">
            <a:avLst/>
          </a:prstGeom>
          <a:solidFill>
            <a:srgbClr val="66FF33"/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r"/>
            <a:r>
              <a:rPr lang="ru-RU" sz="2400" b="1" i="1" dirty="0" smtClean="0">
                <a:solidFill>
                  <a:schemeClr val="bg1">
                    <a:lumMod val="50000"/>
                  </a:schemeClr>
                </a:solidFill>
                <a:latin typeface="Book Antiqua" pitchFamily="18" charset="0"/>
              </a:rPr>
              <a:t>Программа «Школа  России»</a:t>
            </a:r>
          </a:p>
          <a:p>
            <a:pPr algn="r"/>
            <a:r>
              <a:rPr lang="ru-RU" sz="2400" b="1" i="1" dirty="0" smtClean="0">
                <a:solidFill>
                  <a:schemeClr val="bg1">
                    <a:lumMod val="50000"/>
                  </a:schemeClr>
                </a:solidFill>
                <a:latin typeface="Book Antiqua" pitchFamily="18" charset="0"/>
              </a:rPr>
              <a:t>Русский язык. 3 класс</a:t>
            </a:r>
            <a:endParaRPr lang="ru-RU" sz="2800" b="1" i="1" dirty="0">
              <a:solidFill>
                <a:schemeClr val="bg1">
                  <a:lumMod val="50000"/>
                </a:schemeClr>
              </a:solidFill>
              <a:latin typeface="Book Antiqua" pitchFamily="18" charset="0"/>
            </a:endParaRPr>
          </a:p>
          <a:p>
            <a:pPr algn="ctr"/>
            <a:endParaRPr lang="ru-RU" sz="3600" b="1" dirty="0" smtClean="0">
              <a:solidFill>
                <a:srgbClr val="006300"/>
              </a:solidFill>
              <a:latin typeface="Book Antiqua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6600FF"/>
                </a:solidFill>
                <a:latin typeface="Book Antiqua" pitchFamily="18" charset="0"/>
              </a:rPr>
              <a:t>« Родовые окончания  </a:t>
            </a:r>
            <a:r>
              <a:rPr lang="ru-RU" sz="3600" b="1" dirty="0">
                <a:solidFill>
                  <a:srgbClr val="6600FF"/>
                </a:solidFill>
                <a:latin typeface="Book Antiqua" pitchFamily="18" charset="0"/>
              </a:rPr>
              <a:t>имен прилагательных </a:t>
            </a:r>
            <a:r>
              <a:rPr lang="ru-RU" sz="3600" b="1" dirty="0" smtClean="0">
                <a:solidFill>
                  <a:srgbClr val="6600FF"/>
                </a:solidFill>
                <a:latin typeface="Book Antiqua" pitchFamily="18" charset="0"/>
              </a:rPr>
              <a:t>.Правописание окончаний –</a:t>
            </a:r>
            <a:r>
              <a:rPr lang="ru-RU" sz="3600" b="1" dirty="0" err="1" smtClean="0">
                <a:solidFill>
                  <a:srgbClr val="6600FF"/>
                </a:solidFill>
                <a:latin typeface="Book Antiqua" pitchFamily="18" charset="0"/>
              </a:rPr>
              <a:t>ий</a:t>
            </a:r>
            <a:r>
              <a:rPr lang="ru-RU" sz="3600" b="1" dirty="0" smtClean="0">
                <a:solidFill>
                  <a:srgbClr val="6600FF"/>
                </a:solidFill>
                <a:latin typeface="Book Antiqua" pitchFamily="18" charset="0"/>
              </a:rPr>
              <a:t>, -</a:t>
            </a:r>
            <a:r>
              <a:rPr lang="ru-RU" sz="3600" b="1" dirty="0" err="1" smtClean="0">
                <a:solidFill>
                  <a:srgbClr val="6600FF"/>
                </a:solidFill>
                <a:latin typeface="Book Antiqua" pitchFamily="18" charset="0"/>
              </a:rPr>
              <a:t>ый,-ой,-ая,-яя</a:t>
            </a:r>
            <a:r>
              <a:rPr lang="ru-RU" sz="3600" b="1" dirty="0" smtClean="0">
                <a:solidFill>
                  <a:srgbClr val="6600FF"/>
                </a:solidFill>
                <a:latin typeface="Book Antiqua" pitchFamily="18" charset="0"/>
              </a:rPr>
              <a:t>,  </a:t>
            </a:r>
            <a:r>
              <a:rPr lang="ru-RU" sz="3600" b="1" dirty="0" err="1" smtClean="0">
                <a:solidFill>
                  <a:srgbClr val="6600FF"/>
                </a:solidFill>
                <a:latin typeface="Book Antiqua" pitchFamily="18" charset="0"/>
              </a:rPr>
              <a:t>ое</a:t>
            </a:r>
            <a:r>
              <a:rPr lang="ru-RU" sz="3600" b="1" dirty="0" smtClean="0">
                <a:solidFill>
                  <a:srgbClr val="6600FF"/>
                </a:solidFill>
                <a:latin typeface="Book Antiqua" pitchFamily="18" charset="0"/>
              </a:rPr>
              <a:t>, -ее, –</a:t>
            </a:r>
            <a:r>
              <a:rPr lang="ru-RU" sz="3600" b="1" dirty="0" err="1" smtClean="0">
                <a:solidFill>
                  <a:srgbClr val="6600FF"/>
                </a:solidFill>
                <a:latin typeface="Book Antiqua" pitchFamily="18" charset="0"/>
              </a:rPr>
              <a:t>ие</a:t>
            </a:r>
            <a:r>
              <a:rPr lang="ru-RU" sz="3600" b="1" dirty="0" smtClean="0">
                <a:solidFill>
                  <a:srgbClr val="6600FF"/>
                </a:solidFill>
                <a:latin typeface="Book Antiqua" pitchFamily="18" charset="0"/>
              </a:rPr>
              <a:t>, </a:t>
            </a:r>
            <a:r>
              <a:rPr lang="ru-RU" sz="3600" b="1" dirty="0" err="1" smtClean="0">
                <a:solidFill>
                  <a:srgbClr val="6600FF"/>
                </a:solidFill>
                <a:latin typeface="Book Antiqua" pitchFamily="18" charset="0"/>
              </a:rPr>
              <a:t>ые</a:t>
            </a:r>
            <a:r>
              <a:rPr lang="ru-RU" sz="3600" b="1" dirty="0" smtClean="0">
                <a:solidFill>
                  <a:srgbClr val="6600FF"/>
                </a:solidFill>
                <a:latin typeface="Book Antiqua" pitchFamily="18" charset="0"/>
              </a:rPr>
              <a:t>»</a:t>
            </a:r>
            <a:endParaRPr lang="ru-RU" sz="3600" dirty="0">
              <a:solidFill>
                <a:srgbClr val="6600FF"/>
              </a:solidFill>
              <a:latin typeface="Book Antiqua" pitchFamily="18" charset="0"/>
            </a:endParaRPr>
          </a:p>
          <a:p>
            <a:pPr algn="ctr"/>
            <a:endParaRPr lang="ru-RU" sz="3200" dirty="0" smtClean="0">
              <a:solidFill>
                <a:schemeClr val="bg1">
                  <a:lumMod val="75000"/>
                </a:schemeClr>
              </a:solidFill>
              <a:latin typeface="Arial" charset="0"/>
            </a:endParaRPr>
          </a:p>
          <a:p>
            <a:pPr algn="ctr"/>
            <a:r>
              <a:rPr lang="ru-RU" sz="3200" dirty="0" smtClean="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Автор: </a:t>
            </a:r>
            <a:r>
              <a:rPr lang="ru-RU" sz="3200" dirty="0" err="1" smtClean="0">
                <a:solidFill>
                  <a:schemeClr val="bg2"/>
                </a:solidFill>
                <a:latin typeface="Arial" charset="0"/>
              </a:rPr>
              <a:t>Ряузова</a:t>
            </a:r>
            <a:r>
              <a:rPr lang="ru-RU" sz="3200" dirty="0" smtClean="0">
                <a:solidFill>
                  <a:schemeClr val="bg2"/>
                </a:solidFill>
                <a:latin typeface="Arial" charset="0"/>
              </a:rPr>
              <a:t> Ольга Николаевна, </a:t>
            </a:r>
            <a:r>
              <a:rPr lang="ru-RU" sz="2800" dirty="0" smtClean="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учитель начальных классов  </a:t>
            </a:r>
          </a:p>
          <a:p>
            <a:pPr algn="ctr"/>
            <a:r>
              <a:rPr lang="ru-RU" sz="2800" dirty="0" smtClean="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МКОУ  СОШ № 9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3716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Множественное число имён прилагательных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400" dirty="0" smtClean="0">
                <a:solidFill>
                  <a:srgbClr val="006600"/>
                </a:solidFill>
              </a:rPr>
              <a:t>Летние  забавы,</a:t>
            </a:r>
          </a:p>
          <a:p>
            <a:pPr>
              <a:buNone/>
            </a:pPr>
            <a:r>
              <a:rPr lang="ru-RU" sz="4400" dirty="0" smtClean="0">
                <a:solidFill>
                  <a:srgbClr val="006600"/>
                </a:solidFill>
              </a:rPr>
              <a:t>зелёные  листья,</a:t>
            </a:r>
          </a:p>
          <a:p>
            <a:pPr>
              <a:buNone/>
            </a:pPr>
            <a:r>
              <a:rPr lang="ru-RU" sz="4400" dirty="0" smtClean="0">
                <a:solidFill>
                  <a:srgbClr val="006600"/>
                </a:solidFill>
              </a:rPr>
              <a:t>пахучие  цветочки,</a:t>
            </a:r>
          </a:p>
          <a:p>
            <a:pPr>
              <a:buNone/>
            </a:pPr>
            <a:r>
              <a:rPr lang="ru-RU" sz="4400" dirty="0" smtClean="0">
                <a:solidFill>
                  <a:srgbClr val="006600"/>
                </a:solidFill>
              </a:rPr>
              <a:t>синие  фиалки,</a:t>
            </a:r>
          </a:p>
          <a:p>
            <a:pPr>
              <a:buNone/>
            </a:pPr>
            <a:r>
              <a:rPr lang="ru-RU" sz="4400" dirty="0" smtClean="0">
                <a:solidFill>
                  <a:srgbClr val="006600"/>
                </a:solidFill>
              </a:rPr>
              <a:t>пушистые  котята.</a:t>
            </a:r>
          </a:p>
          <a:p>
            <a:pPr>
              <a:buNone/>
            </a:pPr>
            <a:endParaRPr lang="ru-RU" sz="4400" dirty="0">
              <a:solidFill>
                <a:schemeClr val="bg2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52600" y="2133600"/>
            <a:ext cx="609600" cy="533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981200" y="2971800"/>
            <a:ext cx="762000" cy="533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981200" y="3810000"/>
            <a:ext cx="609600" cy="533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447800" y="4572000"/>
            <a:ext cx="609600" cy="533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362200" y="5410200"/>
            <a:ext cx="762000" cy="533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685800" y="2286000"/>
            <a:ext cx="7772400" cy="1828800"/>
          </a:xfrm>
        </p:spPr>
        <p:txBody>
          <a:bodyPr/>
          <a:lstStyle/>
          <a:p>
            <a:pPr algn="l"/>
            <a:r>
              <a:rPr lang="ru-RU" sz="6600" dirty="0" err="1" smtClean="0">
                <a:solidFill>
                  <a:srgbClr val="336600"/>
                </a:solidFill>
              </a:rPr>
              <a:t>Холодн</a:t>
            </a:r>
            <a:r>
              <a:rPr lang="ru-RU" sz="6600" dirty="0" smtClean="0">
                <a:solidFill>
                  <a:srgbClr val="336600"/>
                </a:solidFill>
              </a:rPr>
              <a:t> …  ветер, </a:t>
            </a:r>
            <a:br>
              <a:rPr lang="ru-RU" sz="6600" dirty="0" smtClean="0">
                <a:solidFill>
                  <a:srgbClr val="336600"/>
                </a:solidFill>
              </a:rPr>
            </a:br>
            <a:r>
              <a:rPr lang="ru-RU" sz="6600" dirty="0" err="1" smtClean="0">
                <a:solidFill>
                  <a:srgbClr val="336600"/>
                </a:solidFill>
              </a:rPr>
              <a:t>ранн</a:t>
            </a:r>
            <a:r>
              <a:rPr lang="ru-RU" sz="6600" dirty="0" smtClean="0">
                <a:solidFill>
                  <a:srgbClr val="336600"/>
                </a:solidFill>
              </a:rPr>
              <a:t> … утро,</a:t>
            </a:r>
            <a:br>
              <a:rPr lang="ru-RU" sz="6600" dirty="0" smtClean="0">
                <a:solidFill>
                  <a:srgbClr val="336600"/>
                </a:solidFill>
              </a:rPr>
            </a:br>
            <a:r>
              <a:rPr lang="ru-RU" sz="6600" dirty="0" smtClean="0">
                <a:solidFill>
                  <a:srgbClr val="336600"/>
                </a:solidFill>
              </a:rPr>
              <a:t>высок … деревья, зелён … трава.</a:t>
            </a:r>
            <a:endParaRPr lang="ru-RU" sz="6600" dirty="0">
              <a:solidFill>
                <a:srgbClr val="3366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696200" cy="828675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0099"/>
                </a:solidFill>
              </a:rPr>
              <a:t>Изменение имён прилагательных по родам и числам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90600" y="2286000"/>
            <a:ext cx="7696200" cy="1423987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09600" y="2438400"/>
          <a:ext cx="8077200" cy="4038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48314"/>
                <a:gridCol w="2083443"/>
                <a:gridCol w="2845443"/>
              </a:tblGrid>
              <a:tr h="907222"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solidFill>
                            <a:schemeClr val="bg2"/>
                          </a:solidFill>
                        </a:rPr>
                        <a:t>Мужской род</a:t>
                      </a:r>
                      <a:endParaRPr lang="ru-RU" sz="2800" b="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solidFill>
                            <a:schemeClr val="bg2"/>
                          </a:solidFill>
                        </a:rPr>
                        <a:t>какой ?</a:t>
                      </a:r>
                      <a:endParaRPr lang="ru-RU" sz="2800" b="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solidFill>
                            <a:schemeClr val="bg2"/>
                          </a:solidFill>
                        </a:rPr>
                        <a:t>-</a:t>
                      </a:r>
                      <a:r>
                        <a:rPr lang="ru-RU" sz="2800" b="0" dirty="0" err="1" smtClean="0">
                          <a:solidFill>
                            <a:schemeClr val="bg2"/>
                          </a:solidFill>
                        </a:rPr>
                        <a:t>ый</a:t>
                      </a:r>
                      <a:r>
                        <a:rPr lang="ru-RU" sz="2800" b="0" dirty="0" smtClean="0">
                          <a:solidFill>
                            <a:schemeClr val="bg2"/>
                          </a:solidFill>
                        </a:rPr>
                        <a:t>,</a:t>
                      </a:r>
                      <a:r>
                        <a:rPr lang="ru-RU" sz="2800" b="0" baseline="0" dirty="0" smtClean="0">
                          <a:solidFill>
                            <a:schemeClr val="bg2"/>
                          </a:solidFill>
                        </a:rPr>
                        <a:t>  -</a:t>
                      </a:r>
                      <a:r>
                        <a:rPr lang="ru-RU" sz="2800" b="0" baseline="0" dirty="0" err="1" smtClean="0">
                          <a:solidFill>
                            <a:schemeClr val="bg2"/>
                          </a:solidFill>
                        </a:rPr>
                        <a:t>ий</a:t>
                      </a:r>
                      <a:r>
                        <a:rPr lang="ru-RU" sz="2800" b="0" baseline="0" dirty="0" smtClean="0">
                          <a:solidFill>
                            <a:schemeClr val="bg2"/>
                          </a:solidFill>
                        </a:rPr>
                        <a:t>, -ой</a:t>
                      </a:r>
                      <a:endParaRPr lang="ru-RU" sz="2800" b="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</a:tr>
              <a:tr h="907222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Женский род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какая ?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  -</a:t>
                      </a:r>
                      <a:r>
                        <a:rPr lang="ru-RU" sz="2800" dirty="0" err="1" smtClean="0"/>
                        <a:t>ая</a:t>
                      </a:r>
                      <a:r>
                        <a:rPr lang="ru-RU" sz="2800" dirty="0" smtClean="0"/>
                        <a:t>,  -</a:t>
                      </a:r>
                      <a:r>
                        <a:rPr lang="ru-RU" sz="2800" dirty="0" err="1" smtClean="0"/>
                        <a:t>яя</a:t>
                      </a:r>
                      <a:r>
                        <a:rPr lang="ru-RU" sz="2800" dirty="0" smtClean="0"/>
                        <a:t>.</a:t>
                      </a:r>
                      <a:endParaRPr lang="ru-RU" sz="2800" dirty="0"/>
                    </a:p>
                  </a:txBody>
                  <a:tcPr/>
                </a:tc>
              </a:tr>
              <a:tr h="907222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Средний род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какое ?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 -</a:t>
                      </a:r>
                      <a:r>
                        <a:rPr lang="ru-RU" sz="2800" dirty="0" err="1" smtClean="0"/>
                        <a:t>ое</a:t>
                      </a:r>
                      <a:r>
                        <a:rPr lang="ru-RU" sz="2800" dirty="0" smtClean="0"/>
                        <a:t>,</a:t>
                      </a:r>
                      <a:r>
                        <a:rPr lang="ru-RU" sz="2800" baseline="0" dirty="0" smtClean="0"/>
                        <a:t> </a:t>
                      </a:r>
                      <a:r>
                        <a:rPr lang="ru-RU" sz="2800" dirty="0" smtClean="0"/>
                        <a:t> -ее.</a:t>
                      </a:r>
                      <a:endParaRPr lang="ru-RU" sz="2800" dirty="0"/>
                    </a:p>
                  </a:txBody>
                  <a:tcPr/>
                </a:tc>
              </a:tr>
              <a:tr h="1316935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Множественное число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какие</a:t>
                      </a:r>
                      <a:r>
                        <a:rPr lang="ru-RU" sz="2800" baseline="0" dirty="0" smtClean="0"/>
                        <a:t> ?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 -</a:t>
                      </a:r>
                      <a:r>
                        <a:rPr lang="ru-RU" sz="2800" dirty="0" err="1" smtClean="0"/>
                        <a:t>ие</a:t>
                      </a:r>
                      <a:r>
                        <a:rPr lang="ru-RU" sz="2800" dirty="0" smtClean="0"/>
                        <a:t>,</a:t>
                      </a:r>
                      <a:r>
                        <a:rPr lang="ru-RU" sz="2800" baseline="0" dirty="0" smtClean="0"/>
                        <a:t> </a:t>
                      </a:r>
                      <a:r>
                        <a:rPr lang="ru-RU" sz="2800" dirty="0" smtClean="0"/>
                        <a:t> -</a:t>
                      </a:r>
                      <a:r>
                        <a:rPr lang="ru-RU" sz="2800" dirty="0" err="1" smtClean="0"/>
                        <a:t>ые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Блок-схема: ручное управление 25"/>
          <p:cNvSpPr/>
          <p:nvPr/>
        </p:nvSpPr>
        <p:spPr>
          <a:xfrm rot="9101932">
            <a:off x="2242560" y="1927194"/>
            <a:ext cx="569913" cy="1889125"/>
          </a:xfrm>
          <a:prstGeom prst="flowChartManualOperati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lang="ru-RU" sz="2800" dirty="0" smtClean="0">
                <a:solidFill>
                  <a:schemeClr val="bg1"/>
                </a:solidFill>
              </a:rPr>
              <a:t>солнце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27" name="Блок-схема: ручное управление 26"/>
          <p:cNvSpPr/>
          <p:nvPr/>
        </p:nvSpPr>
        <p:spPr>
          <a:xfrm rot="8016436">
            <a:off x="3011447" y="1352479"/>
            <a:ext cx="471487" cy="2205807"/>
          </a:xfrm>
          <a:prstGeom prst="flowChartManualOperati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Блок-схема: ручное управление 24"/>
          <p:cNvSpPr/>
          <p:nvPr/>
        </p:nvSpPr>
        <p:spPr>
          <a:xfrm rot="1630695">
            <a:off x="391770" y="1812417"/>
            <a:ext cx="718566" cy="1889125"/>
          </a:xfrm>
          <a:prstGeom prst="flowChartManualOperati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lang="ru-RU" sz="2800" dirty="0" smtClean="0">
                <a:solidFill>
                  <a:schemeClr val="bg1"/>
                </a:solidFill>
              </a:rPr>
              <a:t>лучи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24" name="Блок-схема: ручное управление 23"/>
          <p:cNvSpPr/>
          <p:nvPr/>
        </p:nvSpPr>
        <p:spPr>
          <a:xfrm rot="11064508">
            <a:off x="1310893" y="1999505"/>
            <a:ext cx="568933" cy="2407710"/>
          </a:xfrm>
          <a:prstGeom prst="flowChartManualOperati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latin typeface="Book Antiqua" pitchFamily="18" charset="0"/>
            </a:endParaRPr>
          </a:p>
        </p:txBody>
      </p:sp>
      <p:sp>
        <p:nvSpPr>
          <p:cNvPr id="22" name="Блок-схема: ручное управление 21"/>
          <p:cNvSpPr/>
          <p:nvPr/>
        </p:nvSpPr>
        <p:spPr>
          <a:xfrm rot="6643868">
            <a:off x="3228138" y="478937"/>
            <a:ext cx="568933" cy="2407710"/>
          </a:xfrm>
          <a:prstGeom prst="flowChartManualOperati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lang="ru-RU" sz="2800" dirty="0" smtClean="0">
                <a:solidFill>
                  <a:schemeClr val="bg1"/>
                </a:solidFill>
                <a:latin typeface="Book Antiqua" pitchFamily="18" charset="0"/>
              </a:rPr>
              <a:t>погода</a:t>
            </a:r>
            <a:endParaRPr lang="ru-RU" sz="2800" dirty="0">
              <a:solidFill>
                <a:schemeClr val="bg1"/>
              </a:solidFill>
              <a:latin typeface="Book Antiqua" pitchFamily="18" charset="0"/>
            </a:endParaRPr>
          </a:p>
        </p:txBody>
      </p:sp>
      <p:sp>
        <p:nvSpPr>
          <p:cNvPr id="21" name="Блок-схема: ручное управление 20"/>
          <p:cNvSpPr/>
          <p:nvPr/>
        </p:nvSpPr>
        <p:spPr>
          <a:xfrm rot="4287042">
            <a:off x="3080943" y="-551195"/>
            <a:ext cx="568933" cy="2407710"/>
          </a:xfrm>
          <a:prstGeom prst="flowChartManualOperati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lang="ru-RU" sz="2800" dirty="0" smtClean="0">
                <a:solidFill>
                  <a:schemeClr val="bg1"/>
                </a:solidFill>
                <a:latin typeface="Book Antiqua" pitchFamily="18" charset="0"/>
              </a:rPr>
              <a:t>день</a:t>
            </a:r>
            <a:endParaRPr lang="ru-RU" sz="2800" dirty="0">
              <a:solidFill>
                <a:schemeClr val="bg1"/>
              </a:solidFill>
              <a:latin typeface="Book Antiqua" pitchFamily="18" charset="0"/>
            </a:endParaRPr>
          </a:p>
        </p:txBody>
      </p:sp>
      <p:sp>
        <p:nvSpPr>
          <p:cNvPr id="13" name="Улыбающееся лицо 12"/>
          <p:cNvSpPr/>
          <p:nvPr/>
        </p:nvSpPr>
        <p:spPr>
          <a:xfrm rot="19145067">
            <a:off x="737855" y="425380"/>
            <a:ext cx="1981200" cy="1828800"/>
          </a:xfrm>
          <a:prstGeom prst="smileyFace">
            <a:avLst>
              <a:gd name="adj" fmla="val 4653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 rot="19510161">
            <a:off x="1857594" y="2794240"/>
            <a:ext cx="690784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80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rPr>
              <a:t>ЯСНЫЙ</a:t>
            </a:r>
            <a:endParaRPr lang="ru-RU" sz="80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ook Antiqua" pitchFamily="18" charset="0"/>
            </a:endParaRP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4114800"/>
            <a:ext cx="3357562" cy="2528887"/>
          </a:xfrm>
          <a:prstGeom prst="teardrop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0" y="0"/>
            <a:ext cx="3465513" cy="1371600"/>
          </a:xfrm>
        </p:spPr>
        <p:txBody>
          <a:bodyPr/>
          <a:lstStyle/>
          <a:p>
            <a:pPr algn="ctr"/>
            <a:r>
              <a:rPr lang="ru-RU" sz="6000" dirty="0" smtClean="0">
                <a:solidFill>
                  <a:srgbClr val="FF0066"/>
                </a:solidFill>
              </a:rPr>
              <a:t>Орхидея</a:t>
            </a:r>
            <a:endParaRPr lang="ru-RU" sz="6000" dirty="0">
              <a:solidFill>
                <a:srgbClr val="FF0066"/>
              </a:solidFill>
            </a:endParaRPr>
          </a:p>
        </p:txBody>
      </p:sp>
      <p:pic>
        <p:nvPicPr>
          <p:cNvPr id="1026" name="Picture 2" descr="C:\Users\Егор\Desktop\P10106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990600"/>
            <a:ext cx="7391400" cy="58674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33600" y="0"/>
            <a:ext cx="5486400" cy="804862"/>
          </a:xfrm>
        </p:spPr>
        <p:txBody>
          <a:bodyPr/>
          <a:lstStyle/>
          <a:p>
            <a:pPr algn="ctr"/>
            <a:r>
              <a:rPr lang="ru-RU" sz="6000" dirty="0" smtClean="0">
                <a:solidFill>
                  <a:srgbClr val="FF0066"/>
                </a:solidFill>
              </a:rPr>
              <a:t>Раффлезия</a:t>
            </a:r>
            <a:endParaRPr lang="ru-RU" sz="6000" dirty="0">
              <a:solidFill>
                <a:srgbClr val="FF0066"/>
              </a:solidFill>
            </a:endParaRPr>
          </a:p>
        </p:txBody>
      </p:sp>
      <p:pic>
        <p:nvPicPr>
          <p:cNvPr id="1026" name="Picture 2" descr="C:\Users\Егор\Desktop\P10106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143000"/>
            <a:ext cx="7199770" cy="5400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0"/>
            <a:ext cx="8991600" cy="6858000"/>
          </a:xfrm>
          <a:ln>
            <a:noFill/>
          </a:ln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006600"/>
                </a:solidFill>
                <a:effectLst/>
                <a:latin typeface="Book Antiqua" pitchFamily="18" charset="0"/>
              </a:rPr>
              <a:t>1. Имена прилагательные – это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0099"/>
                </a:solidFill>
                <a:effectLst/>
                <a:latin typeface="Book Antiqua" pitchFamily="18" charset="0"/>
              </a:rPr>
              <a:t>а) слова, которые обозначают предметы;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0099"/>
                </a:solidFill>
                <a:effectLst/>
                <a:latin typeface="Book Antiqua" pitchFamily="18" charset="0"/>
              </a:rPr>
              <a:t>б) слова, которые обозначают признаки предметов;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0099"/>
                </a:solidFill>
                <a:effectLst/>
                <a:latin typeface="Book Antiqua" pitchFamily="18" charset="0"/>
              </a:rPr>
              <a:t>в) слова, которые обозначают действия предметов.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006600"/>
                </a:solidFill>
                <a:effectLst/>
                <a:latin typeface="Book Antiqua" pitchFamily="18" charset="0"/>
              </a:rPr>
              <a:t>2. Имена прилагательные</a:t>
            </a:r>
          </a:p>
          <a:p>
            <a:pPr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3366CC"/>
                </a:solidFill>
                <a:effectLst/>
                <a:latin typeface="Book Antiqua" pitchFamily="18" charset="0"/>
              </a:rPr>
              <a:t>а</a:t>
            </a:r>
            <a:r>
              <a:rPr lang="ru-RU" dirty="0" smtClean="0">
                <a:solidFill>
                  <a:srgbClr val="000099"/>
                </a:solidFill>
                <a:effectLst/>
                <a:latin typeface="Book Antiqua" pitchFamily="18" charset="0"/>
              </a:rPr>
              <a:t>) бывают мужского, женского и среднего рода;</a:t>
            </a:r>
          </a:p>
          <a:p>
            <a:pPr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0099"/>
                </a:solidFill>
                <a:effectLst/>
                <a:latin typeface="Book Antiqua" pitchFamily="18" charset="0"/>
              </a:rPr>
              <a:t>б)  изменяются по родам.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006600"/>
                </a:solidFill>
                <a:effectLst/>
                <a:latin typeface="Book Antiqua" pitchFamily="18" charset="0"/>
              </a:rPr>
              <a:t>3. Род имени прилагательного зависит 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0099"/>
                </a:solidFill>
                <a:effectLst/>
                <a:latin typeface="Book Antiqua" pitchFamily="18" charset="0"/>
              </a:rPr>
              <a:t>а) от рода имени существительного;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0099"/>
                </a:solidFill>
                <a:effectLst/>
                <a:latin typeface="Book Antiqua" pitchFamily="18" charset="0"/>
              </a:rPr>
              <a:t>б) от глагола.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" y="1066800"/>
            <a:ext cx="8610600" cy="4967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3200" b="1" dirty="0" smtClean="0">
                <a:solidFill>
                  <a:srgbClr val="006600"/>
                </a:solidFill>
                <a:latin typeface="Book Antiqua" pitchFamily="18" charset="0"/>
              </a:rPr>
              <a:t>4. Выпишите прилагательные м.р. –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3200" b="1" dirty="0" smtClean="0">
              <a:solidFill>
                <a:srgbClr val="006600"/>
              </a:solidFill>
              <a:latin typeface="Book Antiqua" pitchFamily="18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3200" dirty="0" smtClean="0">
                <a:solidFill>
                  <a:srgbClr val="000099"/>
                </a:solidFill>
                <a:latin typeface="Book Antiqua" pitchFamily="18" charset="0"/>
              </a:rPr>
              <a:t>а) </a:t>
            </a:r>
            <a:r>
              <a:rPr lang="ru-RU" sz="3200" dirty="0" err="1" smtClean="0">
                <a:solidFill>
                  <a:srgbClr val="000099"/>
                </a:solidFill>
                <a:latin typeface="Book Antiqua" pitchFamily="18" charset="0"/>
              </a:rPr>
              <a:t>голубое</a:t>
            </a:r>
            <a:r>
              <a:rPr lang="ru-RU" sz="3200" dirty="0" smtClean="0">
                <a:solidFill>
                  <a:srgbClr val="000099"/>
                </a:solidFill>
                <a:latin typeface="Book Antiqua" pitchFamily="18" charset="0"/>
              </a:rPr>
              <a:t>;          б) добрая;         в) красивый.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3200" dirty="0" smtClean="0">
              <a:solidFill>
                <a:srgbClr val="000099"/>
              </a:solidFill>
              <a:latin typeface="Book Antiqua" pitchFamily="18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3200" b="1" dirty="0" smtClean="0">
                <a:solidFill>
                  <a:srgbClr val="006600"/>
                </a:solidFill>
                <a:latin typeface="Book Antiqua" pitchFamily="18" charset="0"/>
              </a:rPr>
              <a:t>5.</a:t>
            </a:r>
            <a:r>
              <a:rPr lang="ru-RU" sz="3200" dirty="0" smtClean="0">
                <a:solidFill>
                  <a:srgbClr val="006600"/>
                </a:solidFill>
                <a:latin typeface="Book Antiqua" pitchFamily="18" charset="0"/>
              </a:rPr>
              <a:t> </a:t>
            </a:r>
            <a:r>
              <a:rPr lang="ru-RU" sz="3200" b="1" dirty="0" smtClean="0">
                <a:solidFill>
                  <a:srgbClr val="006600"/>
                </a:solidFill>
                <a:latin typeface="Book Antiqua" pitchFamily="18" charset="0"/>
              </a:rPr>
              <a:t>Выпишите прилагательные с.р. –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3200" b="1" dirty="0" smtClean="0">
              <a:solidFill>
                <a:srgbClr val="006600"/>
              </a:solidFill>
              <a:latin typeface="Book Antiqua" pitchFamily="18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3200" dirty="0" smtClean="0">
                <a:solidFill>
                  <a:srgbClr val="000099"/>
                </a:solidFill>
                <a:latin typeface="Book Antiqua" pitchFamily="18" charset="0"/>
              </a:rPr>
              <a:t>а) яркое;             б) могучая;         в) весенний.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3200" dirty="0" smtClean="0">
              <a:solidFill>
                <a:srgbClr val="000099"/>
              </a:solidFill>
              <a:latin typeface="Book Antiqua" pitchFamily="18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3200" b="1" dirty="0" smtClean="0">
                <a:solidFill>
                  <a:srgbClr val="006600"/>
                </a:solidFill>
                <a:latin typeface="Book Antiqua" pitchFamily="18" charset="0"/>
              </a:rPr>
              <a:t>6. Выпишите прилагательные ж.р. –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3200" b="1" dirty="0" smtClean="0">
              <a:solidFill>
                <a:srgbClr val="006600"/>
              </a:solidFill>
              <a:latin typeface="Book Antiqua" pitchFamily="18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3200" dirty="0" smtClean="0">
                <a:solidFill>
                  <a:srgbClr val="000099"/>
                </a:solidFill>
                <a:latin typeface="Book Antiqua" pitchFamily="18" charset="0"/>
              </a:rPr>
              <a:t>а) лесной;            б) пушистая;       в) раннее.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371600"/>
          </a:xfrm>
        </p:spPr>
        <p:txBody>
          <a:bodyPr/>
          <a:lstStyle/>
          <a:p>
            <a:r>
              <a:rPr lang="ru-RU" dirty="0" smtClean="0">
                <a:solidFill>
                  <a:schemeClr val="bg1">
                    <a:lumMod val="75000"/>
                  </a:schemeClr>
                </a:solidFill>
              </a:rPr>
              <a:t>Проверка</a:t>
            </a:r>
            <a:endParaRPr lang="ru-RU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57600" y="1371600"/>
            <a:ext cx="449580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4400" dirty="0" smtClean="0">
                <a:solidFill>
                  <a:srgbClr val="006600"/>
                </a:solidFill>
              </a:rPr>
              <a:t>  б</a:t>
            </a:r>
          </a:p>
          <a:p>
            <a:pPr marL="342900" indent="-342900">
              <a:buAutoNum type="arabicPeriod"/>
            </a:pPr>
            <a:r>
              <a:rPr lang="ru-RU" sz="4400" dirty="0" smtClean="0">
                <a:solidFill>
                  <a:srgbClr val="006600"/>
                </a:solidFill>
              </a:rPr>
              <a:t>  б</a:t>
            </a:r>
          </a:p>
          <a:p>
            <a:pPr marL="342900" indent="-342900">
              <a:buAutoNum type="arabicPeriod"/>
            </a:pPr>
            <a:r>
              <a:rPr lang="ru-RU" sz="4400" dirty="0" smtClean="0">
                <a:solidFill>
                  <a:srgbClr val="006600"/>
                </a:solidFill>
              </a:rPr>
              <a:t>  а</a:t>
            </a:r>
          </a:p>
          <a:p>
            <a:pPr marL="342900" indent="-342900">
              <a:buAutoNum type="arabicPeriod"/>
            </a:pPr>
            <a:r>
              <a:rPr lang="ru-RU" sz="4400" dirty="0" smtClean="0">
                <a:solidFill>
                  <a:srgbClr val="006600"/>
                </a:solidFill>
              </a:rPr>
              <a:t>  в</a:t>
            </a:r>
          </a:p>
          <a:p>
            <a:pPr marL="342900" indent="-342900">
              <a:buAutoNum type="arabicPeriod"/>
            </a:pPr>
            <a:r>
              <a:rPr lang="ru-RU" sz="4400" dirty="0" smtClean="0">
                <a:solidFill>
                  <a:srgbClr val="006600"/>
                </a:solidFill>
              </a:rPr>
              <a:t>  а</a:t>
            </a:r>
          </a:p>
          <a:p>
            <a:pPr marL="342900" indent="-342900">
              <a:buAutoNum type="arabicPeriod"/>
            </a:pPr>
            <a:r>
              <a:rPr lang="ru-RU" sz="4400" dirty="0" smtClean="0">
                <a:solidFill>
                  <a:srgbClr val="006600"/>
                </a:solidFill>
              </a:rPr>
              <a:t>  б</a:t>
            </a:r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1371600"/>
          </a:xfrm>
        </p:spPr>
        <p:txBody>
          <a:bodyPr/>
          <a:lstStyle/>
          <a:p>
            <a:pPr algn="ctr"/>
            <a:r>
              <a:rPr lang="ru-RU" sz="6000" dirty="0" smtClean="0">
                <a:solidFill>
                  <a:srgbClr val="006600"/>
                </a:solidFill>
              </a:rPr>
              <a:t>Рефлексия</a:t>
            </a:r>
            <a:endParaRPr lang="ru-RU" sz="6000" dirty="0">
              <a:solidFill>
                <a:srgbClr val="006600"/>
              </a:solidFill>
            </a:endParaRPr>
          </a:p>
        </p:txBody>
      </p:sp>
      <p:sp>
        <p:nvSpPr>
          <p:cNvPr id="4" name="Text Box 5"/>
          <p:cNvSpPr txBox="1">
            <a:spLocks noGrp="1" noChangeArrowheads="1"/>
          </p:cNvSpPr>
          <p:nvPr>
            <p:ph idx="1"/>
          </p:nvPr>
        </p:nvSpPr>
        <p:spPr bwMode="auto">
          <a:xfrm>
            <a:off x="0" y="1524000"/>
            <a:ext cx="82296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ru-RU" sz="4000" dirty="0" smtClean="0">
                <a:solidFill>
                  <a:srgbClr val="000099"/>
                </a:solidFill>
                <a:effectLst/>
                <a:latin typeface="Times New Roman" pitchFamily="18" charset="0"/>
              </a:rPr>
              <a:t>    Сможете  ли  вы  определить род и число имен  прилагательных?</a:t>
            </a:r>
          </a:p>
          <a:p>
            <a:pPr algn="ctr"/>
            <a:endParaRPr lang="ru-RU" sz="4000" dirty="0" smtClean="0">
              <a:solidFill>
                <a:srgbClr val="000099"/>
              </a:solidFill>
              <a:effectLst/>
              <a:latin typeface="Times New Roman" pitchFamily="18" charset="0"/>
            </a:endParaRPr>
          </a:p>
          <a:p>
            <a:endParaRPr lang="ru-RU" sz="4000" dirty="0" smtClean="0">
              <a:solidFill>
                <a:srgbClr val="000099"/>
              </a:solidFill>
              <a:effectLst/>
              <a:latin typeface="Times New Roman" pitchFamily="18" charset="0"/>
            </a:endParaRPr>
          </a:p>
          <a:p>
            <a:pPr algn="ctr">
              <a:buNone/>
            </a:pPr>
            <a:endParaRPr lang="ru-RU" sz="4000" dirty="0" smtClean="0">
              <a:solidFill>
                <a:srgbClr val="000099"/>
              </a:solidFill>
              <a:effectLst/>
              <a:latin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solidFill>
                  <a:srgbClr val="000099"/>
                </a:solidFill>
                <a:effectLst/>
                <a:latin typeface="Times New Roman" pitchFamily="18" charset="0"/>
              </a:rPr>
              <a:t>       Могут  ли  изменяться имена    прилагательные  по  родам ?</a:t>
            </a:r>
          </a:p>
        </p:txBody>
      </p:sp>
      <p:pic>
        <p:nvPicPr>
          <p:cNvPr id="6" name="Рисунок 5" descr="f3079932b3e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81800" y="0"/>
            <a:ext cx="1305878" cy="182880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Рисунок 4" descr="456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24600" y="-228600"/>
            <a:ext cx="1981200" cy="2057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" y="3276600"/>
            <a:ext cx="7924800" cy="1323439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chemeClr val="tx1"/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4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Как же </a:t>
            </a:r>
            <a:r>
              <a:rPr lang="ru-RU" sz="4000" b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определить</a:t>
            </a:r>
            <a:r>
              <a:rPr lang="ru-RU" sz="4000" b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род и число         имен прилагательных ?  </a:t>
            </a:r>
            <a:endParaRPr lang="ru-RU" sz="40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uiExpand="1" build="p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 домашнего задания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04800" y="1828800"/>
            <a:ext cx="8229600" cy="411480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336600"/>
                </a:solidFill>
              </a:rPr>
              <a:t>      Мать - и - мачеха - первые весенние цветы. Золотистые головки мать - и - мачехи похожи на цветы одуванчика. Стебли растения покрыты красноватыми чешуйками. Листья появляются в середине лета. С верхней стороны они гладкие и холодные, снизу - мягкие и тёплые.</a:t>
            </a:r>
            <a:endParaRPr lang="ru-RU" dirty="0">
              <a:solidFill>
                <a:srgbClr val="33660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>
                <a:solidFill>
                  <a:srgbClr val="0070C0"/>
                </a:solidFill>
              </a:rPr>
              <a:t>Продолжи фразу</a:t>
            </a:r>
            <a:endParaRPr lang="ru-RU" sz="4800" dirty="0">
              <a:solidFill>
                <a:srgbClr val="0070C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6600" dirty="0" smtClean="0">
                <a:solidFill>
                  <a:srgbClr val="006600"/>
                </a:solidFill>
              </a:rPr>
              <a:t>Я узнал …</a:t>
            </a:r>
          </a:p>
          <a:p>
            <a:r>
              <a:rPr lang="ru-RU" sz="6600" dirty="0" smtClean="0">
                <a:solidFill>
                  <a:srgbClr val="006600"/>
                </a:solidFill>
              </a:rPr>
              <a:t>Я постарался …</a:t>
            </a:r>
          </a:p>
          <a:p>
            <a:r>
              <a:rPr lang="ru-RU" sz="6600" dirty="0" smtClean="0">
                <a:solidFill>
                  <a:srgbClr val="006600"/>
                </a:solidFill>
              </a:rPr>
              <a:t>Я вспомнил …</a:t>
            </a:r>
            <a:endParaRPr lang="ru-RU" sz="6600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 rot="1731354">
            <a:off x="139242" y="3072936"/>
            <a:ext cx="906445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54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rPr>
              <a:t>Я  благодарю вас за урок.</a:t>
            </a:r>
            <a:endParaRPr lang="ru-RU" sz="5400" b="1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ook Antiqua" pitchFamily="18" charset="0"/>
            </a:endParaRPr>
          </a:p>
        </p:txBody>
      </p:sp>
      <p:pic>
        <p:nvPicPr>
          <p:cNvPr id="10256" name="Рисунок 25" descr="http://im6-tub.yandex.net/i?id=44607688&amp;tov=6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81000" y="4267200"/>
            <a:ext cx="2933700" cy="2200275"/>
          </a:xfrm>
          <a:prstGeom prst="teardrop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getImage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67000" y="762000"/>
            <a:ext cx="1011115" cy="657225"/>
          </a:xfrm>
          <a:prstGeom prst="rect">
            <a:avLst/>
          </a:prstGeom>
        </p:spPr>
      </p:pic>
      <p:pic>
        <p:nvPicPr>
          <p:cNvPr id="28" name="Рисунок 27" descr="i2235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181599" y="304800"/>
            <a:ext cx="3547243" cy="3429000"/>
          </a:xfrm>
          <a:prstGeom prst="rect">
            <a:avLst/>
          </a:prstGeom>
        </p:spPr>
      </p:pic>
      <p:pic>
        <p:nvPicPr>
          <p:cNvPr id="1026" name="Picture 2" descr="D:\работа\анимашки\butterfly_0011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38600" y="4724400"/>
            <a:ext cx="1676400" cy="17811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99"/>
                </a:solidFill>
              </a:rPr>
              <a:t>Используемые  ресурсы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006600"/>
                </a:solidFill>
              </a:rPr>
              <a:t>Песня Есть на свете цветок - </a:t>
            </a:r>
            <a:r>
              <a:rPr lang="ru-RU" dirty="0" smtClean="0">
                <a:solidFill>
                  <a:srgbClr val="006600"/>
                </a:solidFill>
                <a:hlinkClick r:id="rId2"/>
              </a:rPr>
              <a:t>http://detkam.e-papa.ru/mp/3/</a:t>
            </a:r>
            <a:endParaRPr lang="ru-RU" dirty="0" smtClean="0">
              <a:solidFill>
                <a:srgbClr val="006600"/>
              </a:solidFill>
            </a:endParaRPr>
          </a:p>
          <a:p>
            <a:r>
              <a:rPr lang="ru-RU" dirty="0" smtClean="0">
                <a:solidFill>
                  <a:srgbClr val="006600"/>
                </a:solidFill>
              </a:rPr>
              <a:t>Цветы - </a:t>
            </a:r>
            <a:r>
              <a:rPr lang="ru-RU" dirty="0" smtClean="0">
                <a:solidFill>
                  <a:srgbClr val="006600"/>
                </a:solidFill>
                <a:hlinkClick r:id="rId3"/>
              </a:rPr>
              <a:t>http://www.gifpark.ru/Gifs/FLOWERS/b11.gif</a:t>
            </a:r>
            <a:endParaRPr lang="ru-RU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ru-RU" sz="6600" dirty="0" smtClean="0">
                <a:solidFill>
                  <a:srgbClr val="006600"/>
                </a:solidFill>
              </a:rPr>
              <a:t>Весна</a:t>
            </a:r>
            <a:endParaRPr lang="ru-RU" sz="6600" dirty="0">
              <a:solidFill>
                <a:srgbClr val="0066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419600" y="914400"/>
            <a:ext cx="4041775" cy="1524000"/>
          </a:xfrm>
        </p:spPr>
        <p:txBody>
          <a:bodyPr/>
          <a:lstStyle/>
          <a:p>
            <a:pPr algn="ctr"/>
            <a:r>
              <a:rPr lang="en-US" sz="4000" dirty="0" smtClean="0">
                <a:solidFill>
                  <a:srgbClr val="006600"/>
                </a:solidFill>
              </a:rPr>
              <a:t>[ </a:t>
            </a:r>
            <a:r>
              <a:rPr lang="ru-RU" sz="4000" dirty="0" smtClean="0">
                <a:solidFill>
                  <a:srgbClr val="006600"/>
                </a:solidFill>
              </a:rPr>
              <a:t>в</a:t>
            </a:r>
            <a:r>
              <a:rPr lang="el-GR" sz="4000" dirty="0" smtClean="0">
                <a:solidFill>
                  <a:srgbClr val="006600"/>
                </a:solidFill>
              </a:rPr>
              <a:t>΄</a:t>
            </a:r>
            <a:r>
              <a:rPr lang="en-US" sz="4000" dirty="0" smtClean="0">
                <a:solidFill>
                  <a:srgbClr val="006600"/>
                </a:solidFill>
              </a:rPr>
              <a:t>]</a:t>
            </a:r>
            <a:endParaRPr lang="ru-RU" sz="4000" dirty="0" smtClean="0">
              <a:solidFill>
                <a:srgbClr val="006600"/>
              </a:solidFill>
            </a:endParaRPr>
          </a:p>
          <a:p>
            <a:r>
              <a:rPr lang="ru-RU" sz="4000" dirty="0" smtClean="0">
                <a:solidFill>
                  <a:srgbClr val="006600"/>
                </a:solidFill>
              </a:rPr>
              <a:t> </a:t>
            </a:r>
            <a:endParaRPr lang="ru-RU" sz="4000" dirty="0">
              <a:solidFill>
                <a:srgbClr val="006600"/>
              </a:solidFill>
            </a:endParaRPr>
          </a:p>
        </p:txBody>
      </p:sp>
      <p:pic>
        <p:nvPicPr>
          <p:cNvPr id="4" name="Picture 3" descr="весна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33399" y="1295400"/>
            <a:ext cx="3340391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согласный,</a:t>
            </a:r>
          </a:p>
          <a:p>
            <a:r>
              <a:rPr lang="ru-RU" sz="3200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 мягкий,</a:t>
            </a:r>
          </a:p>
          <a:p>
            <a:r>
              <a:rPr lang="ru-RU" sz="3200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 звонкий, парный, </a:t>
            </a:r>
          </a:p>
          <a:p>
            <a:r>
              <a:rPr lang="ru-RU" sz="3200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обозначен буквой</a:t>
            </a:r>
            <a:endParaRPr lang="ru-RU" sz="3200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86400" y="4648200"/>
            <a:ext cx="27432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500" i="1" dirty="0" smtClean="0">
                <a:solidFill>
                  <a:srgbClr val="FF0000"/>
                </a:solidFill>
                <a:latin typeface="ZWAdobeF" pitchFamily="2" charset="0"/>
                <a:cs typeface="ZWAdobeF" pitchFamily="2" charset="0"/>
              </a:rPr>
              <a:t>В в</a:t>
            </a:r>
            <a:endParaRPr lang="ru-RU" sz="11500" i="1" dirty="0">
              <a:solidFill>
                <a:srgbClr val="FF0000"/>
              </a:solidFill>
              <a:latin typeface="ZWAdobeF" pitchFamily="2" charset="0"/>
              <a:cs typeface="ZWAdobeF" pitchFamily="2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uiExpand="1" build="p"/>
      <p:bldP spid="7" grpId="0" uiExpand="1" build="p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Есть на свете цветок алый, алый (audiopoisk.com).mp3">
            <a:hlinkClick r:id="" action="ppaction://media"/>
          </p:cNvPr>
          <p:cNvPicPr>
            <a:picLocks noGrp="1" noRot="1" noChangeAspect="1"/>
          </p:cNvPicPr>
          <p:nvPr>
            <p:ph sz="half" idx="2"/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609600" y="6324600"/>
            <a:ext cx="533400" cy="533400"/>
          </a:xfrm>
          <a:prstGeom prst="rect">
            <a:avLst/>
          </a:prstGeom>
        </p:spPr>
      </p:pic>
      <p:pic>
        <p:nvPicPr>
          <p:cNvPr id="1026" name="Picture 2" descr="C:\Users\user\Desktop\volshebnii-tsvetok_1600x1200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57200" y="228600"/>
            <a:ext cx="8382000" cy="600634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612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5400" dirty="0" smtClean="0">
                <a:solidFill>
                  <a:srgbClr val="006600"/>
                </a:solidFill>
              </a:rPr>
              <a:t>      Цветок алый, яркий, пламенный, солнечный, небывалый, сказочный, волшебный.</a:t>
            </a:r>
            <a:endParaRPr lang="ru-RU" sz="5400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Ольга\Рабочий стол\картинки\детские картинки-блестяшки анимашки\cdolls118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4754" y="762000"/>
            <a:ext cx="9308754" cy="58674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1143000"/>
            <a:ext cx="8915400" cy="2590800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Родовые окончания имён</a:t>
            </a:r>
            <a:br>
              <a:rPr lang="ru-RU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прилагательных</a:t>
            </a:r>
            <a:endParaRPr lang="ru-RU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3716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Мужской род имён прилагательных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2057400"/>
            <a:ext cx="8229600" cy="4114800"/>
          </a:xfrm>
        </p:spPr>
        <p:txBody>
          <a:bodyPr/>
          <a:lstStyle/>
          <a:p>
            <a:pPr>
              <a:buNone/>
            </a:pPr>
            <a:r>
              <a:rPr lang="ru-RU" sz="4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4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Нежный  подснежник,</a:t>
            </a:r>
          </a:p>
          <a:p>
            <a:pPr>
              <a:buNone/>
            </a:pPr>
            <a:r>
              <a:rPr lang="ru-RU" sz="4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синий  колокольчик,</a:t>
            </a:r>
          </a:p>
          <a:p>
            <a:pPr>
              <a:buNone/>
            </a:pPr>
            <a:r>
              <a:rPr lang="ru-RU" sz="4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голубой  март , </a:t>
            </a:r>
          </a:p>
          <a:p>
            <a:pPr>
              <a:buNone/>
            </a:pPr>
            <a:r>
              <a:rPr lang="ru-RU" sz="4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жёлтенький одуванчик,</a:t>
            </a:r>
          </a:p>
          <a:p>
            <a:pPr>
              <a:buNone/>
            </a:pPr>
            <a:r>
              <a:rPr lang="ru-RU" sz="4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полевой  хвощ.</a:t>
            </a:r>
            <a:endParaRPr lang="ru-RU" sz="4800" dirty="0">
              <a:solidFill>
                <a:schemeClr val="bg2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38400" y="5791200"/>
            <a:ext cx="762000" cy="533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286000"/>
            <a:ext cx="762000" cy="533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52600" y="3200400"/>
            <a:ext cx="762000" cy="533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362200" y="4038600"/>
            <a:ext cx="762000" cy="533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505200" y="4876800"/>
            <a:ext cx="762000" cy="533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Женский род имён прилагательных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800" dirty="0" smtClean="0">
                <a:solidFill>
                  <a:schemeClr val="bg2"/>
                </a:solidFill>
              </a:rPr>
              <a:t>Аптечная  ромашка, </a:t>
            </a:r>
          </a:p>
          <a:p>
            <a:pPr>
              <a:buNone/>
            </a:pPr>
            <a:r>
              <a:rPr lang="ru-RU" sz="4800" dirty="0" smtClean="0">
                <a:solidFill>
                  <a:schemeClr val="bg2"/>
                </a:solidFill>
              </a:rPr>
              <a:t>горькая  полынь, </a:t>
            </a:r>
          </a:p>
          <a:p>
            <a:pPr>
              <a:buNone/>
            </a:pPr>
            <a:r>
              <a:rPr lang="ru-RU" sz="4800" dirty="0" smtClean="0">
                <a:solidFill>
                  <a:schemeClr val="bg2"/>
                </a:solidFill>
              </a:rPr>
              <a:t>ранняя  клубника,</a:t>
            </a:r>
          </a:p>
          <a:p>
            <a:pPr>
              <a:buNone/>
            </a:pPr>
            <a:r>
              <a:rPr lang="ru-RU" sz="4800" dirty="0" smtClean="0">
                <a:solidFill>
                  <a:schemeClr val="bg2"/>
                </a:solidFill>
              </a:rPr>
              <a:t>душистая  фиалка,</a:t>
            </a:r>
          </a:p>
          <a:p>
            <a:pPr>
              <a:buNone/>
            </a:pPr>
            <a:r>
              <a:rPr lang="ru-RU" sz="4800" dirty="0" smtClean="0">
                <a:solidFill>
                  <a:schemeClr val="bg2"/>
                </a:solidFill>
              </a:rPr>
              <a:t>синяя ягода.</a:t>
            </a:r>
            <a:endParaRPr lang="ru-RU" sz="4800" dirty="0">
              <a:solidFill>
                <a:schemeClr val="bg2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4600" y="2209800"/>
            <a:ext cx="685800" cy="533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057400" y="3124200"/>
            <a:ext cx="685800" cy="533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24000" y="5715000"/>
            <a:ext cx="685800" cy="533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905000" y="3962400"/>
            <a:ext cx="685800" cy="533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90800" y="4876800"/>
            <a:ext cx="685800" cy="533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Средний род имён прилагательных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400" dirty="0" smtClean="0">
                <a:solidFill>
                  <a:schemeClr val="bg2"/>
                </a:solidFill>
              </a:rPr>
              <a:t>Сладкое  яблоко,</a:t>
            </a:r>
          </a:p>
          <a:p>
            <a:pPr>
              <a:buNone/>
            </a:pPr>
            <a:r>
              <a:rPr lang="ru-RU" sz="4400" dirty="0" smtClean="0">
                <a:solidFill>
                  <a:schemeClr val="bg2"/>
                </a:solidFill>
              </a:rPr>
              <a:t>весеннее  настроение, </a:t>
            </a:r>
          </a:p>
          <a:p>
            <a:pPr>
              <a:buNone/>
            </a:pPr>
            <a:r>
              <a:rPr lang="ru-RU" sz="4400" dirty="0" smtClean="0">
                <a:solidFill>
                  <a:schemeClr val="bg2"/>
                </a:solidFill>
              </a:rPr>
              <a:t>широкое  поле,</a:t>
            </a:r>
          </a:p>
          <a:p>
            <a:pPr>
              <a:buNone/>
            </a:pPr>
            <a:r>
              <a:rPr lang="ru-RU" sz="4400" dirty="0" smtClean="0">
                <a:solidFill>
                  <a:schemeClr val="bg2"/>
                </a:solidFill>
              </a:rPr>
              <a:t>тёплое  солнце, </a:t>
            </a:r>
          </a:p>
          <a:p>
            <a:pPr>
              <a:buNone/>
            </a:pPr>
            <a:r>
              <a:rPr lang="ru-RU" sz="4400" dirty="0" smtClean="0">
                <a:solidFill>
                  <a:schemeClr val="bg2"/>
                </a:solidFill>
              </a:rPr>
              <a:t>вкусное печенье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57400" y="2133600"/>
            <a:ext cx="609600" cy="533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971800"/>
            <a:ext cx="609600" cy="533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09800" y="3810000"/>
            <a:ext cx="685800" cy="457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52600" y="4572000"/>
            <a:ext cx="609600" cy="533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905000" y="5410200"/>
            <a:ext cx="685800" cy="533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кстура">
  <a:themeElements>
    <a:clrScheme name="Другая 1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0070C0"/>
      </a:folHlink>
    </a:clrScheme>
    <a:fontScheme name="Текстура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1513</TotalTime>
  <Words>494</Words>
  <Application>Microsoft Office PowerPoint</Application>
  <PresentationFormat>Экран (4:3)</PresentationFormat>
  <Paragraphs>114</Paragraphs>
  <Slides>22</Slides>
  <Notes>3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Текстура</vt:lpstr>
      <vt:lpstr>Слайд 1</vt:lpstr>
      <vt:lpstr>Проверка домашнего задания</vt:lpstr>
      <vt:lpstr>Весна</vt:lpstr>
      <vt:lpstr>Слайд 4</vt:lpstr>
      <vt:lpstr>Слайд 5</vt:lpstr>
      <vt:lpstr>Родовые окончания имён прилагательных</vt:lpstr>
      <vt:lpstr>Мужской род имён прилагательных </vt:lpstr>
      <vt:lpstr>Женский род имён прилагательных</vt:lpstr>
      <vt:lpstr>Средний род имён прилагательных</vt:lpstr>
      <vt:lpstr>Множественное число имён прилагательных</vt:lpstr>
      <vt:lpstr>Холодн …  ветер,  ранн … утро, высок … деревья, зелён … трава.</vt:lpstr>
      <vt:lpstr>Изменение имён прилагательных по родам и числам</vt:lpstr>
      <vt:lpstr>Слайд 13</vt:lpstr>
      <vt:lpstr>Слайд 14</vt:lpstr>
      <vt:lpstr>Слайд 15</vt:lpstr>
      <vt:lpstr>Слайд 16</vt:lpstr>
      <vt:lpstr>Слайд 17</vt:lpstr>
      <vt:lpstr>Проверка</vt:lpstr>
      <vt:lpstr>Рефлексия</vt:lpstr>
      <vt:lpstr>Продолжи фразу</vt:lpstr>
      <vt:lpstr>Слайд 21</vt:lpstr>
      <vt:lpstr>Используемые  ресурсы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Саблина  Алёна</dc:creator>
  <cp:lastModifiedBy>user</cp:lastModifiedBy>
  <cp:revision>179</cp:revision>
  <cp:lastPrinted>1601-01-01T00:00:00Z</cp:lastPrinted>
  <dcterms:created xsi:type="dcterms:W3CDTF">2008-02-27T13:28:57Z</dcterms:created>
  <dcterms:modified xsi:type="dcterms:W3CDTF">2013-03-05T06:10:13Z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