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Default Extension="wav" ContentType="audio/wav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31"/>
  </p:notesMasterIdLst>
  <p:sldIdLst>
    <p:sldId id="256" r:id="rId2"/>
    <p:sldId id="257" r:id="rId3"/>
    <p:sldId id="290" r:id="rId4"/>
    <p:sldId id="258" r:id="rId5"/>
    <p:sldId id="259" r:id="rId6"/>
    <p:sldId id="276" r:id="rId7"/>
    <p:sldId id="274" r:id="rId8"/>
    <p:sldId id="275" r:id="rId9"/>
    <p:sldId id="277" r:id="rId10"/>
    <p:sldId id="278" r:id="rId11"/>
    <p:sldId id="279" r:id="rId12"/>
    <p:sldId id="280" r:id="rId13"/>
    <p:sldId id="281" r:id="rId14"/>
    <p:sldId id="288" r:id="rId15"/>
    <p:sldId id="291" r:id="rId16"/>
    <p:sldId id="292" r:id="rId17"/>
    <p:sldId id="289" r:id="rId18"/>
    <p:sldId id="282" r:id="rId19"/>
    <p:sldId id="285" r:id="rId20"/>
    <p:sldId id="262" r:id="rId21"/>
    <p:sldId id="264" r:id="rId22"/>
    <p:sldId id="286" r:id="rId23"/>
    <p:sldId id="265" r:id="rId24"/>
    <p:sldId id="266" r:id="rId25"/>
    <p:sldId id="267" r:id="rId26"/>
    <p:sldId id="268" r:id="rId27"/>
    <p:sldId id="270" r:id="rId28"/>
    <p:sldId id="272" r:id="rId29"/>
    <p:sldId id="273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000000"/>
    <a:srgbClr val="CC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56" autoAdjust="0"/>
  </p:normalViewPr>
  <p:slideViewPr>
    <p:cSldViewPr>
      <p:cViewPr>
        <p:scale>
          <a:sx n="71" d="100"/>
          <a:sy n="71" d="100"/>
        </p:scale>
        <p:origin x="-1786" y="-3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99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8E2409-DF04-48DC-8FE1-1FFFBA9E2238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F95CF4-62E9-4EAB-BFB8-AC490660EE2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95CF4-62E9-4EAB-BFB8-AC490660EE27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5B0CF-24BF-4E06-9979-5ECEB62E6044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CB7A572-4E71-4A5F-A5C4-1A000990F8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5B0CF-24BF-4E06-9979-5ECEB62E6044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7A572-4E71-4A5F-A5C4-1A000990F8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5B0CF-24BF-4E06-9979-5ECEB62E6044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7A572-4E71-4A5F-A5C4-1A000990F8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5B0CF-24BF-4E06-9979-5ECEB62E6044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CB7A572-4E71-4A5F-A5C4-1A000990F8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5B0CF-24BF-4E06-9979-5ECEB62E6044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7A572-4E71-4A5F-A5C4-1A000990F8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5B0CF-24BF-4E06-9979-5ECEB62E6044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7A572-4E71-4A5F-A5C4-1A000990F8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5B0CF-24BF-4E06-9979-5ECEB62E6044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CB7A572-4E71-4A5F-A5C4-1A000990F8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5B0CF-24BF-4E06-9979-5ECEB62E6044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7A572-4E71-4A5F-A5C4-1A000990F8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5B0CF-24BF-4E06-9979-5ECEB62E6044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7A572-4E71-4A5F-A5C4-1A000990F8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5B0CF-24BF-4E06-9979-5ECEB62E6044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7A572-4E71-4A5F-A5C4-1A000990F8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5B0CF-24BF-4E06-9979-5ECEB62E6044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7A572-4E71-4A5F-A5C4-1A000990F8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085B0CF-24BF-4E06-9979-5ECEB62E6044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CB7A572-4E71-4A5F-A5C4-1A000990F8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fotki.yandex.ru/users/kirs-andrej/view/891169/?page=17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34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5" Type="http://schemas.openxmlformats.org/officeDocument/2006/relationships/image" Target="../media/image43.gif"/><Relationship Id="rId4" Type="http://schemas.openxmlformats.org/officeDocument/2006/relationships/image" Target="../media/image4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871663" y="2636838"/>
            <a:ext cx="7272337" cy="11525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000" dirty="0" smtClean="0">
                <a:solidFill>
                  <a:srgbClr val="FF0000"/>
                </a:solidFill>
              </a:rPr>
              <a:t>Симметрия вокруг нас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3708400" y="3717032"/>
            <a:ext cx="5435600" cy="29520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7030A0"/>
                </a:solidFill>
                <a:cs typeface="Kartika" pitchFamily="18" charset="0"/>
              </a:rPr>
              <a:t>Выполнила :</a:t>
            </a:r>
          </a:p>
          <a:p>
            <a:pPr>
              <a:buNone/>
            </a:pPr>
            <a:r>
              <a:rPr lang="ru-RU" b="1" i="1" dirty="0" smtClean="0">
                <a:solidFill>
                  <a:srgbClr val="7030A0"/>
                </a:solidFill>
                <a:cs typeface="Kartika" pitchFamily="18" charset="0"/>
              </a:rPr>
              <a:t>ученица   5  Л  класса</a:t>
            </a:r>
          </a:p>
          <a:p>
            <a:pPr>
              <a:buNone/>
            </a:pPr>
            <a:r>
              <a:rPr lang="ru-RU" b="1" i="1" dirty="0" smtClean="0">
                <a:solidFill>
                  <a:srgbClr val="7030A0"/>
                </a:solidFill>
                <a:cs typeface="Kartika" pitchFamily="18" charset="0"/>
              </a:rPr>
              <a:t>МБОУ   </a:t>
            </a:r>
            <a:r>
              <a:rPr lang="en-US" b="1" i="1" dirty="0" smtClean="0">
                <a:solidFill>
                  <a:srgbClr val="7030A0"/>
                </a:solidFill>
                <a:cs typeface="Kartika" pitchFamily="18" charset="0"/>
              </a:rPr>
              <a:t>“</a:t>
            </a:r>
            <a:r>
              <a:rPr lang="ru-RU" b="1" i="1" dirty="0" smtClean="0">
                <a:solidFill>
                  <a:srgbClr val="7030A0"/>
                </a:solidFill>
                <a:cs typeface="Kartika" pitchFamily="18" charset="0"/>
              </a:rPr>
              <a:t>СОШ №39»</a:t>
            </a:r>
          </a:p>
          <a:p>
            <a:pPr>
              <a:buNone/>
            </a:pPr>
            <a:r>
              <a:rPr lang="ru-RU" b="1" i="1" dirty="0" smtClean="0">
                <a:solidFill>
                  <a:srgbClr val="7030A0"/>
                </a:solidFill>
                <a:cs typeface="Kartika" pitchFamily="18" charset="0"/>
              </a:rPr>
              <a:t>Дубова Ольга</a:t>
            </a:r>
          </a:p>
          <a:p>
            <a:pPr>
              <a:buNone/>
            </a:pPr>
            <a:r>
              <a:rPr lang="ru-RU" b="1" i="1" dirty="0" smtClean="0">
                <a:solidFill>
                  <a:srgbClr val="7030A0"/>
                </a:solidFill>
                <a:cs typeface="Kartika" pitchFamily="18" charset="0"/>
              </a:rPr>
              <a:t>Руководитель:  Дубова П. С.</a:t>
            </a:r>
          </a:p>
          <a:p>
            <a:pPr algn="l"/>
            <a:endParaRPr lang="ru-RU" b="1" i="1" dirty="0" smtClean="0">
              <a:cs typeface="Kartika" pitchFamily="18" charset="0"/>
            </a:endParaRPr>
          </a:p>
          <a:p>
            <a:pPr algn="l"/>
            <a:endParaRPr lang="ru-RU" b="1" i="1" dirty="0" smtClean="0">
              <a:cs typeface="Kartika" pitchFamily="18" charset="0"/>
            </a:endParaRPr>
          </a:p>
          <a:p>
            <a:pPr algn="l"/>
            <a:endParaRPr lang="ru-RU" b="1" i="1" dirty="0">
              <a:cs typeface="Kartika" pitchFamily="18" charset="0"/>
            </a:endParaRPr>
          </a:p>
        </p:txBody>
      </p:sp>
      <p:pic>
        <p:nvPicPr>
          <p:cNvPr id="1026" name="Picture 2" descr="C:\Documents and Settings\masha\Рабочий стол\0_1d25_888e1497_XL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89139">
            <a:off x="537113" y="3914471"/>
            <a:ext cx="2941896" cy="2206422"/>
          </a:xfrm>
          <a:prstGeom prst="rect">
            <a:avLst/>
          </a:prstGeom>
          <a:noFill/>
        </p:spPr>
      </p:pic>
      <p:pic>
        <p:nvPicPr>
          <p:cNvPr id="1027" name="Picture 3" descr="C:\Documents and Settings\masha\Рабочий стол\flower symmetr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585314">
            <a:off x="560482" y="682765"/>
            <a:ext cx="2709198" cy="2031899"/>
          </a:xfrm>
          <a:prstGeom prst="rect">
            <a:avLst/>
          </a:prstGeom>
          <a:noFill/>
        </p:spPr>
      </p:pic>
      <p:pic>
        <p:nvPicPr>
          <p:cNvPr id="1028" name="Picture 4" descr="C:\Documents and Settings\masha\Рабочий стол\0_20ab_4eedac78_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214133">
            <a:off x="5085734" y="259590"/>
            <a:ext cx="1923818" cy="2369234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152400"/>
            <a:ext cx="6870700" cy="1600200"/>
          </a:xfrm>
          <a:prstGeom prst="rect">
            <a:avLst/>
          </a:prstGeom>
        </p:spPr>
        <p:txBody>
          <a:bodyPr/>
          <a:lstStyle/>
          <a:p>
            <a:pPr marL="484632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200" b="0" i="1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Фигуры, обладающие двумя осями симметрии</a:t>
            </a:r>
            <a:endParaRPr kumimoji="0" lang="ru-RU" sz="4200" b="0" i="1" u="none" strike="noStrike" kern="1200" cap="none" spc="0" normalizeH="0" baseline="0" noProof="0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accent1">
                  <a:tint val="83000"/>
                  <a:satMod val="1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AutoShape 4"/>
          <p:cNvSpPr>
            <a:spLocks noChangeArrowheads="1"/>
          </p:cNvSpPr>
          <p:nvPr/>
        </p:nvSpPr>
        <p:spPr bwMode="auto">
          <a:xfrm>
            <a:off x="6443663" y="2492375"/>
            <a:ext cx="1441450" cy="3024188"/>
          </a:xfrm>
          <a:prstGeom prst="diamond">
            <a:avLst/>
          </a:prstGeom>
          <a:solidFill>
            <a:srgbClr val="99CCFF"/>
          </a:solidFill>
          <a:ln w="19050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Line 12"/>
          <p:cNvSpPr>
            <a:spLocks noChangeShapeType="1"/>
          </p:cNvSpPr>
          <p:nvPr/>
        </p:nvSpPr>
        <p:spPr bwMode="auto">
          <a:xfrm>
            <a:off x="7164388" y="2060575"/>
            <a:ext cx="0" cy="4248150"/>
          </a:xfrm>
          <a:prstGeom prst="line">
            <a:avLst/>
          </a:prstGeom>
          <a:noFill/>
          <a:ln w="19050">
            <a:solidFill>
              <a:srgbClr val="FF66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2051050" y="2349500"/>
            <a:ext cx="1873250" cy="3167063"/>
          </a:xfrm>
          <a:prstGeom prst="rect">
            <a:avLst/>
          </a:prstGeom>
          <a:solidFill>
            <a:schemeClr val="folHlink"/>
          </a:solidFill>
          <a:ln w="1905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Line 14"/>
          <p:cNvSpPr>
            <a:spLocks noChangeShapeType="1"/>
          </p:cNvSpPr>
          <p:nvPr/>
        </p:nvSpPr>
        <p:spPr bwMode="auto">
          <a:xfrm>
            <a:off x="2987675" y="1989138"/>
            <a:ext cx="0" cy="4248150"/>
          </a:xfrm>
          <a:prstGeom prst="line">
            <a:avLst/>
          </a:prstGeom>
          <a:noFill/>
          <a:ln w="19050">
            <a:solidFill>
              <a:srgbClr val="FF66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" name="Line 15"/>
          <p:cNvSpPr>
            <a:spLocks noChangeShapeType="1"/>
          </p:cNvSpPr>
          <p:nvPr/>
        </p:nvSpPr>
        <p:spPr bwMode="auto">
          <a:xfrm>
            <a:off x="1619250" y="3933825"/>
            <a:ext cx="2736850" cy="0"/>
          </a:xfrm>
          <a:prstGeom prst="line">
            <a:avLst/>
          </a:prstGeom>
          <a:noFill/>
          <a:ln w="19050">
            <a:solidFill>
              <a:srgbClr val="FF66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" name="Line 16"/>
          <p:cNvSpPr>
            <a:spLocks noChangeShapeType="1"/>
          </p:cNvSpPr>
          <p:nvPr/>
        </p:nvSpPr>
        <p:spPr bwMode="auto">
          <a:xfrm>
            <a:off x="6227763" y="4005263"/>
            <a:ext cx="1944687" cy="0"/>
          </a:xfrm>
          <a:prstGeom prst="line">
            <a:avLst/>
          </a:prstGeom>
          <a:noFill/>
          <a:ln w="19050">
            <a:solidFill>
              <a:srgbClr val="FF66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" name="AutoShape 1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88350" y="6308725"/>
            <a:ext cx="360363" cy="360363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Text Box 18"/>
          <p:cNvSpPr txBox="1">
            <a:spLocks noChangeArrowheads="1"/>
          </p:cNvSpPr>
          <p:nvPr/>
        </p:nvSpPr>
        <p:spPr bwMode="auto">
          <a:xfrm>
            <a:off x="1979613" y="6165850"/>
            <a:ext cx="244792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u="sng">
                <a:latin typeface="Verdana" pitchFamily="34" charset="0"/>
              </a:rPr>
              <a:t>Прямоугольник</a:t>
            </a:r>
          </a:p>
        </p:txBody>
      </p:sp>
      <p:sp>
        <p:nvSpPr>
          <p:cNvPr id="11" name="Text Box 19"/>
          <p:cNvSpPr txBox="1">
            <a:spLocks noChangeArrowheads="1"/>
          </p:cNvSpPr>
          <p:nvPr/>
        </p:nvSpPr>
        <p:spPr bwMode="auto">
          <a:xfrm>
            <a:off x="5867400" y="6237288"/>
            <a:ext cx="25209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u="sng">
                <a:latin typeface="Verdana" pitchFamily="34" charset="0"/>
              </a:rPr>
              <a:t>Ромб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"/>
          <p:cNvSpPr txBox="1">
            <a:spLocks noChangeArrowheads="1"/>
          </p:cNvSpPr>
          <p:nvPr/>
        </p:nvSpPr>
        <p:spPr>
          <a:xfrm>
            <a:off x="685800" y="152400"/>
            <a:ext cx="6870700" cy="1600200"/>
          </a:xfrm>
          <a:prstGeom prst="rect">
            <a:avLst/>
          </a:prstGeom>
        </p:spPr>
        <p:txBody>
          <a:bodyPr/>
          <a:lstStyle/>
          <a:p>
            <a:pPr marL="484632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1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Фигуры, имеющие более двух осей симметрии</a:t>
            </a:r>
            <a:endParaRPr kumimoji="0" lang="ru-RU" sz="4000" b="0" i="1" u="none" strike="noStrike" kern="1200" cap="none" spc="0" normalizeH="0" baseline="0" noProof="0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accent1">
                  <a:tint val="83000"/>
                  <a:satMod val="150000"/>
                </a:schemeClr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4" name="AutoShape 4"/>
          <p:cNvSpPr>
            <a:spLocks noChangeArrowheads="1"/>
          </p:cNvSpPr>
          <p:nvPr/>
        </p:nvSpPr>
        <p:spPr bwMode="auto">
          <a:xfrm>
            <a:off x="1547813" y="2133600"/>
            <a:ext cx="2232025" cy="1800225"/>
          </a:xfrm>
          <a:prstGeom prst="triangle">
            <a:avLst>
              <a:gd name="adj" fmla="val 50000"/>
            </a:avLst>
          </a:prstGeom>
          <a:solidFill>
            <a:schemeClr val="folHlink"/>
          </a:solidFill>
          <a:ln w="1905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5" name="Group 9"/>
          <p:cNvGrpSpPr>
            <a:grpSpLocks/>
          </p:cNvGrpSpPr>
          <p:nvPr/>
        </p:nvGrpSpPr>
        <p:grpSpPr bwMode="auto">
          <a:xfrm>
            <a:off x="1331913" y="1628775"/>
            <a:ext cx="2592387" cy="2592388"/>
            <a:chOff x="839" y="1026"/>
            <a:chExt cx="1633" cy="1633"/>
          </a:xfrm>
        </p:grpSpPr>
        <p:sp>
          <p:nvSpPr>
            <p:cNvPr id="26" name="Line 6"/>
            <p:cNvSpPr>
              <a:spLocks noChangeShapeType="1"/>
            </p:cNvSpPr>
            <p:nvPr/>
          </p:nvSpPr>
          <p:spPr bwMode="auto">
            <a:xfrm>
              <a:off x="1677" y="1026"/>
              <a:ext cx="0" cy="1633"/>
            </a:xfrm>
            <a:prstGeom prst="line">
              <a:avLst/>
            </a:prstGeom>
            <a:noFill/>
            <a:ln w="19050">
              <a:solidFill>
                <a:srgbClr val="FF66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7" name="Line 7"/>
            <p:cNvSpPr>
              <a:spLocks noChangeShapeType="1"/>
            </p:cNvSpPr>
            <p:nvPr/>
          </p:nvSpPr>
          <p:spPr bwMode="auto">
            <a:xfrm flipV="1">
              <a:off x="839" y="1616"/>
              <a:ext cx="1588" cy="952"/>
            </a:xfrm>
            <a:prstGeom prst="line">
              <a:avLst/>
            </a:prstGeom>
            <a:noFill/>
            <a:ln w="19050">
              <a:solidFill>
                <a:srgbClr val="FF66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8" name="Line 8"/>
            <p:cNvSpPr>
              <a:spLocks noChangeShapeType="1"/>
            </p:cNvSpPr>
            <p:nvPr/>
          </p:nvSpPr>
          <p:spPr bwMode="auto">
            <a:xfrm flipH="1" flipV="1">
              <a:off x="1066" y="1706"/>
              <a:ext cx="1406" cy="817"/>
            </a:xfrm>
            <a:prstGeom prst="line">
              <a:avLst/>
            </a:prstGeom>
            <a:noFill/>
            <a:ln w="19050">
              <a:solidFill>
                <a:srgbClr val="FF66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9" name="Rectangle 10"/>
          <p:cNvSpPr>
            <a:spLocks noChangeArrowheads="1"/>
          </p:cNvSpPr>
          <p:nvPr/>
        </p:nvSpPr>
        <p:spPr bwMode="auto">
          <a:xfrm>
            <a:off x="5724525" y="2060575"/>
            <a:ext cx="2087563" cy="2016125"/>
          </a:xfrm>
          <a:prstGeom prst="rect">
            <a:avLst/>
          </a:prstGeom>
          <a:solidFill>
            <a:srgbClr val="99CCFF"/>
          </a:solidFill>
          <a:ln w="19050">
            <a:solidFill>
              <a:srgbClr val="00CC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" name="Line 12"/>
          <p:cNvSpPr>
            <a:spLocks noChangeShapeType="1"/>
          </p:cNvSpPr>
          <p:nvPr/>
        </p:nvSpPr>
        <p:spPr bwMode="auto">
          <a:xfrm>
            <a:off x="5076825" y="3068638"/>
            <a:ext cx="3455988" cy="0"/>
          </a:xfrm>
          <a:prstGeom prst="line">
            <a:avLst/>
          </a:prstGeom>
          <a:noFill/>
          <a:ln w="19050">
            <a:solidFill>
              <a:srgbClr val="FF66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31" name="Group 18"/>
          <p:cNvGrpSpPr>
            <a:grpSpLocks/>
          </p:cNvGrpSpPr>
          <p:nvPr/>
        </p:nvGrpSpPr>
        <p:grpSpPr bwMode="auto">
          <a:xfrm>
            <a:off x="5364163" y="1628775"/>
            <a:ext cx="2770187" cy="2952750"/>
            <a:chOff x="3357" y="1026"/>
            <a:chExt cx="1745" cy="1860"/>
          </a:xfrm>
        </p:grpSpPr>
        <p:sp>
          <p:nvSpPr>
            <p:cNvPr id="32" name="Line 11"/>
            <p:cNvSpPr>
              <a:spLocks noChangeShapeType="1"/>
            </p:cNvSpPr>
            <p:nvPr/>
          </p:nvSpPr>
          <p:spPr bwMode="auto">
            <a:xfrm>
              <a:off x="4241" y="1026"/>
              <a:ext cx="0" cy="1860"/>
            </a:xfrm>
            <a:prstGeom prst="line">
              <a:avLst/>
            </a:prstGeom>
            <a:noFill/>
            <a:ln w="19050">
              <a:solidFill>
                <a:srgbClr val="FF66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3" name="Line 14"/>
            <p:cNvSpPr>
              <a:spLocks noChangeShapeType="1"/>
            </p:cNvSpPr>
            <p:nvPr/>
          </p:nvSpPr>
          <p:spPr bwMode="auto">
            <a:xfrm>
              <a:off x="3357" y="1071"/>
              <a:ext cx="1724" cy="1678"/>
            </a:xfrm>
            <a:prstGeom prst="line">
              <a:avLst/>
            </a:prstGeom>
            <a:noFill/>
            <a:ln w="19050">
              <a:solidFill>
                <a:srgbClr val="FF66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4" name="Line 17"/>
            <p:cNvSpPr>
              <a:spLocks noChangeShapeType="1"/>
            </p:cNvSpPr>
            <p:nvPr/>
          </p:nvSpPr>
          <p:spPr bwMode="auto">
            <a:xfrm flipH="1">
              <a:off x="3424" y="1071"/>
              <a:ext cx="1678" cy="1678"/>
            </a:xfrm>
            <a:prstGeom prst="line">
              <a:avLst/>
            </a:prstGeom>
            <a:noFill/>
            <a:ln w="19050">
              <a:solidFill>
                <a:srgbClr val="FF66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5" name="Oval 19"/>
          <p:cNvSpPr>
            <a:spLocks noChangeArrowheads="1"/>
          </p:cNvSpPr>
          <p:nvPr/>
        </p:nvSpPr>
        <p:spPr bwMode="auto">
          <a:xfrm>
            <a:off x="3309938" y="4437063"/>
            <a:ext cx="1944687" cy="1943100"/>
          </a:xfrm>
          <a:prstGeom prst="ellipse">
            <a:avLst/>
          </a:prstGeom>
          <a:solidFill>
            <a:srgbClr val="CCFFFF"/>
          </a:solidFill>
          <a:ln w="19050">
            <a:solidFill>
              <a:srgbClr val="33CC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>
              <a:latin typeface="Verdana" pitchFamily="34" charset="0"/>
            </a:endParaRPr>
          </a:p>
        </p:txBody>
      </p:sp>
      <p:sp>
        <p:nvSpPr>
          <p:cNvPr id="36" name="Line 21"/>
          <p:cNvSpPr>
            <a:spLocks noChangeShapeType="1"/>
          </p:cNvSpPr>
          <p:nvPr/>
        </p:nvSpPr>
        <p:spPr bwMode="auto">
          <a:xfrm>
            <a:off x="3059113" y="5445125"/>
            <a:ext cx="2665412" cy="0"/>
          </a:xfrm>
          <a:prstGeom prst="line">
            <a:avLst/>
          </a:prstGeom>
          <a:noFill/>
          <a:ln w="19050">
            <a:solidFill>
              <a:srgbClr val="FF66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37" name="Group 26"/>
          <p:cNvGrpSpPr>
            <a:grpSpLocks/>
          </p:cNvGrpSpPr>
          <p:nvPr/>
        </p:nvGrpSpPr>
        <p:grpSpPr bwMode="auto">
          <a:xfrm>
            <a:off x="3203575" y="4076700"/>
            <a:ext cx="2160588" cy="2592388"/>
            <a:chOff x="2018" y="2568"/>
            <a:chExt cx="1361" cy="1633"/>
          </a:xfrm>
        </p:grpSpPr>
        <p:sp>
          <p:nvSpPr>
            <p:cNvPr id="38" name="Line 20"/>
            <p:cNvSpPr>
              <a:spLocks noChangeShapeType="1"/>
            </p:cNvSpPr>
            <p:nvPr/>
          </p:nvSpPr>
          <p:spPr bwMode="auto">
            <a:xfrm>
              <a:off x="2699" y="2568"/>
              <a:ext cx="0" cy="1633"/>
            </a:xfrm>
            <a:prstGeom prst="line">
              <a:avLst/>
            </a:prstGeom>
            <a:noFill/>
            <a:ln w="19050">
              <a:solidFill>
                <a:srgbClr val="FF66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9" name="Line 24"/>
            <p:cNvSpPr>
              <a:spLocks noChangeShapeType="1"/>
            </p:cNvSpPr>
            <p:nvPr/>
          </p:nvSpPr>
          <p:spPr bwMode="auto">
            <a:xfrm flipV="1">
              <a:off x="2064" y="2750"/>
              <a:ext cx="1315" cy="1315"/>
            </a:xfrm>
            <a:prstGeom prst="line">
              <a:avLst/>
            </a:prstGeom>
            <a:noFill/>
            <a:ln w="19050">
              <a:solidFill>
                <a:srgbClr val="FF66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0" name="Line 25"/>
            <p:cNvSpPr>
              <a:spLocks noChangeShapeType="1"/>
            </p:cNvSpPr>
            <p:nvPr/>
          </p:nvSpPr>
          <p:spPr bwMode="auto">
            <a:xfrm>
              <a:off x="2018" y="2750"/>
              <a:ext cx="1361" cy="1360"/>
            </a:xfrm>
            <a:prstGeom prst="line">
              <a:avLst/>
            </a:prstGeom>
            <a:noFill/>
            <a:ln w="19050">
              <a:solidFill>
                <a:srgbClr val="FF66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1" name="AutoShape 2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43888" y="6092825"/>
            <a:ext cx="360362" cy="360363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2" name="Text Box 28"/>
          <p:cNvSpPr txBox="1">
            <a:spLocks noChangeArrowheads="1"/>
          </p:cNvSpPr>
          <p:nvPr/>
        </p:nvSpPr>
        <p:spPr bwMode="auto">
          <a:xfrm>
            <a:off x="323850" y="1628775"/>
            <a:ext cx="2232025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u="sng">
                <a:latin typeface="Verdana" pitchFamily="34" charset="0"/>
              </a:rPr>
              <a:t>Равносторонний треугольник</a:t>
            </a:r>
          </a:p>
        </p:txBody>
      </p:sp>
      <p:sp>
        <p:nvSpPr>
          <p:cNvPr id="43" name="Text Box 29"/>
          <p:cNvSpPr txBox="1">
            <a:spLocks noChangeArrowheads="1"/>
          </p:cNvSpPr>
          <p:nvPr/>
        </p:nvSpPr>
        <p:spPr bwMode="auto">
          <a:xfrm>
            <a:off x="7596188" y="1484313"/>
            <a:ext cx="1547812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u="sng">
                <a:latin typeface="Verdana" pitchFamily="34" charset="0"/>
              </a:rPr>
              <a:t>Квадрат</a:t>
            </a:r>
          </a:p>
        </p:txBody>
      </p:sp>
      <p:sp>
        <p:nvSpPr>
          <p:cNvPr id="44" name="Text Box 30"/>
          <p:cNvSpPr txBox="1">
            <a:spLocks noChangeArrowheads="1"/>
          </p:cNvSpPr>
          <p:nvPr/>
        </p:nvSpPr>
        <p:spPr bwMode="auto">
          <a:xfrm>
            <a:off x="4932363" y="5876925"/>
            <a:ext cx="1944687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u="sng">
                <a:latin typeface="Verdana" pitchFamily="34" charset="0"/>
              </a:rPr>
              <a:t>Круг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152400"/>
            <a:ext cx="6870700" cy="1600200"/>
          </a:xfrm>
          <a:prstGeom prst="rect">
            <a:avLst/>
          </a:prstGeom>
        </p:spPr>
        <p:txBody>
          <a:bodyPr/>
          <a:lstStyle/>
          <a:p>
            <a:pPr marL="484632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200" b="0" i="1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Фигуры, не обладающие осевой симметрией</a:t>
            </a:r>
            <a:endParaRPr kumimoji="0" lang="ru-RU" sz="4200" b="0" i="1" u="none" strike="noStrike" kern="1200" cap="none" spc="0" normalizeH="0" baseline="0" noProof="0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accent1">
                  <a:tint val="83000"/>
                  <a:satMod val="150000"/>
                </a:schemeClr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AutoShape 8"/>
          <p:cNvSpPr>
            <a:spLocks noChangeArrowheads="1"/>
          </p:cNvSpPr>
          <p:nvPr/>
        </p:nvSpPr>
        <p:spPr bwMode="auto">
          <a:xfrm>
            <a:off x="5148263" y="2276475"/>
            <a:ext cx="3168650" cy="1296988"/>
          </a:xfrm>
          <a:prstGeom prst="parallelogram">
            <a:avLst>
              <a:gd name="adj" fmla="val 61077"/>
            </a:avLst>
          </a:prstGeom>
          <a:solidFill>
            <a:schemeClr val="folHlink"/>
          </a:solidFill>
          <a:ln w="2540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Line 9"/>
          <p:cNvSpPr>
            <a:spLocks noChangeShapeType="1"/>
          </p:cNvSpPr>
          <p:nvPr/>
        </p:nvSpPr>
        <p:spPr bwMode="auto">
          <a:xfrm flipV="1">
            <a:off x="3419475" y="4221163"/>
            <a:ext cx="1368425" cy="360362"/>
          </a:xfrm>
          <a:prstGeom prst="line">
            <a:avLst/>
          </a:prstGeom>
          <a:noFill/>
          <a:ln w="25400">
            <a:solidFill>
              <a:srgbClr val="FF66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" name="Line 10"/>
          <p:cNvSpPr>
            <a:spLocks noChangeShapeType="1"/>
          </p:cNvSpPr>
          <p:nvPr/>
        </p:nvSpPr>
        <p:spPr bwMode="auto">
          <a:xfrm>
            <a:off x="4716463" y="4221163"/>
            <a:ext cx="1008062" cy="503237"/>
          </a:xfrm>
          <a:prstGeom prst="line">
            <a:avLst/>
          </a:prstGeom>
          <a:noFill/>
          <a:ln w="25400">
            <a:solidFill>
              <a:srgbClr val="FF66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" name="Line 16"/>
          <p:cNvSpPr>
            <a:spLocks noChangeShapeType="1"/>
          </p:cNvSpPr>
          <p:nvPr/>
        </p:nvSpPr>
        <p:spPr bwMode="auto">
          <a:xfrm>
            <a:off x="3419475" y="4581525"/>
            <a:ext cx="360363" cy="1511300"/>
          </a:xfrm>
          <a:prstGeom prst="line">
            <a:avLst/>
          </a:prstGeom>
          <a:noFill/>
          <a:ln w="25400">
            <a:solidFill>
              <a:srgbClr val="FF66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" name="Line 17"/>
          <p:cNvSpPr>
            <a:spLocks noChangeShapeType="1"/>
          </p:cNvSpPr>
          <p:nvPr/>
        </p:nvSpPr>
        <p:spPr bwMode="auto">
          <a:xfrm flipV="1">
            <a:off x="3779838" y="5876925"/>
            <a:ext cx="1584325" cy="215900"/>
          </a:xfrm>
          <a:prstGeom prst="line">
            <a:avLst/>
          </a:prstGeom>
          <a:noFill/>
          <a:ln w="25400">
            <a:solidFill>
              <a:srgbClr val="FF66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" name="Line 19"/>
          <p:cNvSpPr>
            <a:spLocks noChangeShapeType="1"/>
          </p:cNvSpPr>
          <p:nvPr/>
        </p:nvSpPr>
        <p:spPr bwMode="auto">
          <a:xfrm flipV="1">
            <a:off x="5364163" y="4724400"/>
            <a:ext cx="360362" cy="1152525"/>
          </a:xfrm>
          <a:prstGeom prst="line">
            <a:avLst/>
          </a:prstGeom>
          <a:noFill/>
          <a:ln w="25400">
            <a:solidFill>
              <a:srgbClr val="FF66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" name="AutoShape 20"/>
          <p:cNvSpPr>
            <a:spLocks noChangeArrowheads="1"/>
          </p:cNvSpPr>
          <p:nvPr/>
        </p:nvSpPr>
        <p:spPr bwMode="auto">
          <a:xfrm>
            <a:off x="1258888" y="1844675"/>
            <a:ext cx="2881312" cy="1728788"/>
          </a:xfrm>
          <a:prstGeom prst="rtTriangle">
            <a:avLst/>
          </a:prstGeom>
          <a:solidFill>
            <a:srgbClr val="99CCFF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2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01013" y="5876925"/>
            <a:ext cx="358775" cy="360363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Text Box 22"/>
          <p:cNvSpPr txBox="1">
            <a:spLocks noChangeArrowheads="1"/>
          </p:cNvSpPr>
          <p:nvPr/>
        </p:nvSpPr>
        <p:spPr bwMode="auto">
          <a:xfrm>
            <a:off x="611188" y="3789363"/>
            <a:ext cx="295275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u="sng">
                <a:latin typeface="Verdana" pitchFamily="34" charset="0"/>
              </a:rPr>
              <a:t>Произвольный треугольник</a:t>
            </a:r>
          </a:p>
        </p:txBody>
      </p:sp>
      <p:sp>
        <p:nvSpPr>
          <p:cNvPr id="12" name="Text Box 23"/>
          <p:cNvSpPr txBox="1">
            <a:spLocks noChangeArrowheads="1"/>
          </p:cNvSpPr>
          <p:nvPr/>
        </p:nvSpPr>
        <p:spPr bwMode="auto">
          <a:xfrm>
            <a:off x="6011863" y="3789363"/>
            <a:ext cx="2881312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u="sng">
                <a:latin typeface="Verdana" pitchFamily="34" charset="0"/>
              </a:rPr>
              <a:t>Параллелограмм</a:t>
            </a:r>
          </a:p>
        </p:txBody>
      </p:sp>
      <p:sp>
        <p:nvSpPr>
          <p:cNvPr id="13" name="Text Box 24"/>
          <p:cNvSpPr txBox="1">
            <a:spLocks noChangeArrowheads="1"/>
          </p:cNvSpPr>
          <p:nvPr/>
        </p:nvSpPr>
        <p:spPr bwMode="auto">
          <a:xfrm>
            <a:off x="5076825" y="5949950"/>
            <a:ext cx="2232025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u="sng">
                <a:latin typeface="Verdana" pitchFamily="34" charset="0"/>
              </a:rPr>
              <a:t>Неправильный многоугольник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152400"/>
            <a:ext cx="6870700" cy="1600200"/>
          </a:xfrm>
          <a:prstGeom prst="rect">
            <a:avLst/>
          </a:prstGeom>
        </p:spPr>
        <p:txBody>
          <a:bodyPr/>
          <a:lstStyle/>
          <a:p>
            <a:pPr marL="484632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200" b="0" i="1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Симметрия в природе</a:t>
            </a:r>
            <a:r>
              <a:rPr kumimoji="0" lang="ru-RU" sz="4200" b="0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200" b="0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200" b="0" i="0" u="none" strike="noStrike" kern="1200" cap="none" spc="0" normalizeH="0" baseline="0" noProof="0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accent1">
                  <a:tint val="83000"/>
                  <a:satMod val="150000"/>
                </a:schemeClr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0" y="836712"/>
            <a:ext cx="9144000" cy="2592288"/>
          </a:xfrm>
          <a:prstGeom prst="rect">
            <a:avLst/>
          </a:prstGeom>
        </p:spPr>
        <p:txBody>
          <a:bodyPr/>
          <a:lstStyle/>
          <a:p>
            <a:pPr marL="448056" marR="0" lvl="0" indent="-384048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 мнению, ученого-энциклопедиста академика В.И. Вернадского, симметрия окружает нас повсюду.</a:t>
            </a:r>
            <a:endParaRPr lang="ru-RU" sz="2000" dirty="0" smtClean="0"/>
          </a:p>
          <a:p>
            <a:pPr marL="448056" marR="0" lvl="0" indent="-384048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</a:t>
            </a:r>
            <a:r>
              <a:rPr lang="ru-RU" sz="2000" dirty="0" smtClean="0"/>
              <a:t> 19-м веке исследования в этой области привели к заключению, что симметрия природных форм зависит от влияния сил земного тяготения, которое в каждой точке имеет симметрию конуса. </a:t>
            </a:r>
          </a:p>
        </p:txBody>
      </p:sp>
      <p:pic>
        <p:nvPicPr>
          <p:cNvPr id="4" name="Picture 4" descr="0501004 (1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3788185"/>
            <a:ext cx="3600400" cy="30698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41248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Симметрия в физике и не живой природе</a:t>
            </a:r>
            <a:endParaRPr lang="ru-RU" i="1" dirty="0"/>
          </a:p>
        </p:txBody>
      </p:sp>
      <p:pic>
        <p:nvPicPr>
          <p:cNvPr id="3" name="Picture 30" descr="SP42_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619672" y="1874334"/>
            <a:ext cx="6624736" cy="4289822"/>
          </a:xfrm>
          <a:prstGeom prst="rect">
            <a:avLst/>
          </a:prstGeom>
          <a:noFill/>
          <a:ln/>
        </p:spPr>
      </p:pic>
      <p:sp>
        <p:nvSpPr>
          <p:cNvPr id="6" name="Rectangle 5"/>
          <p:cNvSpPr txBox="1">
            <a:spLocks noRot="1" noChangeArrowheads="1"/>
          </p:cNvSpPr>
          <p:nvPr/>
        </p:nvSpPr>
        <p:spPr>
          <a:xfrm>
            <a:off x="838201" y="1905000"/>
            <a:ext cx="2869704" cy="2028056"/>
          </a:xfrm>
          <a:prstGeom prst="rect">
            <a:avLst/>
          </a:prstGeom>
        </p:spPr>
        <p:txBody>
          <a:bodyPr/>
          <a:lstStyle/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endParaRPr kumimoji="0" lang="ru-RU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1020358.JPG"/>
          <p:cNvPicPr preferRelativeResize="0">
            <a:picLocks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2008" y="620688"/>
            <a:ext cx="8892480" cy="55446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d9921_4aee2bd3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19" y="2924134"/>
            <a:ext cx="4324397" cy="288113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2048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cap="none" dirty="0" smtClean="0"/>
              <a:t/>
            </a:r>
            <a:br>
              <a:rPr lang="ru-RU" sz="3100" cap="none" dirty="0" smtClean="0"/>
            </a:br>
            <a:r>
              <a:rPr lang="ru-RU" sz="3100" i="1" cap="none" dirty="0" smtClean="0"/>
              <a:t>Симметрия в атмосфере</a:t>
            </a:r>
            <a:r>
              <a:rPr lang="ru-RU" sz="3100" cap="none" dirty="0" smtClean="0"/>
              <a:t/>
            </a:r>
            <a:br>
              <a:rPr lang="ru-RU" sz="3100" cap="none" dirty="0" smtClean="0"/>
            </a:br>
            <a:r>
              <a:rPr lang="ru-RU" sz="2200" cap="none" dirty="0" smtClean="0">
                <a:solidFill>
                  <a:schemeClr val="tx1"/>
                </a:solidFill>
                <a:effectLst/>
                <a:latin typeface="+mn-lt"/>
              </a:rPr>
              <a:t>27 января 2013 года в г. Алатырь при восходе солнца, около реки Суры наблюдалось интересное явление, солнечные световые столбы. Это явление природы возникает при сильном морозе, когда солнечный свет отражается в </a:t>
            </a:r>
            <a:r>
              <a:rPr lang="ru-RU" sz="2200" cap="none" dirty="0" err="1" smtClean="0">
                <a:solidFill>
                  <a:schemeClr val="tx1"/>
                </a:solidFill>
                <a:effectLst/>
                <a:latin typeface="+mn-lt"/>
              </a:rPr>
              <a:t>кристализованных</a:t>
            </a:r>
            <a:r>
              <a:rPr lang="ru-RU" sz="2200" cap="none" dirty="0" smtClean="0">
                <a:solidFill>
                  <a:schemeClr val="tx1"/>
                </a:solidFill>
                <a:effectLst/>
                <a:latin typeface="+mn-lt"/>
              </a:rPr>
              <a:t> осадках в атмосфере      </a:t>
            </a:r>
            <a:r>
              <a:rPr lang="ru-RU" dirty="0" smtClean="0">
                <a:effectLst/>
                <a:latin typeface="+mn-lt"/>
              </a:rPr>
              <a:t/>
            </a:r>
            <a:br>
              <a:rPr lang="ru-RU" dirty="0" smtClean="0">
                <a:effectLst/>
                <a:latin typeface="+mn-lt"/>
              </a:rPr>
            </a:br>
            <a:endParaRPr lang="ru-RU" dirty="0">
              <a:effectLst/>
              <a:latin typeface="+mn-lt"/>
            </a:endParaRPr>
          </a:p>
        </p:txBody>
      </p:sp>
      <p:pic>
        <p:nvPicPr>
          <p:cNvPr id="6" name="Рисунок 5" descr="http://img-fotki.yandex.ru/get/6447/33351443.45/0_d9920_d17b44fa_L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2492896"/>
            <a:ext cx="4032448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снежин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2492896"/>
            <a:ext cx="2232223" cy="223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5"/>
          <p:cNvSpPr txBox="1">
            <a:spLocks noRot="1" noChangeArrowheads="1"/>
          </p:cNvSpPr>
          <p:nvPr/>
        </p:nvSpPr>
        <p:spPr>
          <a:xfrm>
            <a:off x="251520" y="476672"/>
            <a:ext cx="5040560" cy="3168352"/>
          </a:xfrm>
          <a:prstGeom prst="rect">
            <a:avLst/>
          </a:prstGeom>
        </p:spPr>
        <p:txBody>
          <a:bodyPr/>
          <a:lstStyle/>
          <a:p>
            <a:pPr marL="448056" marR="0" lvl="0" indent="-384048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Каждая снежинка – это маленький кристалл замерзшей воды. Форма снежинок может быть очень разнообразной, но все они обладают симметрией </a:t>
            </a:r>
          </a:p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endParaRPr kumimoji="0" lang="ru-RU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6"/>
          <p:cNvSpPr txBox="1">
            <a:spLocks noRot="1" noChangeArrowheads="1"/>
          </p:cNvSpPr>
          <p:nvPr/>
        </p:nvSpPr>
        <p:spPr>
          <a:xfrm>
            <a:off x="395536" y="4869160"/>
            <a:ext cx="4251003" cy="1224136"/>
          </a:xfrm>
          <a:prstGeom prst="rect">
            <a:avLst/>
          </a:prstGeom>
        </p:spPr>
        <p:txBody>
          <a:bodyPr/>
          <a:lstStyle/>
          <a:p>
            <a:pPr marL="448056" marR="0" lvl="0" indent="-384048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Все твердые тела состоят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из кристаллов </a:t>
            </a:r>
          </a:p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endParaRPr kumimoji="0" lang="ru-RU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7" descr="ful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4725144"/>
            <a:ext cx="409575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 descr="newyearphotos_(22)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118233">
            <a:off x="5876015" y="418704"/>
            <a:ext cx="2988178" cy="2241442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8640960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i="1" dirty="0" smtClean="0">
                <a:solidFill>
                  <a:schemeClr val="accent1"/>
                </a:solidFill>
              </a:rPr>
              <a:t>Симметрия в мире животных</a:t>
            </a:r>
          </a:p>
          <a:p>
            <a:pPr algn="just"/>
            <a:r>
              <a:rPr lang="ru-RU" dirty="0" smtClean="0"/>
              <a:t>	В природе наиболее распространены два вида симметрии - зеркальная и лучевая  симметрии.</a:t>
            </a:r>
          </a:p>
          <a:p>
            <a:pPr algn="just"/>
            <a:r>
              <a:rPr lang="ru-RU" dirty="0" smtClean="0"/>
              <a:t> Зеркальной симметрией обладает бабочка, листок или жук и часто такой вид симметрии называется "симметрией листка" или "билатеральной симметрией". Можно сказать, что каждое животное (а также насекомое, рыба, птица) состоит из двух: правой и левой половин. </a:t>
            </a:r>
            <a:endParaRPr lang="ru-RU" dirty="0"/>
          </a:p>
        </p:txBody>
      </p:sp>
      <p:pic>
        <p:nvPicPr>
          <p:cNvPr id="7" name="Picture 6" descr="бабочка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708920"/>
            <a:ext cx="2736303" cy="2061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1" descr="C_009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4913784"/>
            <a:ext cx="1746977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 descr="05010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600000">
            <a:off x="3707904" y="2772784"/>
            <a:ext cx="5252129" cy="303248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C:\Documents and Settings\masha\Рабочий стол\2318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836712"/>
            <a:ext cx="6192181" cy="2146622"/>
          </a:xfrm>
          <a:prstGeom prst="rect">
            <a:avLst/>
          </a:prstGeom>
          <a:noFill/>
        </p:spPr>
      </p:pic>
      <p:pic>
        <p:nvPicPr>
          <p:cNvPr id="4" name="Picture 4" descr="мор зв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836712"/>
            <a:ext cx="2016224" cy="2148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C:\Documents and Settings\masha\Рабочий стол\121543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4" y="3645024"/>
            <a:ext cx="4166464" cy="2740645"/>
          </a:xfrm>
          <a:prstGeom prst="rect">
            <a:avLst/>
          </a:prstGeom>
          <a:noFill/>
        </p:spPr>
      </p:pic>
      <p:pic>
        <p:nvPicPr>
          <p:cNvPr id="6" name="Picture 7" descr="C:\Documents and Settings\masha\Рабочий стол\d20a0a038ecb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52120" y="3861048"/>
            <a:ext cx="3178640" cy="2433646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412776"/>
            <a:ext cx="8686800" cy="4824536"/>
          </a:xfrm>
        </p:spPr>
        <p:txBody>
          <a:bodyPr>
            <a:normAutofit/>
          </a:bodyPr>
          <a:lstStyle/>
          <a:p>
            <a:r>
              <a:rPr lang="ru-RU" i="1" dirty="0" smtClean="0"/>
              <a:t>Ознакомиться с симметрией в математике,</a:t>
            </a:r>
          </a:p>
          <a:p>
            <a:r>
              <a:rPr lang="ru-RU" i="1" dirty="0" smtClean="0"/>
              <a:t> природе,</a:t>
            </a:r>
          </a:p>
          <a:p>
            <a:r>
              <a:rPr lang="ru-RU" i="1" dirty="0" smtClean="0"/>
              <a:t> технике,</a:t>
            </a:r>
          </a:p>
          <a:p>
            <a:r>
              <a:rPr lang="ru-RU" i="1" dirty="0" smtClean="0"/>
              <a:t> быту,</a:t>
            </a:r>
          </a:p>
          <a:p>
            <a:r>
              <a:rPr lang="ru-RU" i="1" dirty="0" smtClean="0"/>
              <a:t> искусстве,</a:t>
            </a:r>
          </a:p>
          <a:p>
            <a:r>
              <a:rPr lang="ru-RU" i="1" dirty="0" smtClean="0"/>
              <a:t> русском языке</a:t>
            </a:r>
          </a:p>
          <a:p>
            <a:r>
              <a:rPr lang="ru-RU" i="1" dirty="0" smtClean="0"/>
              <a:t> Узнать для чего нужна симметрия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6732240" cy="1368152"/>
          </a:xfrm>
        </p:spPr>
        <p:txBody>
          <a:bodyPr>
            <a:normAutofit/>
          </a:bodyPr>
          <a:lstStyle/>
          <a:p>
            <a:r>
              <a:rPr lang="ru-RU" sz="4000" i="1" dirty="0" smtClean="0"/>
              <a:t>Симметрия у растений</a:t>
            </a:r>
            <a:endParaRPr lang="ru-RU" sz="40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12776"/>
            <a:ext cx="5796136" cy="2736304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2400" dirty="0" smtClean="0"/>
              <a:t>К формам с лучевой симметрией относятся гриб, ромашка, сосновое дерево и часто такой вид симметрии называется "</a:t>
            </a:r>
            <a:r>
              <a:rPr lang="ru-RU" sz="2400" dirty="0" err="1" smtClean="0"/>
              <a:t>ромашково-грибной</a:t>
            </a:r>
            <a:r>
              <a:rPr lang="ru-RU" sz="2400" dirty="0" smtClean="0"/>
              <a:t>" симметрией</a:t>
            </a:r>
          </a:p>
          <a:p>
            <a:pPr>
              <a:buNone/>
            </a:pPr>
            <a:endParaRPr lang="ru-RU" sz="2200" dirty="0"/>
          </a:p>
        </p:txBody>
      </p:sp>
      <p:pic>
        <p:nvPicPr>
          <p:cNvPr id="4098" name="Picture 2" descr="C:\Documents and Settings\masha\Рабочий стол\1249447819_pixta-sibirskay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3692816"/>
            <a:ext cx="2376264" cy="3165184"/>
          </a:xfrm>
          <a:prstGeom prst="rect">
            <a:avLst/>
          </a:prstGeom>
          <a:noFill/>
        </p:spPr>
      </p:pic>
      <p:pic>
        <p:nvPicPr>
          <p:cNvPr id="4100" name="Picture 4" descr="C:\Documents and Settings\masha\Рабочий стол\13795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223813">
            <a:off x="6007505" y="976537"/>
            <a:ext cx="2836722" cy="2127542"/>
          </a:xfrm>
          <a:prstGeom prst="rect">
            <a:avLst/>
          </a:prstGeom>
          <a:noFill/>
        </p:spPr>
      </p:pic>
      <p:pic>
        <p:nvPicPr>
          <p:cNvPr id="4101" name="Picture 5" descr="C:\Documents and Settings\masha\Рабочий стол\77197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433214">
            <a:off x="339528" y="4473778"/>
            <a:ext cx="2918314" cy="1947063"/>
          </a:xfrm>
          <a:prstGeom prst="rect">
            <a:avLst/>
          </a:prstGeom>
          <a:noFill/>
        </p:spPr>
      </p:pic>
      <p:pic>
        <p:nvPicPr>
          <p:cNvPr id="7" name="Picture 26" descr="S00024I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3419872" y="2924944"/>
            <a:ext cx="2578100" cy="1684337"/>
          </a:xfrm>
          <a:prstGeom prst="rect">
            <a:avLst/>
          </a:prstGeom>
          <a:noFill/>
          <a:ln/>
        </p:spPr>
      </p:pic>
      <p:pic>
        <p:nvPicPr>
          <p:cNvPr id="8" name="Picture 25" descr="S3157I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3851920" y="4797152"/>
            <a:ext cx="1809750" cy="1766888"/>
          </a:xfrm>
          <a:prstGeom prst="rect">
            <a:avLst/>
          </a:prstGeom>
          <a:noFill/>
          <a:ln/>
        </p:spPr>
      </p:pic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904656" cy="1052736"/>
          </a:xfrm>
        </p:spPr>
        <p:txBody>
          <a:bodyPr>
            <a:normAutofit/>
          </a:bodyPr>
          <a:lstStyle/>
          <a:p>
            <a:r>
              <a:rPr lang="ru-RU" i="1" dirty="0" smtClean="0"/>
              <a:t>Симметрия у человека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36712"/>
            <a:ext cx="6084168" cy="602128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dirty="0" smtClean="0"/>
              <a:t>Человеческое тело  также обладает билатеральной симметрией.  Но  если разделить человеческое тело пополам, то можно заметить, что не каждая его часть равна. У кого-то правая нога длиннее левой, или рука, пальцы и т.д. Человек с идеально симметричным телом  считается красивым, здоровым. А не симметричность служит, по -мнению врачей, признаком какого-нибудь заболевания. Например, по симметричности лица новорожденных судят о здоровье его мозга и нервной системы. </a:t>
            </a:r>
          </a:p>
          <a:p>
            <a:pPr>
              <a:buNone/>
            </a:pPr>
            <a:r>
              <a:rPr lang="ru-RU" sz="2000" dirty="0" smtClean="0"/>
              <a:t>Мозг человека состоит из двух частей-полушарий,  плотно прилегающих друг к другу. Каждое полушарие почти точное зеркальное отображение другого. </a:t>
            </a:r>
          </a:p>
          <a:p>
            <a:pPr>
              <a:buNone/>
            </a:pPr>
            <a:r>
              <a:rPr lang="ru-RU" sz="2000" dirty="0" smtClean="0"/>
              <a:t>В Японии с детства развивают оба полушария.  Так японцы могут писать одинаково левой и правой рукой. И в случае поражения какого-то полушария, его работу выполняет другое полушарие, и функции человека не нарушаются.</a:t>
            </a:r>
            <a:endParaRPr lang="ru-RU" sz="2000" dirty="0"/>
          </a:p>
        </p:txBody>
      </p:sp>
      <p:pic>
        <p:nvPicPr>
          <p:cNvPr id="6146" name="Picture 2" descr="C:\Documents and Settings\masha\Рабочий стол\300px-vitruvi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0"/>
            <a:ext cx="2376264" cy="2943827"/>
          </a:xfrm>
          <a:prstGeom prst="rect">
            <a:avLst/>
          </a:prstGeom>
          <a:noFill/>
        </p:spPr>
      </p:pic>
      <p:pic>
        <p:nvPicPr>
          <p:cNvPr id="6147" name="Picture 3" descr="C:\Documents and Settings\masha\Рабочий стол\Image9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3573016"/>
            <a:ext cx="2387494" cy="2728565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929258"/>
          </a:xfrm>
        </p:spPr>
        <p:txBody>
          <a:bodyPr>
            <a:normAutofit/>
          </a:bodyPr>
          <a:lstStyle/>
          <a:p>
            <a:pPr algn="ctr"/>
            <a:r>
              <a:rPr lang="ru-RU" sz="4000" i="1" dirty="0" smtClean="0"/>
              <a:t>Винтовая Симметрия</a:t>
            </a:r>
            <a:endParaRPr lang="ru-RU" sz="4000" i="1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84213" y="260350"/>
            <a:ext cx="6870700" cy="1600200"/>
          </a:xfrm>
          <a:prstGeom prst="rect">
            <a:avLst/>
          </a:prstGeom>
        </p:spPr>
        <p:txBody>
          <a:bodyPr vert="horz" anchor="ctr">
            <a:normAutofit fontScale="92500" lnSpcReduction="20000"/>
          </a:bodyPr>
          <a:lstStyle/>
          <a:p>
            <a:pPr marL="484632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0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000" b="0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0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000" b="0" i="0" u="none" strike="noStrike" kern="1200" cap="none" spc="0" normalizeH="0" baseline="0" noProof="0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accent1">
                  <a:tint val="83000"/>
                  <a:satMod val="150000"/>
                </a:schemeClr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708400" y="1412776"/>
            <a:ext cx="4391992" cy="936104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448056" marR="0" lvl="0" indent="-384048" algn="just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Этот вид симметрии часто встречается в растениях, кристаллах, ракушках и т.п.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4" descr="CRAPIV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196752"/>
            <a:ext cx="2590800" cy="5080000"/>
          </a:xfrm>
          <a:prstGeom prst="rect">
            <a:avLst/>
          </a:prstGeom>
          <a:noFill/>
        </p:spPr>
      </p:pic>
      <p:pic>
        <p:nvPicPr>
          <p:cNvPr id="7" name="Picture 5" descr="раковина моллюска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95936" y="2204864"/>
            <a:ext cx="3888432" cy="41149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652120" cy="1124744"/>
          </a:xfrm>
        </p:spPr>
        <p:txBody>
          <a:bodyPr>
            <a:normAutofit/>
          </a:bodyPr>
          <a:lstStyle/>
          <a:p>
            <a:r>
              <a:rPr lang="ru-RU" i="1" dirty="0" smtClean="0"/>
              <a:t>Симметрия в технике 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36712"/>
            <a:ext cx="4932040" cy="30963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 Симметрия в технике</a:t>
            </a:r>
          </a:p>
          <a:p>
            <a:pPr>
              <a:buNone/>
            </a:pPr>
            <a:r>
              <a:rPr lang="ru-RU" sz="2400" dirty="0" smtClean="0"/>
              <a:t>     наблюдается очень часто.</a:t>
            </a:r>
          </a:p>
          <a:p>
            <a:pPr>
              <a:buNone/>
            </a:pPr>
            <a:r>
              <a:rPr lang="ru-RU" sz="2400" dirty="0" smtClean="0"/>
              <a:t>     Я думаю люди это делают, потому что такой техникой удобнее пользоваться.</a:t>
            </a:r>
            <a:endParaRPr lang="ru-RU" sz="2400" dirty="0"/>
          </a:p>
        </p:txBody>
      </p:sp>
      <p:pic>
        <p:nvPicPr>
          <p:cNvPr id="7170" name="Picture 2" descr="C:\Documents and Settings\masha\Рабочий стол\19360706_audio-technica_ath-sj3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548680"/>
            <a:ext cx="2160240" cy="2160240"/>
          </a:xfrm>
          <a:prstGeom prst="rect">
            <a:avLst/>
          </a:prstGeom>
          <a:noFill/>
        </p:spPr>
      </p:pic>
      <p:pic>
        <p:nvPicPr>
          <p:cNvPr id="7171" name="Picture 3" descr="C:\Documents and Settings\masha\Рабочий стол\394pxClassical_Guitar_two_view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3068960"/>
            <a:ext cx="2376264" cy="3618677"/>
          </a:xfrm>
          <a:prstGeom prst="rect">
            <a:avLst/>
          </a:prstGeom>
          <a:noFill/>
        </p:spPr>
      </p:pic>
      <p:pic>
        <p:nvPicPr>
          <p:cNvPr id="7172" name="Picture 4" descr="C:\Documents and Settings\masha\Рабочий стол\up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4288" y="3933056"/>
            <a:ext cx="1784803" cy="2355941"/>
          </a:xfrm>
          <a:prstGeom prst="rect">
            <a:avLst/>
          </a:prstGeom>
          <a:noFill/>
        </p:spPr>
      </p:pic>
      <p:pic>
        <p:nvPicPr>
          <p:cNvPr id="7173" name="Picture 5" descr="C:\Documents and Settings\masha\Рабочий стол\0_7a0e_6e25e59e_XL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2924944"/>
            <a:ext cx="4416490" cy="3312368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0"/>
            <a:ext cx="5724128" cy="1196752"/>
          </a:xfrm>
        </p:spPr>
        <p:txBody>
          <a:bodyPr/>
          <a:lstStyle/>
          <a:p>
            <a:pPr algn="ctr"/>
            <a:r>
              <a:rPr lang="ru-RU" i="1" dirty="0" smtClean="0"/>
              <a:t>Симметрия в быту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80728"/>
            <a:ext cx="8229600" cy="45720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Орнамент и бордюры</a:t>
            </a:r>
            <a:endParaRPr lang="ru-RU" dirty="0"/>
          </a:p>
        </p:txBody>
      </p:sp>
      <p:pic>
        <p:nvPicPr>
          <p:cNvPr id="8194" name="Picture 2" descr="C:\Documents and Settings\masha\Рабочий стол\YZOR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484784"/>
            <a:ext cx="6350000" cy="2108200"/>
          </a:xfrm>
          <a:prstGeom prst="rect">
            <a:avLst/>
          </a:prstGeom>
          <a:noFill/>
        </p:spPr>
      </p:pic>
      <p:pic>
        <p:nvPicPr>
          <p:cNvPr id="8195" name="Picture 3" descr="C:\Documents and Settings\masha\Рабочий стол\stock-vector--versions-of-abstract-ornament-in-vintage-style-symmetric-inward-isolated-vector-illustration-1549281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95728" y="2348880"/>
            <a:ext cx="2448272" cy="3584970"/>
          </a:xfrm>
          <a:prstGeom prst="rect">
            <a:avLst/>
          </a:prstGeom>
          <a:noFill/>
        </p:spPr>
      </p:pic>
      <p:pic>
        <p:nvPicPr>
          <p:cNvPr id="8196" name="Picture 4" descr="C:\Documents and Settings\masha\Рабочий стол\0228086801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3789040"/>
            <a:ext cx="3384376" cy="2910874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348880"/>
            <a:ext cx="2915816" cy="1728192"/>
          </a:xfrm>
        </p:spPr>
        <p:txBody>
          <a:bodyPr>
            <a:normAutofit/>
          </a:bodyPr>
          <a:lstStyle/>
          <a:p>
            <a:pPr marL="0" algn="ctr"/>
            <a:r>
              <a:rPr lang="ru-RU" sz="3500" i="1" dirty="0" smtClean="0"/>
              <a:t>Симметрия</a:t>
            </a:r>
            <a:br>
              <a:rPr lang="ru-RU" sz="3500" i="1" dirty="0" smtClean="0"/>
            </a:br>
            <a:r>
              <a:rPr lang="ru-RU" sz="3500" i="1" dirty="0" smtClean="0"/>
              <a:t> в </a:t>
            </a:r>
            <a:r>
              <a:rPr lang="ru-RU" sz="3200" i="1" dirty="0" smtClean="0"/>
              <a:t>архитектуре</a:t>
            </a:r>
            <a:endParaRPr lang="ru-RU" sz="3200" i="1" dirty="0"/>
          </a:p>
        </p:txBody>
      </p:sp>
      <p:pic>
        <p:nvPicPr>
          <p:cNvPr id="7" name="Picture 9" descr="Безымянный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372200" y="908720"/>
            <a:ext cx="2603349" cy="2879675"/>
          </a:xfrm>
          <a:prstGeom prst="rect">
            <a:avLst/>
          </a:prstGeom>
        </p:spPr>
      </p:pic>
      <p:pic>
        <p:nvPicPr>
          <p:cNvPr id="8" name="Picture 9" descr="пирам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0" y="188913"/>
            <a:ext cx="3165475" cy="1933575"/>
          </a:xfrm>
          <a:prstGeom prst="rect">
            <a:avLst/>
          </a:prstGeom>
        </p:spPr>
      </p:pic>
      <p:pic>
        <p:nvPicPr>
          <p:cNvPr id="9218" name="Picture 2" descr="C:\Documents and Settings\masha\Рабочий стол\50147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4" y="4509120"/>
            <a:ext cx="2753754" cy="2132856"/>
          </a:xfrm>
          <a:prstGeom prst="rect">
            <a:avLst/>
          </a:prstGeom>
          <a:noFill/>
        </p:spPr>
      </p:pic>
      <p:pic>
        <p:nvPicPr>
          <p:cNvPr id="9219" name="Picture 3" descr="C:\Documents and Settings\masha\Рабочий стол\P710005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0152" y="4509120"/>
            <a:ext cx="2808312" cy="2106234"/>
          </a:xfrm>
          <a:prstGeom prst="rect">
            <a:avLst/>
          </a:prstGeom>
          <a:noFill/>
        </p:spPr>
      </p:pic>
      <p:pic>
        <p:nvPicPr>
          <p:cNvPr id="9220" name="Picture 4" descr="C:\Documents and Settings\masha\Рабочий стол\image_2094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87824" y="2276872"/>
            <a:ext cx="3199437" cy="2136095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0"/>
            <a:ext cx="6012160" cy="1052736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Симметрия в поэзии и музыке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4"/>
            <a:ext cx="8229600" cy="45720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1800" dirty="0" smtClean="0"/>
              <a:t>«Душа музыки – ритм – состоит в правильном периодическом повторении частей музыкального произведения, - писал в 1908 году известный русский физик Г.В. Вульф. – Правильное же повторение одинаковых частей в целом и составляет сущность симметрии.</a:t>
            </a:r>
          </a:p>
          <a:p>
            <a:pPr algn="just"/>
            <a:r>
              <a:rPr lang="ru-RU" sz="1800" dirty="0" smtClean="0"/>
              <a:t> В стихотворениях подразумевается симметрия чередования рифм, ударных слогов.</a:t>
            </a:r>
          </a:p>
          <a:p>
            <a:pPr algn="just"/>
            <a:r>
              <a:rPr lang="ru-RU" sz="1800" dirty="0" smtClean="0"/>
              <a:t> Композитор в своей симфонии может по нескольку раз возвращаться к одной и той же теме, постепенно разрабатывая ее.</a:t>
            </a:r>
          </a:p>
          <a:p>
            <a:pPr algn="just"/>
            <a:endParaRPr lang="ru-RU" sz="1800" dirty="0" smtClean="0"/>
          </a:p>
          <a:p>
            <a:pPr algn="just"/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Все ярко, все бело круг</a:t>
            </a:r>
            <a:r>
              <a:rPr lang="ru-RU" sz="1800" dirty="0" smtClean="0">
                <a:solidFill>
                  <a:srgbClr val="FF0000"/>
                </a:solidFill>
              </a:rPr>
              <a:t>ом</a:t>
            </a:r>
            <a:r>
              <a:rPr lang="ru-RU" sz="1800" dirty="0" smtClean="0"/>
              <a:t>. </a:t>
            </a:r>
          </a:p>
          <a:p>
            <a:pPr>
              <a:buNone/>
            </a:pPr>
            <a:r>
              <a:rPr lang="ru-RU" sz="1800" dirty="0" smtClean="0"/>
              <a:t>На стеклах легкие уз</a:t>
            </a:r>
            <a:r>
              <a:rPr lang="ru-RU" sz="1800" dirty="0" smtClean="0">
                <a:solidFill>
                  <a:srgbClr val="00B0F0"/>
                </a:solidFill>
              </a:rPr>
              <a:t>оры</a:t>
            </a:r>
            <a:r>
              <a:rPr lang="ru-RU" sz="1800" dirty="0" smtClean="0"/>
              <a:t>,   </a:t>
            </a:r>
          </a:p>
          <a:p>
            <a:pPr>
              <a:buNone/>
            </a:pPr>
            <a:r>
              <a:rPr lang="ru-RU" sz="1800" dirty="0" smtClean="0"/>
              <a:t>Сорок веселых на дво</a:t>
            </a:r>
            <a:r>
              <a:rPr lang="ru-RU" sz="1800" dirty="0" smtClean="0">
                <a:solidFill>
                  <a:srgbClr val="00B050"/>
                </a:solidFill>
              </a:rPr>
              <a:t>ре</a:t>
            </a: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</a:rPr>
              <a:t>,</a:t>
            </a:r>
          </a:p>
          <a:p>
            <a:pPr>
              <a:buNone/>
            </a:pPr>
            <a:r>
              <a:rPr lang="ru-RU" sz="1800" dirty="0" smtClean="0"/>
              <a:t>Деревья в зимнем сереб</a:t>
            </a:r>
            <a:r>
              <a:rPr lang="ru-RU" sz="1800" dirty="0" smtClean="0">
                <a:solidFill>
                  <a:srgbClr val="00B050"/>
                </a:solidFill>
              </a:rPr>
              <a:t>ре,</a:t>
            </a: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  <a:p>
            <a:pPr>
              <a:buNone/>
            </a:pPr>
            <a:r>
              <a:rPr lang="ru-RU" sz="1800" dirty="0" smtClean="0"/>
              <a:t>И мягко устланные г</a:t>
            </a:r>
            <a:r>
              <a:rPr lang="ru-RU" sz="1800" dirty="0" smtClean="0">
                <a:solidFill>
                  <a:srgbClr val="00B0F0"/>
                </a:solidFill>
              </a:rPr>
              <a:t>оры </a:t>
            </a:r>
          </a:p>
          <a:p>
            <a:pPr>
              <a:buNone/>
            </a:pPr>
            <a:r>
              <a:rPr lang="ru-RU" sz="1800" dirty="0" smtClean="0"/>
              <a:t>Зимы блистательным ковр</a:t>
            </a:r>
            <a:r>
              <a:rPr lang="ru-RU" sz="1800" dirty="0" smtClean="0">
                <a:solidFill>
                  <a:srgbClr val="FF0000"/>
                </a:solidFill>
              </a:rPr>
              <a:t>ом</a:t>
            </a:r>
          </a:p>
          <a:p>
            <a:pPr>
              <a:buNone/>
            </a:pPr>
            <a:r>
              <a:rPr lang="ru-RU" sz="1800" dirty="0" smtClean="0"/>
              <a:t>                     Пушкин А.С. «Евгений Онегин»</a:t>
            </a:r>
            <a:endParaRPr lang="ru-RU" sz="1800" dirty="0"/>
          </a:p>
        </p:txBody>
      </p:sp>
      <p:pic>
        <p:nvPicPr>
          <p:cNvPr id="10242" name="Picture 2" descr="C:\Documents and Settings\masha\Рабочий стол\44802981_20070606puchki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3429000"/>
            <a:ext cx="2733724" cy="3272657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3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9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7812360" cy="1052736"/>
          </a:xfrm>
        </p:spPr>
        <p:txBody>
          <a:bodyPr/>
          <a:lstStyle/>
          <a:p>
            <a:r>
              <a:rPr lang="ru-RU" i="1" dirty="0" smtClean="0">
                <a:effectLst/>
              </a:rPr>
              <a:t>Симметрия в русском языке</a:t>
            </a:r>
            <a:endParaRPr lang="ru-RU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08720"/>
            <a:ext cx="7668344" cy="547260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Буквы А, М, Т, Ш, П имеют вертикальную ось симметрии</a:t>
            </a:r>
          </a:p>
          <a:p>
            <a:r>
              <a:rPr lang="ru-RU" sz="2000" dirty="0" smtClean="0"/>
              <a:t> В, З, К, С, Э, Е – горизонтальную.</a:t>
            </a:r>
          </a:p>
          <a:p>
            <a:r>
              <a:rPr lang="ru-RU" sz="2000" dirty="0" smtClean="0"/>
              <a:t> А буквы Ж, Н, О, Ф, Х имеют по две оси симметрии.</a:t>
            </a:r>
          </a:p>
          <a:p>
            <a:r>
              <a:rPr lang="ru-RU" sz="2000" dirty="0" smtClean="0"/>
              <a:t> Симметрию можно увидеть и в словах: казак, шалаш.</a:t>
            </a:r>
          </a:p>
          <a:p>
            <a:r>
              <a:rPr lang="ru-RU" sz="2000" dirty="0" smtClean="0"/>
              <a:t>Есть и целые фразы с таким свойством (если не учитывать пробелы между словами). Такие фразы называются палиндромами.</a:t>
            </a:r>
          </a:p>
          <a:p>
            <a:endParaRPr lang="ru-RU" sz="2000" dirty="0" smtClean="0"/>
          </a:p>
          <a:p>
            <a:pPr algn="r"/>
            <a:r>
              <a:rPr lang="ru-RU" sz="2000" dirty="0" smtClean="0"/>
              <a:t>“Искать такси”</a:t>
            </a:r>
          </a:p>
          <a:p>
            <a:pPr algn="r"/>
            <a:r>
              <a:rPr lang="ru-RU" sz="2000" dirty="0" smtClean="0"/>
              <a:t>“Аргентина манит негра” </a:t>
            </a:r>
          </a:p>
          <a:p>
            <a:pPr algn="r"/>
            <a:r>
              <a:rPr lang="ru-RU" sz="2000" dirty="0" smtClean="0"/>
              <a:t>“Ценит негра аргентинец” </a:t>
            </a:r>
          </a:p>
          <a:p>
            <a:pPr algn="r"/>
            <a:r>
              <a:rPr lang="en-US" sz="2000" dirty="0" smtClean="0"/>
              <a:t>“</a:t>
            </a:r>
            <a:r>
              <a:rPr lang="ru-RU" sz="2000" dirty="0" smtClean="0"/>
              <a:t>А роза упала на лапу </a:t>
            </a:r>
            <a:r>
              <a:rPr lang="ru-RU" sz="2000" dirty="0" err="1" smtClean="0"/>
              <a:t>Азора</a:t>
            </a:r>
            <a:r>
              <a:rPr lang="en-US" sz="2000" dirty="0" smtClean="0"/>
              <a:t>”</a:t>
            </a:r>
            <a:endParaRPr lang="ru-RU" sz="2000" dirty="0" smtClean="0"/>
          </a:p>
          <a:p>
            <a:pPr algn="r">
              <a:buNone/>
              <a:defRPr/>
            </a:pPr>
            <a:r>
              <a:rPr lang="ru-RU" sz="2000" dirty="0" smtClean="0">
                <a:solidFill>
                  <a:srgbClr val="7030A0"/>
                </a:solidFill>
              </a:rPr>
              <a:t>Палиндром В.Набокова:</a:t>
            </a:r>
          </a:p>
          <a:p>
            <a:pPr algn="r">
              <a:defRPr/>
            </a:pPr>
            <a:r>
              <a:rPr lang="ru-RU" sz="2000" dirty="0" smtClean="0"/>
              <a:t>Я ел мясо лося, млея... </a:t>
            </a:r>
          </a:p>
          <a:p>
            <a:pPr algn="r">
              <a:defRPr/>
            </a:pPr>
            <a:r>
              <a:rPr lang="ru-RU" sz="2000" dirty="0" smtClean="0"/>
              <a:t>Рвал Эол алоэ, лавр. </a:t>
            </a:r>
          </a:p>
          <a:p>
            <a:endParaRPr lang="ru-RU" sz="2000" dirty="0"/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404664"/>
            <a:ext cx="4690864" cy="720080"/>
          </a:xfrm>
        </p:spPr>
        <p:txBody>
          <a:bodyPr>
            <a:normAutofit/>
          </a:bodyPr>
          <a:lstStyle/>
          <a:p>
            <a:pPr algn="ctr"/>
            <a:r>
              <a:rPr lang="ru-RU" i="1" dirty="0" smtClean="0">
                <a:effectLst/>
              </a:rPr>
              <a:t>Заключение </a:t>
            </a:r>
            <a:endParaRPr lang="ru-RU" i="1" dirty="0">
              <a:effectLst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611560" y="1052736"/>
            <a:ext cx="8157592" cy="396044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Симметрию можно обнаружить почти везде.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Для человека –это </a:t>
            </a:r>
            <a:r>
              <a:rPr lang="ru-RU" dirty="0" smtClean="0">
                <a:solidFill>
                  <a:srgbClr val="C00000"/>
                </a:solidFill>
              </a:rPr>
              <a:t>уравновешенность и гармония. </a:t>
            </a:r>
          </a:p>
          <a:p>
            <a:pPr algn="just">
              <a:buNone/>
            </a:pPr>
            <a:r>
              <a:rPr lang="ru-RU" dirty="0" smtClean="0">
                <a:solidFill>
                  <a:srgbClr val="0070C0"/>
                </a:solidFill>
              </a:rPr>
              <a:t>По словам немецкого математика Германа Вейля: «</a:t>
            </a:r>
            <a:r>
              <a:rPr lang="ru-RU" b="1" dirty="0" smtClean="0">
                <a:solidFill>
                  <a:srgbClr val="0070C0"/>
                </a:solidFill>
              </a:rPr>
              <a:t>Посредством симметрии человек всегда пытался </a:t>
            </a:r>
            <a:r>
              <a:rPr lang="ru-RU" dirty="0" smtClean="0">
                <a:solidFill>
                  <a:srgbClr val="0070C0"/>
                </a:solidFill>
              </a:rPr>
              <a:t>постичь и создать порядок, красоту и совершенство».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91680" y="4725144"/>
            <a:ext cx="60841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О симметрия! Гимн тебе пою!</a:t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Тебя повсюду в мире узнаю.</a:t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Ты в Эйфелевой башне, в малой мошке,</a:t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Ты в елочке, что у лесной дорожки.</a:t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С тобою в дружбе и тюльпан, и роза,</a:t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И снежный рой – творение мороза!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589781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    </a:t>
            </a:r>
            <a:r>
              <a:rPr lang="ru-RU" sz="4800" dirty="0" smtClean="0"/>
              <a:t>Спасибо за внимание</a:t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endParaRPr lang="ru-RU" dirty="0"/>
          </a:p>
        </p:txBody>
      </p:sp>
      <p:pic>
        <p:nvPicPr>
          <p:cNvPr id="13314" name="Picture 2" descr="C:\Documents and Settings\masha\Рабочий стол\405570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2204864"/>
            <a:ext cx="3096344" cy="3969672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/>
              <a:t>Введение</a:t>
            </a:r>
            <a:endParaRPr lang="ru-RU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1720840"/>
            <a:ext cx="79208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	С симметрией мы встречаемся везде – в природе, технике, искусстве, науке. Издавна человек использовал симметрию в архитектуре. Древним храмам, башням средневековым замкам, современным зданиям она придает гармоничность и законченность. Симметрия буквально пронизывает весь окружающий нас мир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Определение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435280" cy="4572000"/>
          </a:xfrm>
        </p:spPr>
        <p:txBody>
          <a:bodyPr/>
          <a:lstStyle/>
          <a:p>
            <a:pPr>
              <a:buNone/>
            </a:pPr>
            <a:r>
              <a:rPr lang="ru-RU" b="1" i="1" dirty="0" smtClean="0"/>
              <a:t>   		В древности слово </a:t>
            </a:r>
            <a:r>
              <a:rPr lang="ru-RU" b="1" i="1" dirty="0" smtClean="0">
                <a:solidFill>
                  <a:srgbClr val="FF3300"/>
                </a:solidFill>
              </a:rPr>
              <a:t>«симметрия»</a:t>
            </a:r>
            <a:r>
              <a:rPr lang="ru-RU" b="1" i="1" dirty="0" smtClean="0"/>
              <a:t> употреблялось как «гармония» и «красота».  По-гречески оно означает «соразмерность, пропорциональность, одинаковость в расположении частей». </a:t>
            </a:r>
            <a:endParaRPr lang="ru-RU" b="1" i="1" dirty="0"/>
          </a:p>
        </p:txBody>
      </p:sp>
      <p:pic>
        <p:nvPicPr>
          <p:cNvPr id="2050" name="Picture 2" descr="C:\Documents and Settings\masha\Рабочий стол\1500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792620">
            <a:off x="6719898" y="448416"/>
            <a:ext cx="2198510" cy="1492294"/>
          </a:xfrm>
          <a:prstGeom prst="rect">
            <a:avLst/>
          </a:prstGeom>
          <a:noFill/>
        </p:spPr>
      </p:pic>
      <p:pic>
        <p:nvPicPr>
          <p:cNvPr id="2051" name="Picture 3" descr="C:\Documents and Settings\masha\Рабочий стол\p012_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5358" y="4921089"/>
            <a:ext cx="2338642" cy="193691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844824"/>
            <a:ext cx="8229600" cy="4572000"/>
          </a:xfrm>
          <a:blipFill>
            <a:blip r:embed="rId3" cstate="print"/>
            <a:tile tx="0" ty="0" sx="100000" sy="100000" flip="none" algn="tl"/>
          </a:blipFill>
          <a:ln>
            <a:solidFill>
              <a:schemeClr val="bg1"/>
            </a:solidFill>
          </a:ln>
        </p:spPr>
        <p:txBody>
          <a:bodyPr/>
          <a:lstStyle/>
          <a:p>
            <a:r>
              <a:rPr lang="en-US" b="1" i="1" u="sng" dirty="0" smtClean="0">
                <a:solidFill>
                  <a:srgbClr val="7030A0"/>
                </a:solidFill>
              </a:rPr>
              <a:t> </a:t>
            </a:r>
            <a:r>
              <a:rPr lang="ru-RU" b="1" i="1" u="sng" dirty="0" smtClean="0">
                <a:solidFill>
                  <a:srgbClr val="7030A0"/>
                </a:solidFill>
              </a:rPr>
              <a:t>Симметрия в математике</a:t>
            </a:r>
          </a:p>
          <a:p>
            <a:r>
              <a:rPr lang="ru-RU" b="1" i="1" u="sng" dirty="0" smtClean="0">
                <a:solidFill>
                  <a:srgbClr val="7030A0"/>
                </a:solidFill>
              </a:rPr>
              <a:t>Симметрия в природе</a:t>
            </a:r>
          </a:p>
          <a:p>
            <a:r>
              <a:rPr lang="ru-RU" b="1" i="1" u="sng" dirty="0" smtClean="0"/>
              <a:t> </a:t>
            </a:r>
            <a:r>
              <a:rPr lang="ru-RU" b="1" i="1" u="sng" dirty="0" smtClean="0">
                <a:solidFill>
                  <a:srgbClr val="7030A0"/>
                </a:solidFill>
              </a:rPr>
              <a:t>Симметрия в технике</a:t>
            </a:r>
          </a:p>
          <a:p>
            <a:r>
              <a:rPr lang="ru-RU" b="1" i="1" u="sng" dirty="0" smtClean="0">
                <a:solidFill>
                  <a:srgbClr val="7030A0"/>
                </a:solidFill>
              </a:rPr>
              <a:t> Симметрия  в быту</a:t>
            </a:r>
          </a:p>
          <a:p>
            <a:r>
              <a:rPr lang="ru-RU" b="1" i="1" u="sng" dirty="0" smtClean="0">
                <a:solidFill>
                  <a:srgbClr val="7030A0"/>
                </a:solidFill>
              </a:rPr>
              <a:t> Симметрия  в искусстве</a:t>
            </a:r>
          </a:p>
          <a:p>
            <a:r>
              <a:rPr lang="ru-RU" b="1" i="1" u="sng" dirty="0" smtClean="0">
                <a:solidFill>
                  <a:srgbClr val="7030A0"/>
                </a:solidFill>
              </a:rPr>
              <a:t> Симметрия  в русском языке</a:t>
            </a:r>
            <a:endParaRPr lang="en-US" b="1" i="1" u="sng" dirty="0" smtClean="0">
              <a:solidFill>
                <a:srgbClr val="7030A0"/>
              </a:solidFill>
            </a:endParaRPr>
          </a:p>
        </p:txBody>
      </p:sp>
      <p:pic>
        <p:nvPicPr>
          <p:cNvPr id="3074" name="Picture 2" descr="C:\Documents and Settings\masha\Рабочий стол\Leaf_28_we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25462">
            <a:off x="6136182" y="2452458"/>
            <a:ext cx="2160240" cy="1620179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1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2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8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9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5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6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Симметрия в математике</a:t>
            </a:r>
            <a:br>
              <a:rPr lang="ru-RU" dirty="0" smtClean="0"/>
            </a:br>
            <a:r>
              <a:rPr lang="ru-RU" sz="1600" dirty="0" smtClean="0"/>
              <a:t>1 вид симметрии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i="1" dirty="0" smtClean="0"/>
              <a:t>Центральная симметрия</a:t>
            </a:r>
            <a:endParaRPr lang="ru-RU" sz="36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844824"/>
            <a:ext cx="8229600" cy="201622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/>
              <a:t>Две точки А и А1 называются симметричными относительно точки О, если О – середина отрезка АА1. Точка О считается симметричной самой себе.</a:t>
            </a:r>
          </a:p>
          <a:p>
            <a:pPr algn="r"/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3717032"/>
            <a:ext cx="2952327" cy="2952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Осевая симметрия</a:t>
            </a:r>
            <a:br>
              <a:rPr lang="ru-RU" i="1" dirty="0" smtClean="0"/>
            </a:br>
            <a:r>
              <a:rPr lang="ru-RU" sz="1600" i="1" dirty="0" smtClean="0"/>
              <a:t>2 вид</a:t>
            </a:r>
            <a:endParaRPr lang="ru-RU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91680" y="1412776"/>
            <a:ext cx="5976664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400" dirty="0" smtClean="0"/>
              <a:t>Две точки А и А1, лежащие на одном перпендикуляре к данной прямой по разные стороны и на одинаковом расстоянии от нее, называются симметричными относительно данной прямой.</a:t>
            </a:r>
            <a:endParaRPr lang="ru-RU" sz="2400" dirty="0"/>
          </a:p>
        </p:txBody>
      </p:sp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203848" y="3501008"/>
            <a:ext cx="3076575" cy="30940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Симметричные фигуры</a:t>
            </a:r>
            <a:endParaRPr lang="ru-RU" dirty="0"/>
          </a:p>
        </p:txBody>
      </p:sp>
      <p:sp>
        <p:nvSpPr>
          <p:cNvPr id="19" name="Содержимое 1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На рисунке снежинка имеет 1 центр симметрии и 6 осей симметрии</a:t>
            </a:r>
            <a:endParaRPr lang="ru-RU" dirty="0"/>
          </a:p>
        </p:txBody>
      </p:sp>
      <p:pic>
        <p:nvPicPr>
          <p:cNvPr id="5" name="Picture 24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267744" y="3212976"/>
            <a:ext cx="3889375" cy="3254375"/>
          </a:xfrm>
          <a:prstGeom prst="rect">
            <a:avLst/>
          </a:prstGeom>
          <a:noFill/>
          <a:ln/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4211960" y="2924944"/>
            <a:ext cx="72008" cy="3816424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3203848" y="3212976"/>
            <a:ext cx="2160240" cy="3456384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3275856" y="3068960"/>
            <a:ext cx="1944216" cy="36004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2051720" y="4869160"/>
            <a:ext cx="4248472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H="1">
            <a:off x="2555776" y="3789040"/>
            <a:ext cx="3384376" cy="2088232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2483768" y="3861048"/>
            <a:ext cx="3672408" cy="2088232"/>
          </a:xfrm>
          <a:prstGeom prst="line">
            <a:avLst/>
          </a:prstGeom>
          <a:ln>
            <a:solidFill>
              <a:srgbClr val="CC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Овал 36"/>
          <p:cNvSpPr/>
          <p:nvPr/>
        </p:nvSpPr>
        <p:spPr>
          <a:xfrm>
            <a:off x="4211960" y="479715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686800" cy="841248"/>
          </a:xfrm>
        </p:spPr>
        <p:txBody>
          <a:bodyPr>
            <a:normAutofit fontScale="90000"/>
          </a:bodyPr>
          <a:lstStyle/>
          <a:p>
            <a:pPr lvl="0">
              <a:defRPr/>
            </a:pPr>
            <a:r>
              <a:rPr lang="ru-RU" dirty="0" smtClean="0"/>
              <a:t>Фигуры, обладающие одной осью симметрии</a:t>
            </a:r>
            <a:endParaRPr lang="ru-RU" dirty="0"/>
          </a:p>
        </p:txBody>
      </p:sp>
      <p:sp>
        <p:nvSpPr>
          <p:cNvPr id="34" name="Rectangle 4"/>
          <p:cNvSpPr txBox="1">
            <a:spLocks noChangeArrowheads="1"/>
          </p:cNvSpPr>
          <p:nvPr/>
        </p:nvSpPr>
        <p:spPr>
          <a:xfrm>
            <a:off x="685800" y="152400"/>
            <a:ext cx="6870700" cy="1600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484632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200" b="0" i="0" u="none" strike="noStrike" kern="1200" cap="none" spc="0" normalizeH="0" baseline="0" noProof="0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accent1">
                  <a:tint val="83000"/>
                  <a:satMod val="150000"/>
                </a:schemeClr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35" name="Group 39"/>
          <p:cNvGrpSpPr>
            <a:grpSpLocks/>
          </p:cNvGrpSpPr>
          <p:nvPr/>
        </p:nvGrpSpPr>
        <p:grpSpPr bwMode="auto">
          <a:xfrm>
            <a:off x="1258888" y="1916113"/>
            <a:ext cx="2089150" cy="1441450"/>
            <a:chOff x="793" y="1207"/>
            <a:chExt cx="1316" cy="908"/>
          </a:xfrm>
        </p:grpSpPr>
        <p:sp>
          <p:nvSpPr>
            <p:cNvPr id="36" name="Line 15"/>
            <p:cNvSpPr>
              <a:spLocks noChangeShapeType="1"/>
            </p:cNvSpPr>
            <p:nvPr/>
          </p:nvSpPr>
          <p:spPr bwMode="auto">
            <a:xfrm flipV="1">
              <a:off x="793" y="1207"/>
              <a:ext cx="1270" cy="454"/>
            </a:xfrm>
            <a:prstGeom prst="line">
              <a:avLst/>
            </a:prstGeom>
            <a:noFill/>
            <a:ln w="22225">
              <a:solidFill>
                <a:srgbClr val="0033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7" name="Line 16"/>
            <p:cNvSpPr>
              <a:spLocks noChangeShapeType="1"/>
            </p:cNvSpPr>
            <p:nvPr/>
          </p:nvSpPr>
          <p:spPr bwMode="auto">
            <a:xfrm>
              <a:off x="793" y="1661"/>
              <a:ext cx="1316" cy="454"/>
            </a:xfrm>
            <a:prstGeom prst="line">
              <a:avLst/>
            </a:prstGeom>
            <a:noFill/>
            <a:ln w="22225">
              <a:solidFill>
                <a:srgbClr val="0033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8" name="Line 18"/>
          <p:cNvSpPr>
            <a:spLocks noChangeShapeType="1"/>
          </p:cNvSpPr>
          <p:nvPr/>
        </p:nvSpPr>
        <p:spPr bwMode="auto">
          <a:xfrm>
            <a:off x="1258888" y="2636838"/>
            <a:ext cx="2087562" cy="0"/>
          </a:xfrm>
          <a:prstGeom prst="line">
            <a:avLst/>
          </a:prstGeom>
          <a:noFill/>
          <a:ln w="25400">
            <a:solidFill>
              <a:srgbClr val="FF66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9" name="AutoShape 25"/>
          <p:cNvSpPr>
            <a:spLocks noChangeArrowheads="1"/>
          </p:cNvSpPr>
          <p:nvPr/>
        </p:nvSpPr>
        <p:spPr bwMode="auto">
          <a:xfrm>
            <a:off x="5940425" y="2133600"/>
            <a:ext cx="1727200" cy="2232025"/>
          </a:xfrm>
          <a:prstGeom prst="triangle">
            <a:avLst>
              <a:gd name="adj" fmla="val 50000"/>
            </a:avLst>
          </a:prstGeom>
          <a:solidFill>
            <a:srgbClr val="99CCFF"/>
          </a:solidFill>
          <a:ln w="19050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" name="Line 26"/>
          <p:cNvSpPr>
            <a:spLocks noChangeShapeType="1"/>
          </p:cNvSpPr>
          <p:nvPr/>
        </p:nvSpPr>
        <p:spPr bwMode="auto">
          <a:xfrm>
            <a:off x="6804025" y="1700213"/>
            <a:ext cx="0" cy="3457575"/>
          </a:xfrm>
          <a:prstGeom prst="line">
            <a:avLst/>
          </a:prstGeom>
          <a:noFill/>
          <a:ln w="25400">
            <a:solidFill>
              <a:srgbClr val="FF66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" name="AutoShape 28"/>
          <p:cNvSpPr>
            <a:spLocks noChangeArrowheads="1"/>
          </p:cNvSpPr>
          <p:nvPr/>
        </p:nvSpPr>
        <p:spPr bwMode="auto">
          <a:xfrm>
            <a:off x="2411413" y="4365625"/>
            <a:ext cx="2808287" cy="1727200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folHlink"/>
          </a:solidFill>
          <a:ln w="1905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2" name="Line 37"/>
          <p:cNvSpPr>
            <a:spLocks noChangeShapeType="1"/>
          </p:cNvSpPr>
          <p:nvPr/>
        </p:nvSpPr>
        <p:spPr bwMode="auto">
          <a:xfrm>
            <a:off x="3851275" y="3789363"/>
            <a:ext cx="0" cy="2520950"/>
          </a:xfrm>
          <a:prstGeom prst="line">
            <a:avLst/>
          </a:prstGeom>
          <a:noFill/>
          <a:ln w="25400">
            <a:solidFill>
              <a:srgbClr val="FF66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3" name="AutoShape 3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01013" y="6165850"/>
            <a:ext cx="358775" cy="358775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4" name="Line 40"/>
          <p:cNvSpPr>
            <a:spLocks noChangeShapeType="1"/>
          </p:cNvSpPr>
          <p:nvPr/>
        </p:nvSpPr>
        <p:spPr bwMode="auto">
          <a:xfrm>
            <a:off x="6227763" y="3141663"/>
            <a:ext cx="2159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5" name="Line 42"/>
          <p:cNvSpPr>
            <a:spLocks noChangeShapeType="1"/>
          </p:cNvSpPr>
          <p:nvPr/>
        </p:nvSpPr>
        <p:spPr bwMode="auto">
          <a:xfrm flipH="1">
            <a:off x="7164388" y="3141663"/>
            <a:ext cx="2159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6" name="Line 48"/>
          <p:cNvSpPr>
            <a:spLocks noChangeShapeType="1"/>
          </p:cNvSpPr>
          <p:nvPr/>
        </p:nvSpPr>
        <p:spPr bwMode="auto">
          <a:xfrm>
            <a:off x="4716463" y="5157788"/>
            <a:ext cx="2159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7" name="Line 50"/>
          <p:cNvSpPr>
            <a:spLocks noChangeShapeType="1"/>
          </p:cNvSpPr>
          <p:nvPr/>
        </p:nvSpPr>
        <p:spPr bwMode="auto">
          <a:xfrm flipH="1">
            <a:off x="2700338" y="5300663"/>
            <a:ext cx="2159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" name="Text Box 52"/>
          <p:cNvSpPr txBox="1">
            <a:spLocks noChangeArrowheads="1"/>
          </p:cNvSpPr>
          <p:nvPr/>
        </p:nvSpPr>
        <p:spPr bwMode="auto">
          <a:xfrm>
            <a:off x="1187450" y="3357563"/>
            <a:ext cx="1296988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u="sng" dirty="0">
                <a:latin typeface="Verdana" pitchFamily="34" charset="0"/>
              </a:rPr>
              <a:t>Угол</a:t>
            </a:r>
          </a:p>
        </p:txBody>
      </p:sp>
      <p:sp>
        <p:nvSpPr>
          <p:cNvPr id="49" name="Text Box 53"/>
          <p:cNvSpPr txBox="1">
            <a:spLocks noChangeArrowheads="1"/>
          </p:cNvSpPr>
          <p:nvPr/>
        </p:nvSpPr>
        <p:spPr bwMode="auto">
          <a:xfrm>
            <a:off x="6865938" y="4652963"/>
            <a:ext cx="2278062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u="sng" dirty="0">
                <a:latin typeface="Verdana" pitchFamily="34" charset="0"/>
              </a:rPr>
              <a:t>Равнобедренный </a:t>
            </a:r>
          </a:p>
          <a:p>
            <a:pPr algn="ctr"/>
            <a:r>
              <a:rPr lang="ru-RU" u="sng" dirty="0">
                <a:latin typeface="Verdana" pitchFamily="34" charset="0"/>
              </a:rPr>
              <a:t>треугольник</a:t>
            </a:r>
          </a:p>
        </p:txBody>
      </p:sp>
      <p:sp>
        <p:nvSpPr>
          <p:cNvPr id="50" name="Text Box 55"/>
          <p:cNvSpPr txBox="1">
            <a:spLocks noChangeArrowheads="1"/>
          </p:cNvSpPr>
          <p:nvPr/>
        </p:nvSpPr>
        <p:spPr bwMode="auto">
          <a:xfrm>
            <a:off x="2195513" y="6308725"/>
            <a:ext cx="410527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u="sng">
                <a:latin typeface="Verdana" pitchFamily="34" charset="0"/>
              </a:rPr>
              <a:t>Равнобедренная трапеция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|0.9|21.9|0.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.3|5.6|2.9|6.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1|1.3|1.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2.4|56.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7|0.8|0.7|0.8|0.6|0.7|0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2.5|1.2|1|0.8|1.1|1.1|1.1|0.7|0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|0.9|6.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1.6|1.2|1.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2.3|1|1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|1.4|0.9|2.1|1.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3.4|5.2|1.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1.4|1.3|1.1|0.9|1.1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1038</TotalTime>
  <Words>776</Words>
  <Application>Microsoft Office PowerPoint</Application>
  <PresentationFormat>Экран (4:3)</PresentationFormat>
  <Paragraphs>108</Paragraphs>
  <Slides>29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Трек</vt:lpstr>
      <vt:lpstr>Симметрия вокруг нас</vt:lpstr>
      <vt:lpstr>Цель:</vt:lpstr>
      <vt:lpstr>Введение</vt:lpstr>
      <vt:lpstr>Определение </vt:lpstr>
      <vt:lpstr>Содержание </vt:lpstr>
      <vt:lpstr>Симметрия в математике 1 вид симметрии Центральная симметрия</vt:lpstr>
      <vt:lpstr>Осевая симметрия 2 вид</vt:lpstr>
      <vt:lpstr>Симметричные фигуры</vt:lpstr>
      <vt:lpstr>Фигуры, обладающие одной осью симметрии</vt:lpstr>
      <vt:lpstr>Слайд 10</vt:lpstr>
      <vt:lpstr>Слайд 11</vt:lpstr>
      <vt:lpstr>Слайд 12</vt:lpstr>
      <vt:lpstr>Слайд 13</vt:lpstr>
      <vt:lpstr>Симметрия в физике и не живой природе</vt:lpstr>
      <vt:lpstr>Слайд 15</vt:lpstr>
      <vt:lpstr> Симметрия в атмосфере 27 января 2013 года в г. Алатырь при восходе солнца, около реки Суры наблюдалось интересное явление, солнечные световые столбы. Это явление природы возникает при сильном морозе, когда солнечный свет отражается в кристализованных осадках в атмосфере       </vt:lpstr>
      <vt:lpstr>Слайд 17</vt:lpstr>
      <vt:lpstr>Слайд 18</vt:lpstr>
      <vt:lpstr>Слайд 19</vt:lpstr>
      <vt:lpstr>Симметрия у растений</vt:lpstr>
      <vt:lpstr>Симметрия у человека</vt:lpstr>
      <vt:lpstr>Винтовая Симметрия</vt:lpstr>
      <vt:lpstr>Симметрия в технике </vt:lpstr>
      <vt:lpstr>Симметрия в быту </vt:lpstr>
      <vt:lpstr>Симметрия  в архитектуре</vt:lpstr>
      <vt:lpstr>Симметрия в поэзии и музыке</vt:lpstr>
      <vt:lpstr>Симметрия в русском языке</vt:lpstr>
      <vt:lpstr>Заключение </vt:lpstr>
      <vt:lpstr>    Спасибо за внимание    </vt:lpstr>
    </vt:vector>
  </TitlesOfParts>
  <Company>SamForum.ws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Симметрия Вокруг Нас.</dc:title>
  <dc:creator>SamLab.ws</dc:creator>
  <cp:lastModifiedBy>User</cp:lastModifiedBy>
  <cp:revision>77</cp:revision>
  <dcterms:created xsi:type="dcterms:W3CDTF">2010-11-06T12:36:47Z</dcterms:created>
  <dcterms:modified xsi:type="dcterms:W3CDTF">2013-09-30T13:50:29Z</dcterms:modified>
</cp:coreProperties>
</file>