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02" autoAdjust="0"/>
  </p:normalViewPr>
  <p:slideViewPr>
    <p:cSldViewPr>
      <p:cViewPr varScale="1">
        <p:scale>
          <a:sx n="80" d="100"/>
          <a:sy n="80" d="100"/>
        </p:scale>
        <p:origin x="-16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E9F4B-E340-4B96-BA87-A9B095244E0C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2847A-1B8C-452B-AC5D-C5A6C4175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«Первое путешествие в музыкальный театр».Опера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967334"/>
            <a:ext cx="47880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6165304"/>
            <a:ext cx="6984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Автор  </a:t>
            </a:r>
            <a:r>
              <a:rPr lang="ru-RU" sz="2400" b="1" dirty="0" err="1" smtClean="0">
                <a:latin typeface="Georgia" pitchFamily="18" charset="0"/>
              </a:rPr>
              <a:t>Саргсян</a:t>
            </a:r>
            <a:r>
              <a:rPr lang="ru-RU" sz="2400" b="1" dirty="0" smtClean="0">
                <a:latin typeface="Georgia" pitchFamily="18" charset="0"/>
              </a:rPr>
              <a:t>  </a:t>
            </a:r>
            <a:r>
              <a:rPr lang="ru-RU" sz="2400" b="1" dirty="0" err="1" smtClean="0">
                <a:latin typeface="Georgia" pitchFamily="18" charset="0"/>
              </a:rPr>
              <a:t>Сильва</a:t>
            </a:r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b="1" dirty="0" err="1" smtClean="0">
                <a:latin typeface="Georgia" pitchFamily="18" charset="0"/>
              </a:rPr>
              <a:t>Патвакановна</a:t>
            </a:r>
            <a:endParaRPr lang="ru-RU" sz="2400" b="1" dirty="0" smtClean="0">
              <a:latin typeface="Georgia" pitchFamily="18" charset="0"/>
            </a:endParaRPr>
          </a:p>
          <a:p>
            <a:endParaRPr lang="ru-RU" sz="2400" dirty="0" smtClean="0">
              <a:latin typeface="Georgia" pitchFamily="18" charset="0"/>
            </a:endParaRPr>
          </a:p>
        </p:txBody>
      </p:sp>
      <p:pic>
        <p:nvPicPr>
          <p:cNvPr id="8" name="Рисунок 7" descr="images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204864"/>
            <a:ext cx="7056784" cy="3876542"/>
          </a:xfrm>
          <a:prstGeom prst="round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dk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8640"/>
            <a:ext cx="4467448" cy="6345807"/>
          </a:xfrm>
          <a:prstGeom prst="roundRect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292080" y="1916832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Дочери царя морского водят круги , а Волхова садится около Садко и плетёт ему венок.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420888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Georgia" pitchFamily="18" charset="0"/>
              </a:rPr>
              <a:t>Автор : </a:t>
            </a:r>
            <a:r>
              <a:rPr lang="ru-RU" sz="3200" dirty="0" err="1" smtClean="0">
                <a:latin typeface="Georgia" pitchFamily="18" charset="0"/>
              </a:rPr>
              <a:t>Саргсян</a:t>
            </a:r>
            <a:r>
              <a:rPr lang="ru-RU" sz="3200" dirty="0" smtClean="0">
                <a:latin typeface="Georgia" pitchFamily="18" charset="0"/>
              </a:rPr>
              <a:t> </a:t>
            </a:r>
            <a:r>
              <a:rPr lang="ru-RU" sz="3200" dirty="0" err="1" smtClean="0">
                <a:latin typeface="Georgia" pitchFamily="18" charset="0"/>
              </a:rPr>
              <a:t>Сильва</a:t>
            </a:r>
            <a:r>
              <a:rPr lang="ru-RU" sz="3200" dirty="0" smtClean="0">
                <a:latin typeface="Georgia" pitchFamily="18" charset="0"/>
              </a:rPr>
              <a:t> </a:t>
            </a:r>
            <a:r>
              <a:rPr lang="ru-RU" sz="3200" dirty="0" err="1" smtClean="0">
                <a:latin typeface="Georgia" pitchFamily="18" charset="0"/>
              </a:rPr>
              <a:t>Патвакановна</a:t>
            </a:r>
            <a:endParaRPr lang="ru-RU" sz="3200" dirty="0" smtClean="0">
              <a:latin typeface="Georgia" pitchFamily="18" charset="0"/>
            </a:endParaRPr>
          </a:p>
          <a:p>
            <a:pPr algn="ctr"/>
            <a:r>
              <a:rPr lang="ru-RU" sz="3200" dirty="0" smtClean="0">
                <a:latin typeface="Georgia" pitchFamily="18" charset="0"/>
              </a:rPr>
              <a:t>Санкт-Петербург  </a:t>
            </a:r>
            <a:r>
              <a:rPr lang="ru-RU" sz="3200" dirty="0" err="1" smtClean="0">
                <a:latin typeface="Georgia" pitchFamily="18" charset="0"/>
              </a:rPr>
              <a:t>Колпинский</a:t>
            </a:r>
            <a:r>
              <a:rPr lang="ru-RU" sz="3200" dirty="0" smtClean="0">
                <a:latin typeface="Georgia" pitchFamily="18" charset="0"/>
              </a:rPr>
              <a:t>  р.</a:t>
            </a:r>
          </a:p>
          <a:p>
            <a:pPr algn="ctr"/>
            <a:r>
              <a:rPr lang="ru-RU" sz="3200" dirty="0" smtClean="0">
                <a:latin typeface="Georgia" pitchFamily="18" charset="0"/>
              </a:rPr>
              <a:t>школа  №520 учитель  музыки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312368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Цель урока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00506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Задачи урока –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углубить знания об оперном спектакле . Помочь понять его   драматургию и взаимодействия происходящих в нём явлений и событий ,переданных  интонационным языком музыки.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157192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Оборудование  урока-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мультимедийный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проектор,учебник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Г.П.Сергеевой,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Е.Д.Критской»Музыка» для 5 класса ,рабочая  тетрадь к учебнику ,музыкальные  словари,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Раздаточный материал со словами песен» Ой, ты тёмная дубровушка»,»Заиграйте, мои     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гусельки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»,»Колыбельная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Волховы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»,таблица для характеристики главных героев оперы.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764704"/>
            <a:ext cx="8029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Образовательная : </a:t>
            </a:r>
            <a:r>
              <a:rPr lang="ru-RU" dirty="0" smtClean="0"/>
              <a:t>познакомить с особенностями оперного жанра, возникающего основе литературного произведения как источника либретто, с разновидностями вокальных инструментальных жанров и форм внутри оперы ,с  исполнителями примере оперы Н.А .Римского-Корсакова «Садко».</a:t>
            </a:r>
          </a:p>
          <a:p>
            <a:r>
              <a:rPr lang="ru-RU" sz="2800" i="1" dirty="0" smtClean="0"/>
              <a:t>Развивающая </a:t>
            </a:r>
            <a:r>
              <a:rPr lang="ru-RU" dirty="0" smtClean="0"/>
              <a:t>: развивать интерес к предмету ,характеризовать  музыкальные</a:t>
            </a:r>
          </a:p>
          <a:p>
            <a:r>
              <a:rPr lang="ru-RU" dirty="0" smtClean="0"/>
              <a:t>образы.</a:t>
            </a:r>
          </a:p>
          <a:p>
            <a:r>
              <a:rPr lang="ru-RU" sz="2800" i="1" dirty="0" smtClean="0"/>
              <a:t>Воспитательная  : </a:t>
            </a:r>
            <a:r>
              <a:rPr lang="ru-RU" dirty="0" smtClean="0"/>
              <a:t>воспитывать эмоциональную отзывчивость на восприятие  классической музыки, развивать интерес   к вокальному искусству.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пера_Садко-os7krJ1MAZ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5544616" cy="5288312"/>
          </a:xfrm>
          <a:prstGeom prst="round2Diag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940152" y="908720"/>
            <a:ext cx="320384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latin typeface="Georgia" pitchFamily="18" charset="0"/>
              </a:rPr>
              <a:t>Берег   </a:t>
            </a:r>
            <a:r>
              <a:rPr lang="ru-RU" sz="2000" b="1" dirty="0" err="1" smtClean="0">
                <a:latin typeface="Georgia" pitchFamily="18" charset="0"/>
              </a:rPr>
              <a:t>Ильмень-озера</a:t>
            </a:r>
            <a:r>
              <a:rPr lang="ru-RU" sz="2000" b="1" dirty="0" smtClean="0">
                <a:latin typeface="Georgia" pitchFamily="18" charset="0"/>
              </a:rPr>
              <a:t>  К</a:t>
            </a:r>
          </a:p>
          <a:p>
            <a:r>
              <a:rPr lang="ru-RU" sz="2000" b="1" dirty="0" err="1" smtClean="0">
                <a:latin typeface="Georgia" pitchFamily="18" charset="0"/>
              </a:rPr>
              <a:t>ак</a:t>
            </a:r>
            <a:r>
              <a:rPr lang="ru-RU" sz="2000" b="1" dirty="0" smtClean="0">
                <a:latin typeface="Georgia" pitchFamily="18" charset="0"/>
              </a:rPr>
              <a:t> во славном  </a:t>
            </a:r>
            <a:r>
              <a:rPr lang="ru-RU" sz="2000" b="1" dirty="0" err="1" smtClean="0">
                <a:latin typeface="Georgia" pitchFamily="18" charset="0"/>
              </a:rPr>
              <a:t>Нове-городе</a:t>
            </a:r>
            <a:r>
              <a:rPr lang="ru-RU" sz="2000" b="1" dirty="0" smtClean="0">
                <a:latin typeface="Georgia" pitchFamily="18" charset="0"/>
              </a:rPr>
              <a:t>  </a:t>
            </a:r>
          </a:p>
          <a:p>
            <a:r>
              <a:rPr lang="ru-RU" sz="2000" b="1" dirty="0" smtClean="0">
                <a:latin typeface="Georgia" pitchFamily="18" charset="0"/>
              </a:rPr>
              <a:t>Был  </a:t>
            </a:r>
            <a:r>
              <a:rPr lang="ru-RU" sz="2000" b="1" dirty="0" err="1" smtClean="0">
                <a:latin typeface="Georgia" pitchFamily="18" charset="0"/>
              </a:rPr>
              <a:t>Садко,весёлый</a:t>
            </a:r>
            <a:r>
              <a:rPr lang="ru-RU" sz="2000" b="1" dirty="0" smtClean="0">
                <a:latin typeface="Georgia" pitchFamily="18" charset="0"/>
              </a:rPr>
              <a:t>  молодец:</a:t>
            </a:r>
          </a:p>
          <a:p>
            <a:r>
              <a:rPr lang="ru-RU" sz="2000" b="1" dirty="0" smtClean="0">
                <a:latin typeface="Georgia" pitchFamily="18" charset="0"/>
              </a:rPr>
              <a:t>Не имел он золотой казны,</a:t>
            </a:r>
          </a:p>
          <a:p>
            <a:r>
              <a:rPr lang="ru-RU" sz="2000" b="1" dirty="0" smtClean="0">
                <a:latin typeface="Georgia" pitchFamily="18" charset="0"/>
              </a:rPr>
              <a:t>А  имел лишь  </a:t>
            </a:r>
            <a:r>
              <a:rPr lang="ru-RU" sz="2000" b="1" dirty="0" err="1" smtClean="0">
                <a:latin typeface="Georgia" pitchFamily="18" charset="0"/>
              </a:rPr>
              <a:t>гусельки</a:t>
            </a:r>
            <a:r>
              <a:rPr lang="ru-RU" sz="2000" b="1" dirty="0" smtClean="0">
                <a:latin typeface="Georgia" pitchFamily="18" charset="0"/>
              </a:rPr>
              <a:t>  </a:t>
            </a:r>
            <a:r>
              <a:rPr lang="ru-RU" sz="2000" b="1" dirty="0" err="1" smtClean="0">
                <a:latin typeface="Georgia" pitchFamily="18" charset="0"/>
              </a:rPr>
              <a:t>яровчаты</a:t>
            </a:r>
            <a:r>
              <a:rPr lang="ru-RU" sz="2000" b="1" dirty="0" smtClean="0">
                <a:latin typeface="Georgia" pitchFamily="18" charset="0"/>
              </a:rPr>
              <a:t> :</a:t>
            </a:r>
          </a:p>
          <a:p>
            <a:r>
              <a:rPr lang="ru-RU" sz="2000" b="1" dirty="0" smtClean="0">
                <a:latin typeface="Georgia" pitchFamily="18" charset="0"/>
              </a:rPr>
              <a:t>По пирам ходил-играл Садко,</a:t>
            </a:r>
          </a:p>
          <a:p>
            <a:r>
              <a:rPr lang="ru-RU" sz="2000" b="1" dirty="0" smtClean="0">
                <a:latin typeface="Georgia" pitchFamily="18" charset="0"/>
              </a:rPr>
              <a:t>Потешал  </a:t>
            </a:r>
            <a:r>
              <a:rPr lang="ru-RU" sz="2000" b="1" dirty="0" err="1" smtClean="0">
                <a:latin typeface="Georgia" pitchFamily="18" charset="0"/>
              </a:rPr>
              <a:t>купцов,людей</a:t>
            </a:r>
            <a:r>
              <a:rPr lang="ru-RU" sz="2000" b="1" dirty="0" smtClean="0">
                <a:latin typeface="Georgia" pitchFamily="18" charset="0"/>
              </a:rPr>
              <a:t>  посадских.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8076700" cy="4320480"/>
          </a:xfrm>
          <a:prstGeom prst="snip2Diag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180528" y="5589240"/>
            <a:ext cx="9697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Садко играет наигрыш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 и запевает хороводную песню.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955" y="692696"/>
            <a:ext cx="3703268" cy="5184574"/>
          </a:xfrm>
          <a:prstGeom prst="round2Diag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3" cstate="print"/>
          <a:srcRect l="906" t="2301" r="2208" b="789"/>
          <a:stretch>
            <a:fillRect/>
          </a:stretch>
        </p:blipFill>
        <p:spPr>
          <a:xfrm rot="463164">
            <a:off x="4440511" y="468261"/>
            <a:ext cx="4393474" cy="3409442"/>
          </a:xfrm>
          <a:prstGeom prst="roundRect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55976" y="4149080"/>
            <a:ext cx="4605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Эскиз декорации к опере Н.А. Римского-Корсакова  «Садко».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6093296"/>
            <a:ext cx="4392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Н. А. Римский - Корсаков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863609" cy="4558228"/>
          </a:xfrm>
          <a:prstGeom prst="round2Diag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1404664" y="5373216"/>
            <a:ext cx="11697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 прощальным словом обращается Садко к гостьям,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 желает им жить в довольстве.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620688"/>
            <a:ext cx="7301760" cy="5253526"/>
          </a:xfrm>
          <a:prstGeom prst="round2Same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180528" y="6165304"/>
            <a:ext cx="1024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Морской  царь и Волхова царевна прекрасная.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7462" y="490034"/>
            <a:ext cx="6524858" cy="5065891"/>
          </a:xfrm>
          <a:prstGeom prst="round2Diag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67544" y="602128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Выпадает жребий  Садко  путь держать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 на дно морское.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28954"/>
            <a:ext cx="6408712" cy="4806534"/>
          </a:xfrm>
          <a:prstGeom prst="snipRound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5517232"/>
            <a:ext cx="837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Колыбельная песня  </a:t>
            </a:r>
            <a:r>
              <a:rPr lang="ru-RU" sz="2400" b="1" dirty="0" err="1" smtClean="0">
                <a:latin typeface="Georgia" pitchFamily="18" charset="0"/>
              </a:rPr>
              <a:t>Волховы</a:t>
            </a:r>
            <a:r>
              <a:rPr lang="ru-RU" sz="2400" b="1" dirty="0" smtClean="0">
                <a:latin typeface="Georgia" pitchFamily="18" charset="0"/>
              </a:rPr>
              <a:t>  из оперы «Садко».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280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Цель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my33</dc:creator>
  <cp:lastModifiedBy>1</cp:lastModifiedBy>
  <cp:revision>44</cp:revision>
  <dcterms:created xsi:type="dcterms:W3CDTF">2012-12-29T08:43:50Z</dcterms:created>
  <dcterms:modified xsi:type="dcterms:W3CDTF">2013-01-19T12:18:45Z</dcterms:modified>
</cp:coreProperties>
</file>