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AC9700-7E3D-4D4B-B075-0BD3F55DB6F4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75102-E7AD-40FC-A704-DEDD20F5D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lue-flask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739157" cy="68853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879242" y="0"/>
            <a:ext cx="539763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Презентация</a:t>
            </a:r>
            <a:endParaRPr lang="ru-RU" sz="7200" b="1" cap="none" spc="0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91880" y="931367"/>
            <a:ext cx="206120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тему</a:t>
            </a:r>
            <a:endParaRPr lang="ru-RU" sz="4400" b="1" cap="none" spc="0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916832"/>
            <a:ext cx="853244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Техника безопасности в кабинете химии</a:t>
            </a:r>
            <a:endParaRPr lang="ru-RU" sz="8000" b="1" cap="none" spc="0" dirty="0">
              <a:ln w="11430">
                <a:solidFill>
                  <a:srgbClr val="FFC000"/>
                </a:solidFill>
              </a:ln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96185"/>
            <a:ext cx="8856984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1" u="sng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Кабинет химии </a:t>
            </a:r>
            <a:r>
              <a:rPr lang="ru-RU" sz="44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–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44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одно из тех мест, где не соблюдая технику безопасности можно получить множество тяжёлых травм. </a:t>
            </a:r>
            <a:endParaRPr lang="ru-RU" sz="44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Рисунок 3" descr="himiya+212544624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996952"/>
            <a:ext cx="5832648" cy="3600399"/>
          </a:xfrm>
          <a:prstGeom prst="rect">
            <a:avLst/>
          </a:prstGeom>
        </p:spPr>
      </p:pic>
      <p:pic>
        <p:nvPicPr>
          <p:cNvPr id="5" name="Рисунок 4" descr="407275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2996952"/>
            <a:ext cx="2885790" cy="3528392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30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3140968"/>
            <a:ext cx="3835151" cy="34884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188640"/>
            <a:ext cx="9036496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cap="none" spc="0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Многие вещества в химическом кабинете могут представлять особую угрозу для здоровья человека. Едкие вещества как </a:t>
            </a:r>
            <a:r>
              <a:rPr lang="ru-RU" sz="4400" b="1" u="sng" cap="none" spc="0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кислота</a:t>
            </a:r>
            <a:r>
              <a:rPr lang="ru-RU" sz="4400" cap="none" spc="0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 и </a:t>
            </a:r>
            <a:r>
              <a:rPr lang="ru-RU" sz="4400" b="1" u="sng" cap="none" spc="0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щелочь</a:t>
            </a:r>
            <a:r>
              <a:rPr lang="ru-RU" sz="4400" cap="none" spc="0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/>
            </a:r>
            <a:br>
              <a:rPr lang="ru-RU" sz="4400" cap="none" spc="0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/>
              </a:rPr>
            </a:br>
            <a:r>
              <a:rPr lang="ru-RU" sz="4400" cap="none" spc="0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разрушает кожу.</a:t>
            </a:r>
            <a:r>
              <a:rPr lang="ru-RU" sz="44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44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sz="44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Рисунок 3" descr="105f2f2bdc413e3aba1e0e7b845417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4437112"/>
            <a:ext cx="4320480" cy="2229389"/>
          </a:xfrm>
          <a:prstGeom prst="rect">
            <a:avLst/>
          </a:prstGeom>
        </p:spPr>
      </p:pic>
    </p:spTree>
  </p:cSld>
  <p:clrMapOvr>
    <a:masterClrMapping/>
  </p:clrMapOvr>
  <p:transition>
    <p:wedg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88640"/>
            <a:ext cx="634808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u="sng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Строго запрещается:</a:t>
            </a:r>
            <a:endParaRPr lang="ru-RU" sz="4800" b="1" u="sng" cap="none" spc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196752"/>
            <a:ext cx="8964488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1. Брать вещества руками.</a:t>
            </a:r>
            <a:br>
              <a:rPr lang="ru-RU" sz="4000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</a:br>
            <a:r>
              <a:rPr lang="ru-RU" sz="4000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2. Оставлять открытыми склянки.</a:t>
            </a:r>
            <a:br>
              <a:rPr lang="ru-RU" sz="4000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</a:br>
            <a:r>
              <a:rPr lang="ru-RU" sz="4000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3. Пробовать вещества на вкус.</a:t>
            </a:r>
            <a:br>
              <a:rPr lang="ru-RU" sz="4000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</a:br>
            <a:r>
              <a:rPr lang="ru-RU" sz="4000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4. Выливать отработанные реактивы в раковину.</a:t>
            </a:r>
            <a:br>
              <a:rPr lang="ru-RU" sz="4000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</a:br>
            <a:r>
              <a:rPr lang="ru-RU" sz="400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5. Оставлять рассыпанные реактивы.</a:t>
            </a:r>
            <a:br>
              <a:rPr lang="ru-RU" sz="400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400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6. Задувать пламя спиртовки.</a:t>
            </a:r>
            <a:endParaRPr lang="ru-RU" sz="4000" cap="none" spc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>
    <p:strips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96448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u="sng" cap="none" spc="0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Правила работы с химическими предметами</a:t>
            </a:r>
            <a:r>
              <a:rPr lang="ru-RU" sz="4400" b="1" u="sng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</a:rPr>
              <a:t>:</a:t>
            </a:r>
            <a:endParaRPr lang="ru-RU" sz="4400" b="1" u="sng" cap="none" spc="0" dirty="0">
              <a:ln w="10541" cmpd="sng">
                <a:solidFill>
                  <a:srgbClr val="0070C0"/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772816"/>
            <a:ext cx="8964488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cap="none" spc="0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1. </a:t>
            </a:r>
            <a:r>
              <a:rPr lang="ru-RU" sz="3200" b="1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</a:rPr>
              <a:t>Пользуйтесь резиновыми перчатками.</a:t>
            </a:r>
            <a:br>
              <a:rPr lang="ru-RU" sz="3200" b="1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</a:rPr>
            </a:br>
            <a:r>
              <a:rPr lang="ru-RU" sz="3200" b="1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</a:rPr>
              <a:t>2. Пользуйтесь </a:t>
            </a:r>
            <a:r>
              <a:rPr lang="ru-RU" sz="3200" b="1" dirty="0" err="1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</a:rPr>
              <a:t>пробиркодержателем</a:t>
            </a:r>
            <a:r>
              <a:rPr lang="ru-RU" sz="3200" b="1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</a:rPr>
              <a:t>.</a:t>
            </a:r>
            <a:br>
              <a:rPr lang="ru-RU" sz="3200" b="1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</a:rPr>
            </a:br>
            <a:r>
              <a:rPr lang="ru-RU" sz="3200" b="1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</a:rPr>
              <a:t>3. Пользуйтесь защитными очками.</a:t>
            </a:r>
            <a:br>
              <a:rPr lang="ru-RU" sz="3200" b="1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</a:rPr>
            </a:br>
            <a:r>
              <a:rPr lang="ru-RU" sz="3200" b="1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</a:rPr>
              <a:t>4. Пересыпайте реактивы над лотком. </a:t>
            </a:r>
          </a:p>
          <a:p>
            <a:r>
              <a:rPr lang="ru-RU" sz="3200" b="1" cap="none" spc="0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5. Собирайте остатки веществ в специально предназначенную для этого посуду.</a:t>
            </a:r>
            <a:br>
              <a:rPr lang="ru-RU" sz="3200" b="1" cap="none" spc="0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effectLst/>
              </a:rPr>
            </a:br>
            <a:r>
              <a:rPr lang="ru-RU" sz="3200" b="1" cap="none" spc="0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6. Гасите спиртовку, накрывая пламя колпачком.</a:t>
            </a:r>
            <a:endParaRPr lang="ru-RU" sz="3200" b="1" cap="none" spc="0" dirty="0">
              <a:ln w="10541" cmpd="sng">
                <a:solidFill>
                  <a:srgbClr val="0070C0"/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u="sng" cap="none" spc="0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/>
              </a:rPr>
              <a:t>Химия</a:t>
            </a:r>
            <a:r>
              <a:rPr lang="ru-RU" sz="4000" b="1" cap="none" spc="0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/>
              </a:rPr>
              <a:t> </a:t>
            </a:r>
            <a:r>
              <a:rPr lang="ru-RU" sz="4000" cap="none" spc="0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/>
              </a:rPr>
              <a:t>– очень интересный урок, но требует внимательности, осторожности и аккуратности. </a:t>
            </a:r>
            <a:endParaRPr lang="ru-RU" sz="4000" cap="none" spc="0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499261"/>
            <a:ext cx="864096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cap="none" spc="0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/>
              </a:rPr>
              <a:t>Несоблюдение техники безопасности может привест</a:t>
            </a:r>
            <a:r>
              <a:rPr lang="ru-RU" sz="4000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</a:rPr>
              <a:t>и к серьёзным химическим ожогам и другим травмам, которые лечатся очень долго и болезненно.</a:t>
            </a:r>
            <a:endParaRPr lang="ru-RU" sz="4000" cap="none" spc="0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/>
            </a:endParaRPr>
          </a:p>
        </p:txBody>
      </p:sp>
      <p:pic>
        <p:nvPicPr>
          <p:cNvPr id="5" name="Рисунок 4" descr="6124861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1988840"/>
            <a:ext cx="2232248" cy="2232248"/>
          </a:xfrm>
          <a:prstGeom prst="rect">
            <a:avLst/>
          </a:prstGeom>
        </p:spPr>
      </p:pic>
      <p:pic>
        <p:nvPicPr>
          <p:cNvPr id="7" name="Рисунок 6" descr="himiya+2125446245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1988840"/>
            <a:ext cx="2376264" cy="1556453"/>
          </a:xfrm>
          <a:prstGeom prst="rect">
            <a:avLst/>
          </a:prstGeom>
        </p:spPr>
      </p:pic>
      <p:pic>
        <p:nvPicPr>
          <p:cNvPr id="8" name="Рисунок 7" descr="1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43808" y="2132856"/>
            <a:ext cx="3168352" cy="1440160"/>
          </a:xfrm>
          <a:prstGeom prst="rect">
            <a:avLst/>
          </a:prstGeom>
        </p:spPr>
      </p:pic>
    </p:spTree>
  </p:cSld>
  <p:clrMapOvr>
    <a:masterClrMapping/>
  </p:clrMapOvr>
  <p:transition>
    <p:circl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1856305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5385472" cy="64807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52119" y="188640"/>
            <a:ext cx="3491881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Внимательно слушайте инструкции учителя при выполнении практических работ. Используйте реактивы в нужном количестве.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47491" y="37073"/>
            <a:ext cx="477278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Не забудьте!</a:t>
            </a:r>
            <a:endParaRPr lang="ru-RU" sz="6000" b="1" cap="none" spc="0" dirty="0">
              <a:ln w="10541" cmpd="sng">
                <a:solidFill>
                  <a:srgbClr val="0070C0"/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586" y="836712"/>
            <a:ext cx="902941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</a:rPr>
              <a:t>Не забывайте после работы с химическими препаратами мыть руки!</a:t>
            </a:r>
            <a:endParaRPr lang="ru-RU" sz="4800" b="1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pic>
        <p:nvPicPr>
          <p:cNvPr id="4" name="Рисунок 3" descr="ee0a951af52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2564904"/>
            <a:ext cx="5328592" cy="4032448"/>
          </a:xfrm>
          <a:prstGeom prst="rect">
            <a:avLst/>
          </a:prstGeom>
        </p:spPr>
      </p:pic>
      <p:pic>
        <p:nvPicPr>
          <p:cNvPr id="5" name="Рисунок 4" descr="1341648692_o_zdorove_koji_ruk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212976"/>
            <a:ext cx="3333750" cy="3324225"/>
          </a:xfrm>
          <a:prstGeom prst="rect">
            <a:avLst/>
          </a:prstGeom>
        </p:spPr>
      </p:pic>
    </p:spTree>
  </p:cSld>
  <p:clrMapOvr>
    <a:masterClrMapping/>
  </p:clrMapOvr>
  <p:transition>
    <p:wedg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692696"/>
            <a:ext cx="315535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Конец.</a:t>
            </a:r>
            <a:endParaRPr lang="ru-RU" sz="7200" b="1" cap="none" spc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636912"/>
            <a:ext cx="838762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Автор презентации </a:t>
            </a:r>
            <a:br>
              <a:rPr lang="ru-RU" sz="48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</a:br>
            <a:r>
              <a:rPr lang="ru-RU" sz="48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Шостак Денис</a:t>
            </a:r>
            <a:r>
              <a:rPr lang="ru-RU" sz="40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.</a:t>
            </a:r>
            <a:endParaRPr lang="ru-RU" sz="4000" b="1" cap="none" spc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>
    <p:wipe dir="r"/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91</TotalTime>
  <Words>133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Admin</cp:lastModifiedBy>
  <cp:revision>12</cp:revision>
  <dcterms:created xsi:type="dcterms:W3CDTF">2013-09-08T17:12:29Z</dcterms:created>
  <dcterms:modified xsi:type="dcterms:W3CDTF">2013-09-23T18:04:08Z</dcterms:modified>
</cp:coreProperties>
</file>