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6600"/>
    <a:srgbClr val="FFFFFF"/>
    <a:srgbClr val="FF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867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867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7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7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7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868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68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9FC25B-92B6-4045-88C3-2778800644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C464D8-0F09-4C53-9444-8C41FA17F29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3393E9-A610-4A35-A4BF-CA9EE8568B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AEAE1D-1AF6-461B-948C-4FC14C29445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6EB18A-02A7-4042-B228-C71817D85FE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25EF23-7ECD-470D-B852-0799DC09D0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1C803C-E287-48B4-B7AA-290D4E41C21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849EB0-089D-46E3-8385-BE0184AA072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9A1181-8BCB-4A51-81F7-3393E236099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82C810-A4BA-4D11-9FDF-BEC1D86707A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A95BAC-990B-4C4B-B1B1-8BAA528304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3928ECC-810C-410D-BB1D-F30BF927913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765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765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5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5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5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5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6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gov.cap.ru/hierarhy.asp?page=./11135/32251/263028/325191/325309/32532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gov.cap.ru/hierarhy.asp?page=./11135/32251/263028/325191/325309/32532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>
                <a:solidFill>
                  <a:srgbClr val="33CC33"/>
                </a:solidFill>
                <a:latin typeface="Rockwell Extra Bold" pitchFamily="18" charset="0"/>
              </a:rPr>
              <a:t>«Народная книга»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3886200"/>
            <a:ext cx="4800600" cy="2819400"/>
          </a:xfrm>
        </p:spPr>
        <p:txBody>
          <a:bodyPr/>
          <a:lstStyle/>
          <a:p>
            <a:r>
              <a:rPr lang="ru-RU" b="1"/>
              <a:t>                                                                                                                                                               </a:t>
            </a:r>
            <a:r>
              <a:rPr lang="ru-RU" sz="2000" b="1"/>
              <a:t>                                            Исследовательская работа ученицы 9а класса МОУ «Батыревская СОШ №1» Шулаевой Анны</a:t>
            </a:r>
          </a:p>
          <a:p>
            <a:endParaRPr lang="ru-RU" sz="2000" b="1"/>
          </a:p>
          <a:p>
            <a:r>
              <a:rPr lang="ru-RU" sz="2000" b="1"/>
              <a:t>Научный руководитель: Учитель чувашского языка Федорова В.Ф.                                                                  </a:t>
            </a:r>
          </a:p>
          <a:p>
            <a:endParaRPr lang="ru-RU" sz="2000" b="1"/>
          </a:p>
          <a:p>
            <a:r>
              <a:rPr lang="ru-RU" sz="2000" b="1"/>
              <a:t> </a:t>
            </a:r>
          </a:p>
        </p:txBody>
      </p:sp>
      <p:pic>
        <p:nvPicPr>
          <p:cNvPr id="4102" name="Picture 6" descr="050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772400" cy="2362200"/>
          </a:xfrm>
          <a:prstGeom prst="rect">
            <a:avLst/>
          </a:prstGeom>
          <a:noFill/>
        </p:spPr>
      </p:pic>
      <p:pic>
        <p:nvPicPr>
          <p:cNvPr id="4107" name="Picture 11" descr="im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4419600" cy="3733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677400" cy="5715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80000"/>
              </a:lnSpc>
            </a:pPr>
            <a:r>
              <a:rPr lang="ru-RU" sz="2400" b="1" dirty="0"/>
              <a:t>Данная исследовательская работа имеет научную и практическую значимость, является немаловажным в жизни чувашей. Благодаря выбранной теме я многое узнала о жизни и деятельности И.Я.Яковлева, изучила историю зарождения чувашской письменности, алфавита.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 «Имя Яковлева известно теперь не только каждому чувашу, но и каждому просвещенному россиянину. Он дал родному народу Книгу. Мы  вправе гордиться и возвеличивать своего Патриарха, так как не каждому народу Бог дал таких людей, каким является для чувашей великий Иван Яковлев», - говорил в своем выступлении первый Президент Чувашской Республики Н.В.Федоров. Я полностью согласна с его словами. Благодаря многолетним трудам И.Я.Яковлева мы можем читать на чувашском языке и узнать различные стороны жизни и быта чувашского народа.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Иван Яковлев принадлежит к числу тех выдающихся деятелей, чьи свершения сохраняются в памяти народа и становятся явлением духовной жизни. Еще десятилетия и столетия будут жить в памяти народной его добрые дела.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78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 </a:t>
            </a:r>
          </a:p>
          <a:p>
            <a:pPr>
              <a:lnSpc>
                <a:spcPct val="80000"/>
              </a:lnSpc>
            </a:pPr>
            <a:r>
              <a:rPr lang="ru-RU" sz="2400" b="1"/>
              <a:t>1. Г.Н. Волков, Судьба Патриарха. – Ч.: Чув. кн. изд-во. -1998 г.</a:t>
            </a:r>
          </a:p>
          <a:p>
            <a:pPr>
              <a:lnSpc>
                <a:spcPct val="80000"/>
              </a:lnSpc>
            </a:pPr>
            <a:r>
              <a:rPr lang="ru-RU" sz="2400" b="1"/>
              <a:t>2. И.Я.Яковлев. Детские рассказы. – Ч., 2001.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 И.Я.Яковлев. Жизнь и деятельность просветителя чувашского народа в рисунках Петра Сизова: Пос. для ср.шк. – Ч., 1986 г.</a:t>
            </a:r>
          </a:p>
          <a:p>
            <a:pPr>
              <a:lnSpc>
                <a:spcPct val="80000"/>
              </a:lnSpc>
            </a:pPr>
            <a:r>
              <a:rPr lang="ru-RU" sz="2400" b="1"/>
              <a:t>4. Л.П. Кураков, Прометей из чуваш: Размышления о выполнении Завещания И.Я. Яковлева. – Ч.: Чув. кн. изд-во. - 1999 г.</a:t>
            </a:r>
          </a:p>
          <a:p>
            <a:pPr>
              <a:lnSpc>
                <a:spcPct val="80000"/>
              </a:lnSpc>
            </a:pPr>
            <a:r>
              <a:rPr lang="ru-RU" sz="2400" b="1"/>
              <a:t>5. Народная школа № 4. – 2008 г.</a:t>
            </a:r>
          </a:p>
          <a:p>
            <a:pPr>
              <a:lnSpc>
                <a:spcPct val="80000"/>
              </a:lnSpc>
            </a:pPr>
            <a:r>
              <a:rPr lang="ru-RU" sz="2400" b="1"/>
              <a:t>6. Н.Г. Краснов, Выдающийся чувашский педагог-просветитель. -  Ч.: Чув. кн. изд-во. - 1992 г.</a:t>
            </a:r>
          </a:p>
          <a:p>
            <a:pPr>
              <a:lnSpc>
                <a:spcPct val="80000"/>
              </a:lnSpc>
            </a:pPr>
            <a:r>
              <a:rPr lang="ru-RU" sz="2400" b="1"/>
              <a:t>7. Н.Г. Краснов, Иван Яковлев и его потомки. - Ч.: Чув. кн. изд-во. – 1998г .</a:t>
            </a:r>
          </a:p>
          <a:p>
            <a:pPr>
              <a:lnSpc>
                <a:spcPct val="80000"/>
              </a:lnSpc>
            </a:pPr>
            <a:r>
              <a:rPr lang="ru-RU" sz="2400" b="1"/>
              <a:t> 8. И.Я.Яковлев и его школа. Ученые записки, вып.</a:t>
            </a:r>
            <a:r>
              <a:rPr lang="en-US" sz="2400" b="1"/>
              <a:t>XXXIII</a:t>
            </a:r>
            <a:r>
              <a:rPr lang="ru-RU" sz="2400" b="1"/>
              <a:t>.-Ч.,1971.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Введение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990600"/>
            <a:ext cx="7391400" cy="5135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   </a:t>
            </a:r>
            <a:r>
              <a:rPr lang="ru-RU" sz="2400" b="1"/>
              <a:t>Выбор темы под названием «Народная книга» вызван большим интересом и желанием разобраться в вопросах, связанных с зарождением чувашской письменности, алфавита, первого букваря. Я считаю, что тема действительно</a:t>
            </a:r>
            <a:r>
              <a:rPr lang="ru-RU" sz="2400" b="1" i="1"/>
              <a:t> актуальна</a:t>
            </a:r>
            <a:r>
              <a:rPr lang="ru-RU" sz="2400" b="1"/>
              <a:t>, поскольку многие не знают о чувашской письменности.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Делом всей жизни И.Я.Яковлева было то, чтобы научить других людей читать, писать, понимать то, что написано в книгах. К осени 1871 г. с учетом практической помощи опытных филологов и языковедов, И.Я.Яковлевым был составлен алфавит и выпущен первый чувашский букварь. </a:t>
            </a:r>
          </a:p>
          <a:p>
            <a:pPr>
              <a:lnSpc>
                <a:spcPct val="80000"/>
              </a:lnSpc>
            </a:pPr>
            <a:r>
              <a:rPr lang="ru-RU" sz="2400" b="1" i="1"/>
              <a:t>   Объектом исследования</a:t>
            </a:r>
            <a:r>
              <a:rPr lang="ru-RU" sz="2400" b="1"/>
              <a:t> данной темы является чувашская письменность, а предметом является история зарождения чувашской письменности и алфавита. </a:t>
            </a:r>
            <a:r>
              <a:rPr lang="ru-RU" sz="2400" b="1" i="1"/>
              <a:t>Цель работы</a:t>
            </a:r>
            <a:r>
              <a:rPr lang="ru-RU" sz="2400" b="1"/>
              <a:t> –раскрыть выбранную тему, обосновать и сделать выводы.</a:t>
            </a:r>
          </a:p>
        </p:txBody>
      </p:sp>
      <p:pic>
        <p:nvPicPr>
          <p:cNvPr id="29701" name="Picture 2" descr="C:\Documents and Settings\Максим\Рабочий стол\яковл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210343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ри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0"/>
            <a:ext cx="205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Краткая </a:t>
            </a:r>
            <a:r>
              <a:rPr lang="ru-RU" sz="4000">
                <a:hlinkClick r:id="rId2" tooltip=" Как возник алфавит Ивана Яковлева"/>
              </a:rPr>
              <a:t>история</a:t>
            </a:r>
            <a:r>
              <a:rPr lang="ru-RU" sz="4000"/>
              <a:t> зарождения чувашской письменности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295400"/>
            <a:ext cx="67818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   Возрождение чувашской письменности тесно связано с историей развития культуры русского общества 18 века.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 В 1724 году, был подготовлен первый  «Словарь языков разных народов Нижегородской епархии, обитающих именно: россиян, татар, чувашей, мордвы и черемис», составленный епископом Дамаскиным.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  В 1836 году протоиереем В.Вишневским была подготовлена вторая по счету печатная грамматика – «Начертание правил чувашского языка».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  В 60-е годы 19 века в Казанском крае начала распространяться система просвещения нерусских народов на основе их родного языка, получившая известность как система Н.Ильминского.</a:t>
            </a:r>
          </a:p>
        </p:txBody>
      </p:sp>
      <p:pic>
        <p:nvPicPr>
          <p:cNvPr id="30726" name="Picture 6" descr="pis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600"/>
            <a:ext cx="2971800" cy="5486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hlinkClick r:id="rId2" tooltip=" Как возник алфавит Ивана Яковлева"/>
              </a:rPr>
              <a:t>Создание чувашского алфавита</a:t>
            </a: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983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    В 1872 году был составлен первый вариант чувашского алфавита из 47 букв. На основе русского алфавита был составлен И.Яковлевым и его сотрудниками букварь.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Первый вариант чувашского алфавита оказался громоздким и неудобным. Позже недостатки были устранены. Алфавит состоял теперь из 27 букв.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Как и первый чувашский букварь 1872 года, «Букварь для чуваш с присоединением русской азбуки» был допущен к печати. В «Букваре для чуваш» алфавит состоял только из  25 букв - к 17 заимствованным из русского алфавита,  прибавили 8 дополнительных букв. Согласных букв: г,б,з,д,ж  в алфавите И.Я.Яковлева не было. </a:t>
            </a:r>
          </a:p>
        </p:txBody>
      </p:sp>
      <p:pic>
        <p:nvPicPr>
          <p:cNvPr id="31749" name="Picture 5" descr="Chuvalf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800600"/>
            <a:ext cx="85344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Краткий анализ «Букваря для чуваш»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1066800"/>
            <a:ext cx="93726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 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       </a:t>
            </a:r>
            <a:r>
              <a:rPr lang="ru-RU" sz="2400" b="1"/>
              <a:t>Первый чувашский букварь вышел в свет 1872 году в Казани под названием «Тъваш адизене сыръва въренмелли кнеге». Автор учебника - И.Я.Яковлев. Его объем составляет 56 страниц со следующими разделами: «Предисловие», «Азбука, изложенная по звуковому способу, и примеры для упражнения в чтении», «Краткие нравоучения, обращение к начинающему учиться грамоте», «Молитвы» и «Приложение». Размер книги 21,5х15, бумага тонкая, белого цвета, типографская печать.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Как первая народная книга ,он отражал многие стороны духовной жизни чувашей: их быт и нравы, образы устной словесности, религию и т. д. </a:t>
            </a:r>
          </a:p>
        </p:txBody>
      </p:sp>
      <p:pic>
        <p:nvPicPr>
          <p:cNvPr id="32772" name="Picture 4" descr="bukvar_18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800600"/>
            <a:ext cx="5638800" cy="2057400"/>
          </a:xfrm>
          <a:prstGeom prst="rect">
            <a:avLst/>
          </a:prstGeom>
          <a:noFill/>
        </p:spPr>
      </p:pic>
      <p:pic>
        <p:nvPicPr>
          <p:cNvPr id="32773" name="Picture 5" descr="мамины 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572000"/>
            <a:ext cx="4343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</a:t>
            </a:r>
            <a:endParaRPr lang="ru-R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1905000"/>
            <a:ext cx="93726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      В третьем разделе букваря есть бытовые правила, отражающие бедность и нищету чувашских крестьян: «С одеждой обращайся аккуратно, не рви: если порвал, зашивай сам, чинить свои вещи не стесняйся, и это не должно быть зазорно».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Далее следуют правила для трудового обучения в крестьянской семье и правила о значении книги для начинающего учиться грамоте, о наставлении всем тем, кто впервые читает ее: «Прежде чем прочитать книгу, постарайся понять, о чем говорится в ней. Книга является другом в жизни. Ее слова так же ценны, как и советы умного человека. Ты не всегда можешь быть рядом с умным человеком, но книга постоянно должна находиться с тобой».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В приложениях даны понятия о простом и високосном годах, названия дней недели, месяцев и описание их происхождения, имена числительные, таблица умножения и рукописный алфавит.</a:t>
            </a:r>
          </a:p>
        </p:txBody>
      </p:sp>
      <p:pic>
        <p:nvPicPr>
          <p:cNvPr id="33799" name="Picture 7" descr="bukv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24200" cy="1981200"/>
          </a:xfrm>
          <a:prstGeom prst="rect">
            <a:avLst/>
          </a:prstGeom>
          <a:noFill/>
        </p:spPr>
      </p:pic>
      <p:pic>
        <p:nvPicPr>
          <p:cNvPr id="33801" name="Picture 9" descr="bukv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198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Букварь </a:t>
            </a:r>
            <a:r>
              <a:rPr lang="ru-RU" sz="4000" dirty="0"/>
              <a:t>для чуваш с присоединением русской </a:t>
            </a:r>
            <a:r>
              <a:rPr lang="ru-RU" sz="4000" dirty="0" smtClean="0"/>
              <a:t>азбуки</a:t>
            </a:r>
            <a:endParaRPr lang="ru-RU" sz="40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1447800"/>
            <a:ext cx="6477000" cy="4678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   В «Букваре для чуваш с присоединением русской азбуки» 4 раздела: «Предуведомление», «Чувашский алфавит», «Русская азбука», «Таблица умножения».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Большую ценность языковедческого характера представляет раздел «Предуведомление». Здесь отдельные звуки и слоги напечатаны жирным шрифтом, а слова со значениями - мелким.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   Для упражнений в чтении И.Я. Яковлев включил в двуязычный букварь 45 загадок, 23 небольших рассказа.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 Содержание материала букваря свидетельствует о постоянном стремлении И.Яковлева сделать обучение доходчивым, понятным для простых людей.</a:t>
            </a:r>
          </a:p>
        </p:txBody>
      </p:sp>
      <p:pic>
        <p:nvPicPr>
          <p:cNvPr id="34820" name="Picture 4" descr="1803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333375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«Духовное завещание чувашскому народу»</a:t>
            </a:r>
          </a:p>
        </p:txBody>
      </p:sp>
      <p:pic>
        <p:nvPicPr>
          <p:cNvPr id="35844" name="Picture 4" descr="мамины 020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14888" y="1524000"/>
            <a:ext cx="4329112" cy="5334000"/>
          </a:xfrm>
          <a:noFill/>
          <a:ln/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1371600"/>
            <a:ext cx="49530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Берегите величайшую святыню – веру в Бога.</a:t>
            </a:r>
          </a:p>
          <a:p>
            <a:r>
              <a:rPr lang="ru-RU" sz="2400" b="1"/>
              <a:t>  Чтите и любите великий, добрый, умный русский народ.</a:t>
            </a:r>
          </a:p>
          <a:p>
            <a:r>
              <a:rPr lang="ru-RU" sz="2400" b="1"/>
              <a:t>  Верьте в Россию, любите её, и она будет вам матерью.</a:t>
            </a:r>
          </a:p>
          <a:p>
            <a:r>
              <a:rPr lang="ru-RU" sz="2400" b="1"/>
              <a:t>  Помните, что долг  работать над просвещением чуваш лежит, прежде всего, на вас, на людях,</a:t>
            </a:r>
          </a:p>
          <a:p>
            <a:r>
              <a:rPr lang="ru-RU" sz="2400" b="1"/>
              <a:t> которые вышли из их же среды.</a:t>
            </a:r>
          </a:p>
          <a:p>
            <a:r>
              <a:rPr lang="ru-RU" sz="2400" b="1"/>
              <a:t>  Берегите семью: в семье опора народа и государства.</a:t>
            </a:r>
          </a:p>
          <a:p>
            <a:r>
              <a:rPr lang="ru-RU" sz="2400" b="1"/>
              <a:t>  Будьте дружны между собой.</a:t>
            </a:r>
          </a:p>
          <a:p>
            <a:r>
              <a:rPr lang="ru-RU" sz="2400" b="1"/>
              <a:t>  Верьте в силу мирного труда и любите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9" name="Picture 5" descr="мамины 01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6200" y="0"/>
            <a:ext cx="5257800" cy="6400800"/>
          </a:xfrm>
          <a:noFill/>
          <a:ln/>
        </p:spPr>
      </p:pic>
      <p:pic>
        <p:nvPicPr>
          <p:cNvPr id="36870" name="Picture 6" descr="мамины 0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19838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yakovlev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862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232</TotalTime>
  <Words>880</Words>
  <Application>Microsoft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Garamond</vt:lpstr>
      <vt:lpstr>Times New Roman</vt:lpstr>
      <vt:lpstr>Wingdings</vt:lpstr>
      <vt:lpstr>Rockwell Extra Bold</vt:lpstr>
      <vt:lpstr>Течение</vt:lpstr>
      <vt:lpstr>«Народная книга»</vt:lpstr>
      <vt:lpstr>Введение</vt:lpstr>
      <vt:lpstr> Краткая история зарождения чувашской письменности</vt:lpstr>
      <vt:lpstr>Создание чувашского алфавита</vt:lpstr>
      <vt:lpstr>Краткий анализ «Букваря для чуваш»</vt:lpstr>
      <vt:lpstr>Разделы</vt:lpstr>
      <vt:lpstr>Букварь для чуваш с присоединением русской азбуки</vt:lpstr>
      <vt:lpstr>«Духовное завещание чувашскому народу»</vt:lpstr>
      <vt:lpstr>Слайд 9</vt:lpstr>
      <vt:lpstr>Заключение</vt:lpstr>
      <vt:lpstr>Литература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Valued Acer Customer</cp:lastModifiedBy>
  <cp:revision>10</cp:revision>
  <cp:lastPrinted>1601-01-01T00:00:00Z</cp:lastPrinted>
  <dcterms:created xsi:type="dcterms:W3CDTF">1601-01-01T00:00:00Z</dcterms:created>
  <dcterms:modified xsi:type="dcterms:W3CDTF">2011-01-19T09:12:16Z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