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8"/>
  </p:notesMasterIdLst>
  <p:sldIdLst>
    <p:sldId id="273" r:id="rId2"/>
    <p:sldId id="257" r:id="rId3"/>
    <p:sldId id="269" r:id="rId4"/>
    <p:sldId id="270" r:id="rId5"/>
    <p:sldId id="271" r:id="rId6"/>
    <p:sldId id="265" r:id="rId7"/>
    <p:sldId id="267" r:id="rId8"/>
    <p:sldId id="259" r:id="rId9"/>
    <p:sldId id="258" r:id="rId10"/>
    <p:sldId id="266" r:id="rId11"/>
    <p:sldId id="260" r:id="rId12"/>
    <p:sldId id="264" r:id="rId13"/>
    <p:sldId id="262" r:id="rId14"/>
    <p:sldId id="261" r:id="rId15"/>
    <p:sldId id="272" r:id="rId16"/>
    <p:sldId id="26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82" d="100"/>
          <a:sy n="82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678A7077-82CA-4EE1-846C-0A934A27B098}" type="datetimeFigureOut">
              <a:rPr lang="ru-RU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89429D04-FBA8-41FC-A6EA-BEB4D6EA8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089256-AAED-4C1A-BBE5-8F51C448BA8F}" type="slidenum">
              <a:rPr lang="ru-RU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12C316-726A-4D9B-9EE9-09A8E05DAD53}" type="slidenum">
              <a:rPr lang="ru-RU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E847BA-DB3A-4723-99A1-A9B0E64308B8}" type="slidenum">
              <a:rPr lang="ru-RU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313059-1CC3-4388-A112-4BAEA18B91D4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F8CC21-AA16-41C3-8925-97879845BF1F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7B056F-FF53-41B9-9DFF-BFD3DCF17589}" type="slidenum">
              <a:rPr lang="ru-RU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AA2CB3-B4BD-46B2-B7DD-D2A89C602E78}" type="slidenum">
              <a:rPr lang="ru-RU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AF5428-DC50-4F8A-A359-2564F16FD981}" type="slidenum">
              <a:rPr lang="ru-RU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BC43DB7-DA16-4F1E-9098-FC06F245E939}" type="slidenum">
              <a:rPr lang="ru-RU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CAF663-6B21-4679-8514-E7C7BC4BAC15}" type="slidenum">
              <a:rPr lang="ru-RU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F6D3FB-8666-47F8-8ADF-E91715A56CBC}" type="slidenum">
              <a:rPr lang="ru-RU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82AC6D-397D-48DA-95BB-1DF2E242EED4}" type="datetimeFigureOut">
              <a:rPr lang="ru-RU" smtClean="0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1DE7CC-09B5-484B-9281-6E99FD82FA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C29D-34D6-49F2-A5DA-9FCC87E6DA7B}" type="datetimeFigureOut">
              <a:rPr lang="ru-RU" smtClean="0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01498-3E38-4E45-AD6E-DE27B0CA9A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9E56C3-F9E4-42C1-BDBE-43436FDA2E50}" type="datetimeFigureOut">
              <a:rPr lang="ru-RU" smtClean="0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5F8814-B8CF-4252-A9D0-C28EE9C8BC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F03A43-289B-4AA4-8F1B-2F749D7328AE}" type="datetimeFigureOut">
              <a:rPr lang="ru-RU" smtClean="0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198C51-67B7-4FD9-9407-E39449C33C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DA55EA-7A93-4810-89FA-B82746AF0180}" type="datetimeFigureOut">
              <a:rPr lang="ru-RU" smtClean="0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5F9418-FFEF-43D3-A2B0-0FD7FE4ACA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F8F4B5-FBEA-462B-B2EF-103E04AFE88F}" type="datetimeFigureOut">
              <a:rPr lang="ru-RU" smtClean="0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CD357-7EC8-4320-BB9E-75E5DA4D4F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D345EF-39D5-4F88-80C0-BA4D2646FA37}" type="datetimeFigureOut">
              <a:rPr lang="ru-RU" smtClean="0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AC200-6F39-43BD-9065-DE53F7591B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F4E8C0-897C-4AA7-B791-13E8FDBED4F9}" type="datetimeFigureOut">
              <a:rPr lang="ru-RU" smtClean="0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B809B3-57A9-46EB-BA36-A26A63FB1B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8853AF-9FD4-4413-AAE9-C0E732FC1ABD}" type="datetimeFigureOut">
              <a:rPr lang="ru-RU" smtClean="0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029E51-A6ED-4C55-A066-13EDD1A04F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78E439-147C-4FBB-8B34-2C3C89AD1FDE}" type="datetimeFigureOut">
              <a:rPr lang="ru-RU" smtClean="0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A220D-2769-4A35-854A-AAD5B9B73E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EA635B-FAD0-4868-B418-CF0CDF0BF2BA}" type="datetimeFigureOut">
              <a:rPr lang="ru-RU" smtClean="0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ABAD1556-A040-4301-8B84-9B2B039843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1C9D384-A835-43A6-B833-21D8D1B5DDF7}" type="datetimeFigureOut">
              <a:rPr lang="ru-RU" smtClean="0"/>
              <a:pPr>
                <a:defRPr/>
              </a:pPr>
              <a:t>21.04.2011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1BF6FF3-9D7C-47F3-9367-B47F161AB7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ransition>
    <p:push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jpe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Я- Павел Васильев, ученик 1 класса</a:t>
            </a:r>
            <a:br>
              <a:rPr lang="ru-RU" sz="2800" dirty="0" smtClean="0"/>
            </a:br>
            <a:r>
              <a:rPr lang="ru-RU" sz="2800" dirty="0" smtClean="0"/>
              <a:t> Сенькинской средней школы 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</a:p>
          <a:p>
            <a:pPr algn="r"/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>
              <a:buNone/>
            </a:pPr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952590" y="-165904"/>
            <a:ext cx="168274" cy="221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rot="2147358">
            <a:off x="3884127" y="5024582"/>
            <a:ext cx="2578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Когда?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434620">
            <a:off x="5156162" y="2331181"/>
            <a:ext cx="17981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746466">
            <a:off x="583906" y="2023630"/>
            <a:ext cx="33315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Почему?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9738040">
            <a:off x="736535" y="4711764"/>
            <a:ext cx="30156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Зачем?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9131721">
            <a:off x="6715140" y="4572008"/>
            <a:ext cx="17704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Как?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1406623">
            <a:off x="3636535" y="3120299"/>
            <a:ext cx="2222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Куда?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9236943">
            <a:off x="5666958" y="2714620"/>
            <a:ext cx="3477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3069757">
            <a:off x="574850" y="3246435"/>
            <a:ext cx="1784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anye\syna\Рабочий стол\Мамочка\Georg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000372"/>
            <a:ext cx="2643176" cy="330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Герб России в середине XIX век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1500174"/>
            <a:ext cx="2592833" cy="292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Святой Георгий</a:t>
            </a:r>
            <a:endParaRPr lang="ru-RU" dirty="0"/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457200" y="1935480"/>
            <a:ext cx="3186106" cy="4389120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Это христианский святой, великомученик</a:t>
            </a:r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7772400" cy="3214710"/>
          </a:xfrm>
        </p:spPr>
        <p:txBody>
          <a:bodyPr/>
          <a:lstStyle/>
          <a:p>
            <a:pPr eaLnBrk="1" hangingPunct="1"/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Цвета ленты — чёрный и жёлто-оранжевый — означают «дым и пламя» и являются знаком личной доблести солдата на поле боя.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000100" y="1428736"/>
            <a:ext cx="7358114" cy="428628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32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В годы Великой Отечественной </a:t>
            </a:r>
            <a:br>
              <a:rPr lang="ru-RU" sz="32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ru-RU" sz="32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войны, продолжая боевые традиции</a:t>
            </a:r>
            <a:br>
              <a:rPr lang="ru-RU" sz="32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ru-RU" sz="32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русской армии, 8 ноября 1943 года</a:t>
            </a:r>
            <a:br>
              <a:rPr lang="ru-RU" sz="32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ru-RU" sz="32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был учрежден орден Славы трех степеней. Его статус так же, как и желто-черная расцветка ленты, напоминали о Георгиевском кресте. </a:t>
            </a:r>
            <a:r>
              <a:rPr lang="ru-RU" sz="3200" i="1" dirty="0" smtClean="0">
                <a:solidFill>
                  <a:schemeClr val="accent2"/>
                </a:solidFill>
              </a:rPr>
              <a:t/>
            </a:r>
            <a:br>
              <a:rPr lang="ru-RU" sz="3200" i="1" dirty="0" smtClean="0">
                <a:solidFill>
                  <a:schemeClr val="accent2"/>
                </a:solidFill>
              </a:rPr>
            </a:br>
            <a:endParaRPr lang="ru-RU" sz="3200" i="1" dirty="0" smtClean="0">
              <a:solidFill>
                <a:schemeClr val="accent2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4929286" cy="49847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>В канун празднования Дня Победы и дни проведения акции каждый участник надевает себе на лацкан одежды, руку, сумку или антенну автомобиля Георгиевскую ленточку в знак памяти о героическом прошлом, выражая уважение к ветеранам, отдавая дань памяти павшим на поле боя, благодарность людям, отдавшим всё для фронта в годы Великой отечественной войны.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Documents and Settings\Тихонькины.TIHONKIN\Рабочий стол\399654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4214818"/>
            <a:ext cx="2990856" cy="2243142"/>
          </a:xfrm>
          <a:prstGeom prst="rect">
            <a:avLst/>
          </a:prstGeom>
          <a:noFill/>
        </p:spPr>
      </p:pic>
      <p:pic>
        <p:nvPicPr>
          <p:cNvPr id="1027" name="Picture 3" descr="C:\Documents and Settings\Тихонькины.TIHONKIN\Рабочий стол\3996546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1571612"/>
            <a:ext cx="3530134" cy="2519369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471490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dirty="0" smtClean="0"/>
              <a:t>Георгиевская ленточка — символ Победы — получила поддержку общества, миллионы людей по всему миру, повязав ленточку, из года в год выражают свою благодарность ветеранам войны, гордость за их подвиг, чтят память погибших.</a:t>
            </a:r>
            <a:br>
              <a:rPr lang="ru-RU" sz="3200" dirty="0" smtClean="0"/>
            </a:br>
            <a:r>
              <a:rPr lang="ru-RU" sz="3200" dirty="0" smtClean="0"/>
              <a:t>Я с гордостью присоединюсь ко всем. Теперь я точно знаю: георгиевская лента – символ памяти ветеранов, символ мирного неба, я с честью, гордостью и пониманием  буду носить Георгиевскую ленту.</a:t>
            </a:r>
            <a:endParaRPr lang="ru-RU" sz="3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danye\syna\Рабочий стол\Мамочка\donetskkievua-9may95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850900"/>
            <a:ext cx="8786843" cy="600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2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-142908" y="214291"/>
            <a:ext cx="8929688" cy="250033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b="1" i="1" spc="300" dirty="0" smtClean="0">
                <a:ln w="11430" cmpd="sng">
                  <a:solidFill>
                    <a:schemeClr val="bg2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  <a:cs typeface="Arial" charset="0"/>
              </a:rPr>
              <a:t>«ГЕОРГИЕВСКАЯ   ЛЕНТОЧКА»</a:t>
            </a: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786058"/>
            <a:ext cx="5109657" cy="291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952590" y="-165904"/>
            <a:ext cx="168274" cy="221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Цель моей исследовательской работы –</a:t>
            </a:r>
            <a:br>
              <a:rPr lang="ru-RU" sz="3600" dirty="0" smtClean="0"/>
            </a:br>
            <a:r>
              <a:rPr lang="ru-RU" sz="3600" dirty="0" smtClean="0"/>
              <a:t>познакомиться с историей георгиевской ленты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Задачи:</a:t>
            </a:r>
          </a:p>
          <a:p>
            <a:r>
              <a:rPr lang="ru-RU" dirty="0" smtClean="0"/>
              <a:t>Узнать, что такое георгиевская лента</a:t>
            </a:r>
          </a:p>
          <a:p>
            <a:r>
              <a:rPr lang="ru-RU" dirty="0" smtClean="0"/>
              <a:t>Выяснить, почему каждый год к 9 мая раздают ленточки</a:t>
            </a:r>
          </a:p>
          <a:p>
            <a:r>
              <a:rPr lang="ru-RU" dirty="0" smtClean="0"/>
              <a:t>Познакомить одноклассников с результатами исследования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4043362" cy="63266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Как я начал работу: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Documents and Settings\Тихонькины.TIHONKIN\Рабочий стол\фотоконкус\DSC048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571744"/>
            <a:ext cx="4091757" cy="3068636"/>
          </a:xfrm>
          <a:prstGeom prst="rect">
            <a:avLst/>
          </a:prstGeom>
          <a:noFill/>
        </p:spPr>
      </p:pic>
      <p:pic>
        <p:nvPicPr>
          <p:cNvPr id="1027" name="Picture 3" descr="C:\Documents and Settings\Тихонькины.TIHONKIN\Рабочий стол\фотоконкус\DSC048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2571744"/>
            <a:ext cx="4071966" cy="3053794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Documents and Settings\Тихонькины.TIHONKIN\Рабочий стол\фотоконкус\DSC047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500306"/>
            <a:ext cx="3805988" cy="2854322"/>
          </a:xfrm>
          <a:prstGeom prst="rect">
            <a:avLst/>
          </a:prstGeom>
          <a:noFill/>
        </p:spPr>
      </p:pic>
      <p:pic>
        <p:nvPicPr>
          <p:cNvPr id="2051" name="Picture 3" descr="C:\Documents and Settings\Тихонькины.TIHONKIN\Рабочий стол\фотоконкус\DSC047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285992"/>
            <a:ext cx="4000765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20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155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155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1155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155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i="1" dirty="0" smtClean="0">
                <a:latin typeface="Arial" charset="0"/>
                <a:cs typeface="Arial" charset="0"/>
              </a:rPr>
              <a:t/>
            </a:r>
            <a:br>
              <a:rPr lang="ru-RU" sz="3200" i="1" dirty="0" smtClean="0">
                <a:latin typeface="Arial" charset="0"/>
                <a:cs typeface="Arial" charset="0"/>
              </a:rPr>
            </a:br>
            <a:r>
              <a:rPr lang="ru-RU" sz="3200" i="1" dirty="0" smtClean="0">
                <a:latin typeface="Arial" charset="0"/>
                <a:cs typeface="Arial" charset="0"/>
              </a:rPr>
              <a:t/>
            </a:r>
            <a:br>
              <a:rPr lang="ru-RU" sz="3200" i="1" dirty="0" smtClean="0">
                <a:latin typeface="Arial" charset="0"/>
                <a:cs typeface="Arial" charset="0"/>
              </a:rPr>
            </a:br>
            <a:r>
              <a:rPr lang="ru-RU" sz="3200" i="1" dirty="0" smtClean="0">
                <a:latin typeface="Arial" charset="0"/>
                <a:cs typeface="Arial" charset="0"/>
              </a:rPr>
              <a:t/>
            </a:r>
            <a:br>
              <a:rPr lang="ru-RU" sz="3200" i="1" dirty="0" smtClean="0">
                <a:latin typeface="Arial" charset="0"/>
                <a:cs typeface="Arial" charset="0"/>
              </a:rPr>
            </a:br>
            <a:r>
              <a:rPr lang="ru-RU" sz="3200" i="1" dirty="0" smtClean="0">
                <a:latin typeface="Arial" charset="0"/>
                <a:cs typeface="Arial" charset="0"/>
              </a:rPr>
              <a:t/>
            </a:r>
            <a:br>
              <a:rPr lang="ru-RU" sz="3200" i="1" dirty="0" smtClean="0">
                <a:latin typeface="Arial" charset="0"/>
                <a:cs typeface="Arial" charset="0"/>
              </a:rPr>
            </a:br>
            <a:r>
              <a:rPr lang="ru-RU" sz="3200" i="1" dirty="0" smtClean="0">
                <a:latin typeface="Arial" charset="0"/>
                <a:cs typeface="Arial" charset="0"/>
              </a:rPr>
              <a:t/>
            </a:r>
            <a:br>
              <a:rPr lang="ru-RU" sz="3200" i="1" dirty="0" smtClean="0">
                <a:latin typeface="Arial" charset="0"/>
                <a:cs typeface="Arial" charset="0"/>
              </a:rPr>
            </a:br>
            <a:r>
              <a:rPr lang="ru-RU" sz="3200" i="1" dirty="0" smtClean="0">
                <a:latin typeface="Arial" charset="0"/>
                <a:cs typeface="Arial" charset="0"/>
              </a:rPr>
              <a:t/>
            </a:r>
            <a:br>
              <a:rPr lang="ru-RU" sz="3200" i="1" dirty="0" smtClean="0">
                <a:latin typeface="Arial" charset="0"/>
                <a:cs typeface="Arial" charset="0"/>
              </a:rPr>
            </a:br>
            <a:r>
              <a:rPr lang="ru-RU" sz="3200" i="1" dirty="0" smtClean="0">
                <a:latin typeface="Arial" charset="0"/>
                <a:cs typeface="Arial" charset="0"/>
              </a:rPr>
              <a:t>И вот что я узнал:</a:t>
            </a:r>
            <a:br>
              <a:rPr lang="ru-RU" sz="3200" i="1" dirty="0" smtClean="0">
                <a:latin typeface="Arial" charset="0"/>
                <a:cs typeface="Arial" charset="0"/>
              </a:rPr>
            </a:br>
            <a:endParaRPr lang="ru-RU" sz="3200" i="1" dirty="0" smtClean="0">
              <a:latin typeface="Arial" charset="0"/>
              <a:cs typeface="Arial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2910" y="1643050"/>
            <a:ext cx="7715304" cy="4786346"/>
          </a:xfrm>
        </p:spPr>
        <p:txBody>
          <a:bodyPr>
            <a:normAutofit fontScale="77500" lnSpcReduction="20000"/>
          </a:bodyPr>
          <a:lstStyle/>
          <a:p>
            <a:pPr algn="just"/>
            <a:endParaRPr lang="ru-RU" sz="2000" b="1" i="1" dirty="0" smtClean="0">
              <a:latin typeface="Arial" charset="0"/>
              <a:cs typeface="Arial" charset="0"/>
            </a:endParaRPr>
          </a:p>
          <a:p>
            <a:pPr algn="just">
              <a:buNone/>
            </a:pPr>
            <a:r>
              <a:rPr lang="ru-RU" sz="3600" b="1" i="1" dirty="0" smtClean="0">
                <a:latin typeface="Arial" charset="0"/>
                <a:cs typeface="Arial" charset="0"/>
              </a:rPr>
              <a:t>     Георгиевская лента</a:t>
            </a:r>
            <a:r>
              <a:rPr lang="ru-RU" sz="3600" i="1" dirty="0" smtClean="0">
                <a:latin typeface="Arial" charset="0"/>
                <a:cs typeface="Arial" charset="0"/>
              </a:rPr>
              <a:t> – это лента от ордена св. Георгия, утверждённого в начале 18-ого века как орден за доблесть, проявленную в реальном бою. Со временем георгиевская лента стала употребляться и более широко  - появились Георгиевские петлицы, штандарты, трубы и т.д. Георгиевская лента и орден св. Георгия были вновь утверждены как символы воинской чести и доблести в 1992 году. 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893852" y="-107164"/>
            <a:ext cx="285752" cy="2214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danye\syna\Рабочий стол\Мамочка\iCA69HK6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1214438"/>
            <a:ext cx="3929062" cy="430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500063" y="5715000"/>
            <a:ext cx="7500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Arial Black" pitchFamily="34" charset="0"/>
              </a:rPr>
              <a:t> Георгиевские кресты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214282" y="1714488"/>
            <a:ext cx="7772400" cy="4429134"/>
          </a:xfrm>
        </p:spPr>
        <p:txBody>
          <a:bodyPr>
            <a:normAutofit fontScale="90000"/>
          </a:bodyPr>
          <a:lstStyle/>
          <a:p>
            <a:pPr algn="just" eaLnBrk="1" hangingPunct="1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Гео́ргиевская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ле́нта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— двухцветная лента к ордену Святого Георгия, Георгиевскому кресту, Георгиевской медали. Также георгиевские ленты на бескозырке носили матросы гвардейского экипажа корабля, награжденного Георгиевским флагом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71472" y="1571612"/>
            <a:ext cx="7772400" cy="4357688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Георгиевские ленты занимают наиболее почетное место в ряду многочисленных коллективных наград (отличий) частей Российской армии.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893835" y="-178616"/>
            <a:ext cx="21431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219</TotalTime>
  <Words>288</Words>
  <Application>Microsoft Office PowerPoint</Application>
  <PresentationFormat>Экран (4:3)</PresentationFormat>
  <Paragraphs>45</Paragraphs>
  <Slides>16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Я- Павел Васильев, ученик 1 класса  Сенькинской средней школы </vt:lpstr>
      <vt:lpstr>«ГЕОРГИЕВСКАЯ   ЛЕНТОЧКА»</vt:lpstr>
      <vt:lpstr>Цель моей исследовательской работы – познакомиться с историей георгиевской ленты</vt:lpstr>
      <vt:lpstr>Как я начал работу:</vt:lpstr>
      <vt:lpstr>Слайд 5</vt:lpstr>
      <vt:lpstr>      И вот что я узнал: </vt:lpstr>
      <vt:lpstr>Слайд 7</vt:lpstr>
      <vt:lpstr>  Гео́ргиевская ле́нта — двухцветная лента к ордену Святого Георгия, Георгиевскому кресту, Георгиевской медали. Также георгиевские ленты на бескозырке носили матросы гвардейского экипажа корабля, награжденного Георгиевским флагом.</vt:lpstr>
      <vt:lpstr>Георгиевские ленты занимают наиболее почетное место в ряду многочисленных коллективных наград (отличий) частей Российской армии. </vt:lpstr>
      <vt:lpstr>Святой Георгий</vt:lpstr>
      <vt:lpstr>Цвета ленты — чёрный и жёлто-оранжевый — означают «дым и пламя» и являются знаком личной доблести солдата на поле боя.</vt:lpstr>
      <vt:lpstr>В годы Великой Отечественной  войны, продолжая боевые традиции  русской армии, 8 ноября 1943 года  был учрежден орден Славы трех степеней. Его статус так же, как и желто-черная расцветка ленты, напоминали о Георгиевском кресте.  </vt:lpstr>
      <vt:lpstr>Слайд 13</vt:lpstr>
      <vt:lpstr>В канун празднования Дня Победы и дни проведения акции каждый участник надевает себе на лацкан одежды, руку, сумку или антенну автомобиля Георгиевскую ленточку в знак памяти о героическом прошлом, выражая уважение к ветеранам, отдавая дань памяти павшим на поле боя, благодарность людям, отдавшим всё для фронта в годы Великой отечественной войны.</vt:lpstr>
      <vt:lpstr>Георгиевская ленточка — символ Победы — получила поддержку общества, миллионы людей по всему миру, повязав ленточку, из года в год выражают свою благодарность ветеранам войны, гордость за их подвиг, чтят память погибших. Я с гордостью присоединюсь ко всем. Теперь я точно знаю: георгиевская лента – символ памяти ветеранов, символ мирного неба, я с честью, гордостью и пониманием  буду носить Георгиевскую ленту.</vt:lpstr>
      <vt:lpstr>Слайд 16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ДАНКОВ</dc:creator>
  <cp:lastModifiedBy>school</cp:lastModifiedBy>
  <cp:revision>27</cp:revision>
  <dcterms:created xsi:type="dcterms:W3CDTF">2010-03-30T13:48:35Z</dcterms:created>
  <dcterms:modified xsi:type="dcterms:W3CDTF">2011-04-21T10:58:40Z</dcterms:modified>
</cp:coreProperties>
</file>