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9" r:id="rId2"/>
    <p:sldId id="256" r:id="rId3"/>
    <p:sldId id="257" r:id="rId4"/>
    <p:sldId id="258"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8DF93F-EB05-425E-9DC1-71D1A6EE6F22}" type="datetimeFigureOut">
              <a:rPr lang="ru-RU" smtClean="0"/>
              <a:pPr/>
              <a:t>01.10.2013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91D7CE-7D99-4BD1-96AF-F7287AC4D7A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B024FB0-289A-4303-A405-E1E39211B335}" type="datetime1">
              <a:rPr lang="ru-RU" smtClean="0"/>
              <a:pPr/>
              <a:t>01.10.2013</a:t>
            </a:fld>
            <a:endParaRPr lang="ru-RU"/>
          </a:p>
        </p:txBody>
      </p:sp>
      <p:sp>
        <p:nvSpPr>
          <p:cNvPr id="5" name="Нижний колонтитул 4"/>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E79D05D-E59A-4AC0-A811-74D4700DBA84}" type="datetime1">
              <a:rPr lang="ru-RU" smtClean="0"/>
              <a:pPr/>
              <a:t>01.10.2013</a:t>
            </a:fld>
            <a:endParaRPr lang="ru-RU"/>
          </a:p>
        </p:txBody>
      </p:sp>
      <p:sp>
        <p:nvSpPr>
          <p:cNvPr id="5" name="Нижний колонтитул 4"/>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DBA77C-2D10-4045-A76A-6771CC18FC86}" type="datetime1">
              <a:rPr lang="ru-RU" smtClean="0"/>
              <a:pPr/>
              <a:t>01.10.2013</a:t>
            </a:fld>
            <a:endParaRPr lang="ru-RU"/>
          </a:p>
        </p:txBody>
      </p:sp>
      <p:sp>
        <p:nvSpPr>
          <p:cNvPr id="5" name="Нижний колонтитул 4"/>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73188C-7F86-4DD9-9ECC-1F716012AA84}" type="datetime1">
              <a:rPr lang="ru-RU" smtClean="0"/>
              <a:pPr/>
              <a:t>01.10.2013</a:t>
            </a:fld>
            <a:endParaRPr lang="ru-RU"/>
          </a:p>
        </p:txBody>
      </p:sp>
      <p:sp>
        <p:nvSpPr>
          <p:cNvPr id="5" name="Нижний колонтитул 4"/>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4E2A95D-89A0-4844-BC9E-4D0ADB421316}" type="datetime1">
              <a:rPr lang="ru-RU" smtClean="0"/>
              <a:pPr/>
              <a:t>01.10.2013</a:t>
            </a:fld>
            <a:endParaRPr lang="ru-RU"/>
          </a:p>
        </p:txBody>
      </p:sp>
      <p:sp>
        <p:nvSpPr>
          <p:cNvPr id="5" name="Нижний колонтитул 4"/>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54B58D5-801D-4FEE-A11F-80EE2AEF4B73}" type="datetime1">
              <a:rPr lang="ru-RU" smtClean="0"/>
              <a:pPr/>
              <a:t>01.10.2013</a:t>
            </a:fld>
            <a:endParaRPr lang="ru-RU"/>
          </a:p>
        </p:txBody>
      </p:sp>
      <p:sp>
        <p:nvSpPr>
          <p:cNvPr id="6" name="Нижний колонтитул 5"/>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BFBC020-64BF-4D09-B976-E2BBAF35A835}" type="datetime1">
              <a:rPr lang="ru-RU" smtClean="0"/>
              <a:pPr/>
              <a:t>01.10.2013</a:t>
            </a:fld>
            <a:endParaRPr lang="ru-RU"/>
          </a:p>
        </p:txBody>
      </p:sp>
      <p:sp>
        <p:nvSpPr>
          <p:cNvPr id="8" name="Нижний колонтитул 7"/>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66B6C80-BF2C-482B-A780-F98A652EE11E}" type="datetime1">
              <a:rPr lang="ru-RU" smtClean="0"/>
              <a:pPr/>
              <a:t>01.10.2013</a:t>
            </a:fld>
            <a:endParaRPr lang="ru-RU"/>
          </a:p>
        </p:txBody>
      </p:sp>
      <p:sp>
        <p:nvSpPr>
          <p:cNvPr id="4" name="Нижний колонтитул 3"/>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2FEF2AA-D91F-4D62-9435-D419730F1542}" type="datetime1">
              <a:rPr lang="ru-RU" smtClean="0"/>
              <a:pPr/>
              <a:t>01.10.2013</a:t>
            </a:fld>
            <a:endParaRPr lang="ru-RU"/>
          </a:p>
        </p:txBody>
      </p:sp>
      <p:sp>
        <p:nvSpPr>
          <p:cNvPr id="3" name="Нижний колонтитул 2"/>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388F41D-4376-4AF1-8056-68169DC77F33}" type="datetime1">
              <a:rPr lang="ru-RU" smtClean="0"/>
              <a:pPr/>
              <a:t>01.10.2013</a:t>
            </a:fld>
            <a:endParaRPr lang="ru-RU"/>
          </a:p>
        </p:txBody>
      </p:sp>
      <p:sp>
        <p:nvSpPr>
          <p:cNvPr id="6" name="Нижний колонтитул 5"/>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A549031-19ED-4F0A-B909-ECD680BE792E}" type="datetime1">
              <a:rPr lang="ru-RU" smtClean="0"/>
              <a:pPr/>
              <a:t>01.10.2013</a:t>
            </a:fld>
            <a:endParaRPr lang="ru-RU"/>
          </a:p>
        </p:txBody>
      </p:sp>
      <p:sp>
        <p:nvSpPr>
          <p:cNvPr id="6" name="Нижний колонтитул 5"/>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3D2583-180E-43E3-8884-5C98BE67406C}" type="datetime1">
              <a:rPr lang="ru-RU" smtClean="0"/>
              <a:pPr/>
              <a:t>01.10.2013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ru-RU" smtClean="0"/>
              <a:t>Осипова  Елена Сергеевна, учитель технологии МОУ "Благоевская СОШ"</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Документы\Уроки по технологии\мастер-класс\SDC11098.JPG"/>
          <p:cNvPicPr>
            <a:picLocks noChangeAspect="1" noChangeArrowheads="1"/>
          </p:cNvPicPr>
          <p:nvPr/>
        </p:nvPicPr>
        <p:blipFill>
          <a:blip r:embed="rId2" cstate="print"/>
          <a:srcRect/>
          <a:stretch>
            <a:fillRect/>
          </a:stretch>
        </p:blipFill>
        <p:spPr bwMode="auto">
          <a:xfrm rot="2734775">
            <a:off x="5753477" y="2927222"/>
            <a:ext cx="2595375" cy="2085433"/>
          </a:xfrm>
          <a:prstGeom prst="rect">
            <a:avLst/>
          </a:prstGeom>
          <a:noFill/>
        </p:spPr>
      </p:pic>
      <p:sp>
        <p:nvSpPr>
          <p:cNvPr id="2" name="Заголовок 1"/>
          <p:cNvSpPr>
            <a:spLocks noGrp="1"/>
          </p:cNvSpPr>
          <p:nvPr>
            <p:ph type="title"/>
          </p:nvPr>
        </p:nvSpPr>
        <p:spPr>
          <a:xfrm>
            <a:off x="500034" y="0"/>
            <a:ext cx="8229600" cy="2011354"/>
          </a:xfrm>
        </p:spPr>
        <p:txBody>
          <a:bodyPr>
            <a:normAutofit/>
          </a:bodyPr>
          <a:lstStyle/>
          <a:p>
            <a:r>
              <a:rPr lang="ru-RU" dirty="0" smtClean="0"/>
              <a:t>МАСТЕР-КЛАСС </a:t>
            </a:r>
            <a:br>
              <a:rPr lang="ru-RU" dirty="0" smtClean="0"/>
            </a:br>
            <a:r>
              <a:rPr lang="ru-RU" dirty="0" smtClean="0"/>
              <a:t> </a:t>
            </a:r>
            <a:r>
              <a:rPr lang="ru-RU" sz="4800" b="1" dirty="0" smtClean="0">
                <a:solidFill>
                  <a:srgbClr val="7030A0"/>
                </a:solidFill>
              </a:rPr>
              <a:t>«Колокольчик  из шерсти»</a:t>
            </a:r>
            <a:endParaRPr lang="ru-RU" sz="4800" b="1" dirty="0">
              <a:solidFill>
                <a:srgbClr val="7030A0"/>
              </a:solidFill>
            </a:endParaRPr>
          </a:p>
        </p:txBody>
      </p:sp>
      <p:sp>
        <p:nvSpPr>
          <p:cNvPr id="3" name="Содержимое 2"/>
          <p:cNvSpPr>
            <a:spLocks noGrp="1"/>
          </p:cNvSpPr>
          <p:nvPr>
            <p:ph idx="1"/>
          </p:nvPr>
        </p:nvSpPr>
        <p:spPr>
          <a:xfrm>
            <a:off x="0" y="2000240"/>
            <a:ext cx="5357818" cy="4857760"/>
          </a:xfrm>
        </p:spPr>
        <p:txBody>
          <a:bodyPr>
            <a:normAutofit fontScale="85000" lnSpcReduction="20000"/>
          </a:bodyPr>
          <a:lstStyle/>
          <a:p>
            <a:r>
              <a:rPr lang="ru-RU" b="1" dirty="0" smtClean="0"/>
              <a:t>Валяние  (</a:t>
            </a:r>
            <a:r>
              <a:rPr lang="ru-RU" b="1" dirty="0" err="1" smtClean="0"/>
              <a:t>фильцевание</a:t>
            </a:r>
            <a:r>
              <a:rPr lang="ru-RU" b="1" dirty="0" smtClean="0"/>
              <a:t>)</a:t>
            </a:r>
            <a:r>
              <a:rPr lang="ru-RU" dirty="0" smtClean="0"/>
              <a:t> -  </a:t>
            </a:r>
            <a:r>
              <a:rPr lang="ru-RU" i="1" dirty="0" smtClean="0"/>
              <a:t>уплотнение  шерсти. Это особая техника рукоделия,  в процессе которой из шерсти для валяния создаётся рисунок на ткани или войлоке, объёмные игрушки, панно, декоративные элементы, предметы одежды или аксессуары. Только натуральная шерсть обладает способностью сваливаться или свойлачиваться (образовывать войлок).</a:t>
            </a:r>
            <a:endParaRPr lang="ru-RU" i="1" dirty="0"/>
          </a:p>
        </p:txBody>
      </p:sp>
      <p:sp>
        <p:nvSpPr>
          <p:cNvPr id="5" name="Нижний колонтитул 4"/>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0"/>
            <a:ext cx="8229600" cy="4525963"/>
          </a:xfrm>
        </p:spPr>
        <p:txBody>
          <a:bodyPr>
            <a:normAutofit fontScale="92500" lnSpcReduction="10000"/>
          </a:bodyPr>
          <a:lstStyle/>
          <a:p>
            <a:r>
              <a:rPr lang="ru-RU" dirty="0" smtClean="0"/>
              <a:t>Вот и первый колокольчик готов!  Приступаем к украшению  второго.</a:t>
            </a:r>
          </a:p>
          <a:p>
            <a:endParaRPr lang="ru-RU" dirty="0" smtClean="0"/>
          </a:p>
          <a:p>
            <a:endParaRPr lang="ru-RU" dirty="0" smtClean="0"/>
          </a:p>
          <a:p>
            <a:r>
              <a:rPr lang="ru-RU" dirty="0" smtClean="0"/>
              <a:t>Такой колокольчик  будет                  прекрасным  украшением интерьера. </a:t>
            </a:r>
          </a:p>
          <a:p>
            <a:endParaRPr lang="ru-RU" dirty="0" smtClean="0"/>
          </a:p>
          <a:p>
            <a:r>
              <a:rPr lang="ru-RU" dirty="0" smtClean="0"/>
              <a:t>Можно  сделать </a:t>
            </a:r>
          </a:p>
          <a:p>
            <a:pPr>
              <a:buNone/>
            </a:pPr>
            <a:r>
              <a:rPr lang="ru-RU" dirty="0" smtClean="0"/>
              <a:t> в качестве подарка.</a:t>
            </a:r>
            <a:endParaRPr lang="ru-RU" dirty="0"/>
          </a:p>
        </p:txBody>
      </p:sp>
      <p:sp>
        <p:nvSpPr>
          <p:cNvPr id="4" name="Нижний колонтитул 3"/>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pic>
        <p:nvPicPr>
          <p:cNvPr id="4098" name="Picture 2" descr="D:\Документы\Уроки по технологии\мастер-класс\SDC11095.JPG"/>
          <p:cNvPicPr>
            <a:picLocks noChangeAspect="1" noChangeArrowheads="1"/>
          </p:cNvPicPr>
          <p:nvPr/>
        </p:nvPicPr>
        <p:blipFill>
          <a:blip r:embed="rId2" cstate="print"/>
          <a:srcRect/>
          <a:stretch>
            <a:fillRect/>
          </a:stretch>
        </p:blipFill>
        <p:spPr bwMode="auto">
          <a:xfrm>
            <a:off x="4857752" y="500042"/>
            <a:ext cx="2058991" cy="1428760"/>
          </a:xfrm>
          <a:prstGeom prst="rect">
            <a:avLst/>
          </a:prstGeom>
          <a:noFill/>
        </p:spPr>
      </p:pic>
      <p:pic>
        <p:nvPicPr>
          <p:cNvPr id="4099" name="Picture 3" descr="D:\Документы\Уроки по технологии\мастер-класс\SDC11097.JPG"/>
          <p:cNvPicPr>
            <a:picLocks noChangeAspect="1" noChangeArrowheads="1"/>
          </p:cNvPicPr>
          <p:nvPr/>
        </p:nvPicPr>
        <p:blipFill>
          <a:blip r:embed="rId3" cstate="print"/>
          <a:srcRect l="26938" r="32655"/>
          <a:stretch>
            <a:fillRect/>
          </a:stretch>
        </p:blipFill>
        <p:spPr bwMode="auto">
          <a:xfrm>
            <a:off x="7215206" y="1857364"/>
            <a:ext cx="1357322" cy="2519347"/>
          </a:xfrm>
          <a:prstGeom prst="rect">
            <a:avLst/>
          </a:prstGeom>
          <a:noFill/>
        </p:spPr>
      </p:pic>
      <p:pic>
        <p:nvPicPr>
          <p:cNvPr id="1026" name="Picture 2" descr="D:\Документы\Уроки по технологии\мастер-класс\P1030771.JPG"/>
          <p:cNvPicPr>
            <a:picLocks noChangeAspect="1" noChangeArrowheads="1"/>
          </p:cNvPicPr>
          <p:nvPr/>
        </p:nvPicPr>
        <p:blipFill>
          <a:blip r:embed="rId4" cstate="print"/>
          <a:srcRect/>
          <a:stretch>
            <a:fillRect/>
          </a:stretch>
        </p:blipFill>
        <p:spPr bwMode="auto">
          <a:xfrm>
            <a:off x="928662" y="4357694"/>
            <a:ext cx="1928826" cy="2313518"/>
          </a:xfrm>
          <a:prstGeom prst="rect">
            <a:avLst/>
          </a:prstGeom>
          <a:noFill/>
        </p:spPr>
      </p:pic>
      <p:pic>
        <p:nvPicPr>
          <p:cNvPr id="1027" name="Picture 3" descr="D:\Документы\Уроки по технологии\мастер-класс\P1030770.JPG"/>
          <p:cNvPicPr>
            <a:picLocks noChangeAspect="1" noChangeArrowheads="1"/>
          </p:cNvPicPr>
          <p:nvPr/>
        </p:nvPicPr>
        <p:blipFill>
          <a:blip r:embed="rId5" cstate="print">
            <a:lum bright="10000"/>
          </a:blip>
          <a:srcRect/>
          <a:stretch>
            <a:fillRect/>
          </a:stretch>
        </p:blipFill>
        <p:spPr bwMode="auto">
          <a:xfrm>
            <a:off x="7358082" y="4643446"/>
            <a:ext cx="991035" cy="2003329"/>
          </a:xfrm>
          <a:prstGeom prst="rect">
            <a:avLst/>
          </a:prstGeom>
          <a:noFill/>
        </p:spPr>
      </p:pic>
      <p:pic>
        <p:nvPicPr>
          <p:cNvPr id="2" name="Picture 2" descr="D:\Документы\Уроки по технологии\мастер-класс\P1030768.JPG"/>
          <p:cNvPicPr>
            <a:picLocks noChangeAspect="1" noChangeArrowheads="1"/>
          </p:cNvPicPr>
          <p:nvPr/>
        </p:nvPicPr>
        <p:blipFill>
          <a:blip r:embed="rId6" cstate="print"/>
          <a:srcRect/>
          <a:stretch>
            <a:fillRect/>
          </a:stretch>
        </p:blipFill>
        <p:spPr bwMode="auto">
          <a:xfrm>
            <a:off x="4214810" y="3500437"/>
            <a:ext cx="1714512" cy="279922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0"/>
            <a:ext cx="7772400" cy="1470025"/>
          </a:xfrm>
        </p:spPr>
        <p:txBody>
          <a:bodyPr/>
          <a:lstStyle/>
          <a:p>
            <a:r>
              <a:rPr lang="ru-RU" dirty="0" smtClean="0"/>
              <a:t>Нам понадобятся:</a:t>
            </a:r>
            <a:endParaRPr lang="ru-RU" dirty="0"/>
          </a:p>
        </p:txBody>
      </p:sp>
      <p:sp>
        <p:nvSpPr>
          <p:cNvPr id="3" name="Подзаголовок 2"/>
          <p:cNvSpPr>
            <a:spLocks noGrp="1"/>
          </p:cNvSpPr>
          <p:nvPr>
            <p:ph type="subTitle" idx="1"/>
          </p:nvPr>
        </p:nvSpPr>
        <p:spPr>
          <a:xfrm>
            <a:off x="214282" y="1714488"/>
            <a:ext cx="6715140" cy="5143512"/>
          </a:xfrm>
        </p:spPr>
        <p:txBody>
          <a:bodyPr>
            <a:normAutofit fontScale="92500" lnSpcReduction="10000"/>
          </a:bodyPr>
          <a:lstStyle/>
          <a:p>
            <a:pPr algn="l">
              <a:buFont typeface="Wingdings" pitchFamily="2" charset="2"/>
              <a:buChar char="ü"/>
            </a:pPr>
            <a:r>
              <a:rPr lang="ru-RU" b="1" dirty="0" smtClean="0">
                <a:solidFill>
                  <a:srgbClr val="7030A0"/>
                </a:solidFill>
              </a:rPr>
              <a:t>Шерсть полутонкая</a:t>
            </a:r>
          </a:p>
          <a:p>
            <a:pPr algn="l">
              <a:buFont typeface="Wingdings" pitchFamily="2" charset="2"/>
              <a:buChar char="ü"/>
            </a:pPr>
            <a:r>
              <a:rPr lang="ru-RU" b="1" dirty="0" smtClean="0">
                <a:solidFill>
                  <a:srgbClr val="7030A0"/>
                </a:solidFill>
              </a:rPr>
              <a:t>Волокна вискозы или шелка (</a:t>
            </a:r>
            <a:r>
              <a:rPr lang="ru-RU" sz="2400" b="1" dirty="0" smtClean="0">
                <a:solidFill>
                  <a:srgbClr val="7030A0"/>
                </a:solidFill>
              </a:rPr>
              <a:t>для декорирования</a:t>
            </a:r>
            <a:r>
              <a:rPr lang="ru-RU" b="1" dirty="0" smtClean="0">
                <a:solidFill>
                  <a:srgbClr val="7030A0"/>
                </a:solidFill>
              </a:rPr>
              <a:t>)</a:t>
            </a:r>
          </a:p>
          <a:p>
            <a:pPr algn="l">
              <a:buFont typeface="Wingdings" pitchFamily="2" charset="2"/>
              <a:buChar char="ü"/>
            </a:pPr>
            <a:r>
              <a:rPr lang="ru-RU" b="1" dirty="0" smtClean="0">
                <a:solidFill>
                  <a:srgbClr val="7030A0"/>
                </a:solidFill>
              </a:rPr>
              <a:t>Жидкость для мытья посуды</a:t>
            </a:r>
          </a:p>
          <a:p>
            <a:pPr algn="l">
              <a:buFont typeface="Wingdings" pitchFamily="2" charset="2"/>
              <a:buChar char="ü"/>
            </a:pPr>
            <a:r>
              <a:rPr lang="ru-RU" b="1" dirty="0" smtClean="0">
                <a:solidFill>
                  <a:srgbClr val="7030A0"/>
                </a:solidFill>
              </a:rPr>
              <a:t>Пупырчатая пленка</a:t>
            </a:r>
          </a:p>
          <a:p>
            <a:pPr algn="l">
              <a:buFont typeface="Wingdings" pitchFamily="2" charset="2"/>
              <a:buChar char="ü"/>
            </a:pPr>
            <a:r>
              <a:rPr lang="ru-RU" b="1" dirty="0" smtClean="0">
                <a:solidFill>
                  <a:srgbClr val="7030A0"/>
                </a:solidFill>
              </a:rPr>
              <a:t>Подложка под   </a:t>
            </a:r>
            <a:r>
              <a:rPr lang="ru-RU" b="1" dirty="0" err="1" smtClean="0">
                <a:solidFill>
                  <a:srgbClr val="7030A0"/>
                </a:solidFill>
              </a:rPr>
              <a:t>ламинат</a:t>
            </a:r>
            <a:endParaRPr lang="ru-RU" b="1" dirty="0" smtClean="0">
              <a:solidFill>
                <a:srgbClr val="7030A0"/>
              </a:solidFill>
            </a:endParaRPr>
          </a:p>
          <a:p>
            <a:pPr algn="l">
              <a:buFont typeface="Wingdings" pitchFamily="2" charset="2"/>
              <a:buChar char="ü"/>
            </a:pPr>
            <a:r>
              <a:rPr lang="ru-RU" b="1" dirty="0" smtClean="0">
                <a:solidFill>
                  <a:srgbClr val="7030A0"/>
                </a:solidFill>
              </a:rPr>
              <a:t>Горячая вода</a:t>
            </a:r>
          </a:p>
          <a:p>
            <a:pPr algn="l">
              <a:buFont typeface="Wingdings" pitchFamily="2" charset="2"/>
              <a:buChar char="ü"/>
            </a:pPr>
            <a:r>
              <a:rPr lang="ru-RU" b="1" dirty="0" smtClean="0">
                <a:solidFill>
                  <a:srgbClr val="7030A0"/>
                </a:solidFill>
              </a:rPr>
              <a:t>Маркер</a:t>
            </a:r>
          </a:p>
          <a:p>
            <a:pPr algn="l">
              <a:buFont typeface="Wingdings" pitchFamily="2" charset="2"/>
              <a:buChar char="ü"/>
            </a:pPr>
            <a:r>
              <a:rPr lang="ru-RU" b="1" dirty="0" smtClean="0">
                <a:solidFill>
                  <a:srgbClr val="7030A0"/>
                </a:solidFill>
              </a:rPr>
              <a:t>Ножницы</a:t>
            </a:r>
          </a:p>
          <a:p>
            <a:pPr algn="l"/>
            <a:r>
              <a:rPr lang="ru-RU" b="1" dirty="0" smtClean="0">
                <a:solidFill>
                  <a:srgbClr val="7030A0"/>
                </a:solidFill>
              </a:rPr>
              <a:t>  и  хорошее    настроение</a:t>
            </a:r>
          </a:p>
          <a:p>
            <a:pPr algn="l">
              <a:buFont typeface="Wingdings" pitchFamily="2" charset="2"/>
              <a:buChar char="ü"/>
            </a:pPr>
            <a:endParaRPr lang="ru-RU" dirty="0" smtClean="0"/>
          </a:p>
          <a:p>
            <a:pPr algn="l">
              <a:buFont typeface="Wingdings" pitchFamily="2" charset="2"/>
              <a:buChar char="v"/>
            </a:pPr>
            <a:endParaRPr lang="ru-RU" dirty="0"/>
          </a:p>
        </p:txBody>
      </p:sp>
      <p:pic>
        <p:nvPicPr>
          <p:cNvPr id="2050" name="Picture 2"/>
          <p:cNvPicPr>
            <a:picLocks noChangeAspect="1" noChangeArrowheads="1"/>
          </p:cNvPicPr>
          <p:nvPr/>
        </p:nvPicPr>
        <p:blipFill>
          <a:blip r:embed="rId2" cstate="print">
            <a:lum bright="20000"/>
          </a:blip>
          <a:srcRect/>
          <a:stretch>
            <a:fillRect/>
          </a:stretch>
        </p:blipFill>
        <p:spPr bwMode="auto">
          <a:xfrm>
            <a:off x="5500694" y="3857628"/>
            <a:ext cx="3234671" cy="2007436"/>
          </a:xfrm>
          <a:prstGeom prst="rect">
            <a:avLst/>
          </a:prstGeom>
          <a:noFill/>
          <a:ln w="9525">
            <a:noFill/>
            <a:miter lim="800000"/>
            <a:headEnd/>
            <a:tailEnd/>
          </a:ln>
          <a:effectLst/>
        </p:spPr>
      </p:pic>
      <p:sp>
        <p:nvSpPr>
          <p:cNvPr id="5" name="Нижний колонтитул 4"/>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714356"/>
            <a:ext cx="8643998" cy="4000528"/>
          </a:xfrm>
        </p:spPr>
        <p:txBody>
          <a:bodyPr/>
          <a:lstStyle/>
          <a:p>
            <a:r>
              <a:rPr lang="ru-RU" dirty="0" smtClean="0"/>
              <a:t>Вначале  нужно сделать шаблон  из  подложки для </a:t>
            </a:r>
            <a:r>
              <a:rPr lang="ru-RU" dirty="0" err="1" smtClean="0"/>
              <a:t>ламината</a:t>
            </a:r>
            <a:r>
              <a:rPr lang="ru-RU" dirty="0" smtClean="0"/>
              <a:t> (материал доступный и не дорогой, очень удобный в использовании). Делаем шаблон  сразу для двух  колокольчиков – овал  длиной 15 см и шириной 8 см.</a:t>
            </a:r>
            <a:endParaRPr lang="ru-RU" dirty="0"/>
          </a:p>
        </p:txBody>
      </p:sp>
      <p:pic>
        <p:nvPicPr>
          <p:cNvPr id="3074" name="Picture 2"/>
          <p:cNvPicPr>
            <a:picLocks noChangeAspect="1" noChangeArrowheads="1"/>
          </p:cNvPicPr>
          <p:nvPr/>
        </p:nvPicPr>
        <p:blipFill>
          <a:blip r:embed="rId2" cstate="print">
            <a:lum bright="10000"/>
          </a:blip>
          <a:srcRect/>
          <a:stretch>
            <a:fillRect/>
          </a:stretch>
        </p:blipFill>
        <p:spPr bwMode="auto">
          <a:xfrm>
            <a:off x="3106275" y="3857628"/>
            <a:ext cx="3724746" cy="2286016"/>
          </a:xfrm>
          <a:prstGeom prst="rect">
            <a:avLst/>
          </a:prstGeom>
          <a:noFill/>
          <a:ln w="9525">
            <a:noFill/>
            <a:miter lim="800000"/>
            <a:headEnd/>
            <a:tailEnd/>
          </a:ln>
          <a:effectLst/>
        </p:spPr>
      </p:pic>
      <p:sp>
        <p:nvSpPr>
          <p:cNvPr id="4" name="Нижний колонтитул 3"/>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14291"/>
            <a:ext cx="8229600" cy="4000528"/>
          </a:xfrm>
        </p:spPr>
        <p:txBody>
          <a:bodyPr>
            <a:normAutofit fontScale="85000" lnSpcReduction="10000"/>
          </a:bodyPr>
          <a:lstStyle/>
          <a:p>
            <a:r>
              <a:rPr lang="ru-RU" dirty="0" smtClean="0"/>
              <a:t>Раскладываем  шерсть на шаблоне:</a:t>
            </a:r>
          </a:p>
          <a:p>
            <a:pPr>
              <a:buNone/>
            </a:pPr>
            <a:r>
              <a:rPr lang="ru-RU" dirty="0" smtClean="0"/>
              <a:t>вначале  поперек, затем вдоль, затем снова поперек. Сверху  выкладываем волокна вискозы или шелка.  Разбрызгиваем горячую мыльную воду,  покрываем  </a:t>
            </a:r>
            <a:r>
              <a:rPr lang="ru-RU" dirty="0" err="1" smtClean="0"/>
              <a:t>пупыркой</a:t>
            </a:r>
            <a:r>
              <a:rPr lang="ru-RU" dirty="0" smtClean="0"/>
              <a:t> и  несколько раз нажимаем.  Шерсть должна полностью  намокнуть; для проверки  аккуратно  приподнимаем  пупырчатую пленку. Если шерсть полностью не намокла, еще добавляем воды.  Если шерсть намокла полностью,  шаблон  с шерстью аккуратненько  переворачиваем.</a:t>
            </a:r>
            <a:endParaRPr lang="ru-RU" dirty="0"/>
          </a:p>
        </p:txBody>
      </p:sp>
      <p:pic>
        <p:nvPicPr>
          <p:cNvPr id="4098" name="Picture 2" descr="D:\Документы\Уроки по технологии\мастер-класс\SDC11068.JPG"/>
          <p:cNvPicPr>
            <a:picLocks noChangeAspect="1" noChangeArrowheads="1"/>
          </p:cNvPicPr>
          <p:nvPr/>
        </p:nvPicPr>
        <p:blipFill>
          <a:blip r:embed="rId2" cstate="print"/>
          <a:srcRect l="13504" t="19390" r="12742" b="4432"/>
          <a:stretch>
            <a:fillRect/>
          </a:stretch>
        </p:blipFill>
        <p:spPr bwMode="auto">
          <a:xfrm>
            <a:off x="714348" y="4857760"/>
            <a:ext cx="1785950" cy="1383474"/>
          </a:xfrm>
          <a:prstGeom prst="rect">
            <a:avLst/>
          </a:prstGeom>
          <a:noFill/>
        </p:spPr>
      </p:pic>
      <p:pic>
        <p:nvPicPr>
          <p:cNvPr id="4099" name="Picture 3" descr="D:\Документы\Уроки по технологии\мастер-класс\SDC11072.JPG"/>
          <p:cNvPicPr>
            <a:picLocks noChangeAspect="1" noChangeArrowheads="1"/>
          </p:cNvPicPr>
          <p:nvPr/>
        </p:nvPicPr>
        <p:blipFill>
          <a:blip r:embed="rId3" cstate="print"/>
          <a:srcRect l="11914" t="20703" r="16308" b="13867"/>
          <a:stretch>
            <a:fillRect/>
          </a:stretch>
        </p:blipFill>
        <p:spPr bwMode="auto">
          <a:xfrm>
            <a:off x="3286116" y="4857760"/>
            <a:ext cx="2000264" cy="1367528"/>
          </a:xfrm>
          <a:prstGeom prst="rect">
            <a:avLst/>
          </a:prstGeom>
          <a:noFill/>
        </p:spPr>
      </p:pic>
      <p:pic>
        <p:nvPicPr>
          <p:cNvPr id="4100" name="Picture 4" descr="D:\Документы\Уроки по технологии\мастер-класс\SDC11073.JPG"/>
          <p:cNvPicPr>
            <a:picLocks noChangeAspect="1" noChangeArrowheads="1"/>
          </p:cNvPicPr>
          <p:nvPr/>
        </p:nvPicPr>
        <p:blipFill>
          <a:blip r:embed="rId4" cstate="print"/>
          <a:srcRect l="25226" t="19638" r="19260" b="27492"/>
          <a:stretch>
            <a:fillRect/>
          </a:stretch>
        </p:blipFill>
        <p:spPr bwMode="auto">
          <a:xfrm>
            <a:off x="6000760" y="4357694"/>
            <a:ext cx="2743220" cy="1959442"/>
          </a:xfrm>
          <a:prstGeom prst="rect">
            <a:avLst/>
          </a:prstGeom>
          <a:noFill/>
        </p:spPr>
      </p:pic>
      <p:sp>
        <p:nvSpPr>
          <p:cNvPr id="6" name="Нижний колонтитул 5"/>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7"/>
            <a:ext cx="8643998" cy="3357586"/>
          </a:xfrm>
        </p:spPr>
        <p:txBody>
          <a:bodyPr/>
          <a:lstStyle/>
          <a:p>
            <a:r>
              <a:rPr lang="ru-RU" dirty="0" smtClean="0"/>
              <a:t>Далее  снова раскладываем в том же  порядке шерсть и волокна вискозы (льна), пропитываем горячей  мыльной водой, накрываем </a:t>
            </a:r>
            <a:r>
              <a:rPr lang="ru-RU" dirty="0" err="1" smtClean="0"/>
              <a:t>пупыркой</a:t>
            </a:r>
            <a:r>
              <a:rPr lang="ru-RU" dirty="0" smtClean="0"/>
              <a:t>  и несколько раз нажимаем.</a:t>
            </a:r>
            <a:endParaRPr lang="ru-RU" dirty="0"/>
          </a:p>
        </p:txBody>
      </p:sp>
      <p:pic>
        <p:nvPicPr>
          <p:cNvPr id="5122" name="Picture 2" descr="D:\Документы\Уроки по технологии\мастер-класс\SDC11074.JPG"/>
          <p:cNvPicPr>
            <a:picLocks noChangeAspect="1" noChangeArrowheads="1"/>
          </p:cNvPicPr>
          <p:nvPr/>
        </p:nvPicPr>
        <p:blipFill>
          <a:blip r:embed="rId2" cstate="print">
            <a:lum bright="10000"/>
          </a:blip>
          <a:srcRect l="19019" t="14950" r="18688" b="21927"/>
          <a:stretch>
            <a:fillRect/>
          </a:stretch>
        </p:blipFill>
        <p:spPr bwMode="auto">
          <a:xfrm>
            <a:off x="3143240" y="3143248"/>
            <a:ext cx="3158313" cy="2400318"/>
          </a:xfrm>
          <a:prstGeom prst="rect">
            <a:avLst/>
          </a:prstGeom>
          <a:noFill/>
        </p:spPr>
      </p:pic>
      <p:sp>
        <p:nvSpPr>
          <p:cNvPr id="4" name="Нижний колонтитул 3"/>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57167"/>
            <a:ext cx="9144000" cy="3000396"/>
          </a:xfrm>
        </p:spPr>
        <p:txBody>
          <a:bodyPr>
            <a:normAutofit fontScale="85000" lnSpcReduction="20000"/>
          </a:bodyPr>
          <a:lstStyle/>
          <a:p>
            <a:r>
              <a:rPr lang="ru-RU" dirty="0" smtClean="0"/>
              <a:t>Вот наша  заготовка  для  будущих  колокольчиков готова.  Теперь нашу заготовку   накрываем   пленкой и начинаем валять -    нажимаем, переворачиваем и снова  нажимаем.  И так  несколько раз (15-20).  Когда  шерсть  перестанет шевелиться, переходим к круговым движениям. Валяем  15-20 минут. Не забываем переворачивать.</a:t>
            </a:r>
          </a:p>
          <a:p>
            <a:r>
              <a:rPr lang="ru-RU" dirty="0" smtClean="0"/>
              <a:t>Если шерсть уже к рукам не пристает, значит можно валять без  пупырчатой плёнки. </a:t>
            </a:r>
            <a:endParaRPr lang="ru-RU" dirty="0"/>
          </a:p>
        </p:txBody>
      </p:sp>
      <p:sp>
        <p:nvSpPr>
          <p:cNvPr id="4" name="Нижний колонтитул 3"/>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pic>
        <p:nvPicPr>
          <p:cNvPr id="1026" name="Picture 2" descr="D:\Документы\Уроки по технологии\мастер-класс\SDC11076.JPG"/>
          <p:cNvPicPr>
            <a:picLocks noChangeAspect="1" noChangeArrowheads="1"/>
          </p:cNvPicPr>
          <p:nvPr/>
        </p:nvPicPr>
        <p:blipFill>
          <a:blip r:embed="rId2"/>
          <a:srcRect l="29860" t="37326" r="27072" b="15094"/>
          <a:stretch>
            <a:fillRect/>
          </a:stretch>
        </p:blipFill>
        <p:spPr bwMode="auto">
          <a:xfrm>
            <a:off x="1325266" y="3500438"/>
            <a:ext cx="2746668" cy="2275811"/>
          </a:xfrm>
          <a:prstGeom prst="rect">
            <a:avLst/>
          </a:prstGeom>
          <a:noFill/>
        </p:spPr>
      </p:pic>
      <p:pic>
        <p:nvPicPr>
          <p:cNvPr id="1027" name="Picture 3" descr="D:\Документы\Уроки по технологии\мастер-класс\SDC11077.JPG"/>
          <p:cNvPicPr>
            <a:picLocks noChangeAspect="1" noChangeArrowheads="1"/>
          </p:cNvPicPr>
          <p:nvPr/>
        </p:nvPicPr>
        <p:blipFill>
          <a:blip r:embed="rId3" cstate="print"/>
          <a:srcRect l="20881" t="20231" r="26012" b="8959"/>
          <a:stretch>
            <a:fillRect/>
          </a:stretch>
        </p:blipFill>
        <p:spPr bwMode="auto">
          <a:xfrm>
            <a:off x="5143504" y="3500438"/>
            <a:ext cx="2214578" cy="221457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7"/>
            <a:ext cx="8643998" cy="3071833"/>
          </a:xfrm>
        </p:spPr>
        <p:txBody>
          <a:bodyPr>
            <a:normAutofit fontScale="92500"/>
          </a:bodyPr>
          <a:lstStyle/>
          <a:p>
            <a:r>
              <a:rPr lang="ru-RU" dirty="0" smtClean="0"/>
              <a:t>После 15-20 минут непрерывного валяния  заготовку разрезаем пополам. У нас получились два колокольчика.  Теперь нужно  валять каждый из них. Будем валять маркером, придавая форму колокола. На каждый колокольчик нужно потратить минут 15-20. </a:t>
            </a:r>
            <a:endParaRPr lang="ru-RU" dirty="0"/>
          </a:p>
        </p:txBody>
      </p:sp>
      <p:sp>
        <p:nvSpPr>
          <p:cNvPr id="4" name="Нижний колонтитул 3"/>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pic>
        <p:nvPicPr>
          <p:cNvPr id="2050" name="Picture 2" descr="D:\Документы\Уроки по технологии\мастер-класс\SDC11078.JPG"/>
          <p:cNvPicPr>
            <a:picLocks noChangeAspect="1" noChangeArrowheads="1"/>
          </p:cNvPicPr>
          <p:nvPr/>
        </p:nvPicPr>
        <p:blipFill>
          <a:blip r:embed="rId2" cstate="print">
            <a:lum bright="10000"/>
          </a:blip>
          <a:srcRect l="20021" t="12514" r="8161" b="6964"/>
          <a:stretch>
            <a:fillRect/>
          </a:stretch>
        </p:blipFill>
        <p:spPr bwMode="auto">
          <a:xfrm>
            <a:off x="714348" y="3643313"/>
            <a:ext cx="2928958" cy="2462965"/>
          </a:xfrm>
          <a:prstGeom prst="rect">
            <a:avLst/>
          </a:prstGeom>
          <a:noFill/>
        </p:spPr>
      </p:pic>
      <p:pic>
        <p:nvPicPr>
          <p:cNvPr id="2051" name="Picture 3" descr="D:\Документы\Уроки по технологии\мастер-класс\SDC11080.JPG"/>
          <p:cNvPicPr>
            <a:picLocks noChangeAspect="1" noChangeArrowheads="1"/>
          </p:cNvPicPr>
          <p:nvPr/>
        </p:nvPicPr>
        <p:blipFill>
          <a:blip r:embed="rId3" cstate="print"/>
          <a:srcRect l="9956" t="8850" r="2101" b="13716"/>
          <a:stretch>
            <a:fillRect/>
          </a:stretch>
        </p:blipFill>
        <p:spPr bwMode="auto">
          <a:xfrm>
            <a:off x="4643437" y="3643314"/>
            <a:ext cx="3678037" cy="242889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85729"/>
            <a:ext cx="8229600" cy="5143536"/>
          </a:xfrm>
        </p:spPr>
        <p:txBody>
          <a:bodyPr/>
          <a:lstStyle/>
          <a:p>
            <a:r>
              <a:rPr lang="ru-RU" dirty="0" smtClean="0"/>
              <a:t>Вот что у нас должно получиться:</a:t>
            </a:r>
          </a:p>
          <a:p>
            <a:endParaRPr lang="ru-RU" dirty="0" smtClean="0"/>
          </a:p>
          <a:p>
            <a:endParaRPr lang="ru-RU" dirty="0" smtClean="0"/>
          </a:p>
          <a:p>
            <a:endParaRPr lang="ru-RU" dirty="0" smtClean="0"/>
          </a:p>
          <a:p>
            <a:endParaRPr lang="ru-RU" dirty="0" smtClean="0"/>
          </a:p>
          <a:p>
            <a:endParaRPr lang="ru-RU" dirty="0" smtClean="0"/>
          </a:p>
          <a:p>
            <a:r>
              <a:rPr lang="ru-RU" dirty="0" smtClean="0"/>
              <a:t>Теперь  можно их  прополоскать в теплой воде, снова придать форму колокола и поставить сушиться.</a:t>
            </a:r>
            <a:endParaRPr lang="ru-RU" dirty="0"/>
          </a:p>
        </p:txBody>
      </p:sp>
      <p:sp>
        <p:nvSpPr>
          <p:cNvPr id="4" name="Нижний колонтитул 3"/>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pic>
        <p:nvPicPr>
          <p:cNvPr id="5" name="Picture 4" descr="D:\Документы\Уроки по технологии\мастер-класс\SDC11086.JPG"/>
          <p:cNvPicPr>
            <a:picLocks noChangeAspect="1" noChangeArrowheads="1"/>
          </p:cNvPicPr>
          <p:nvPr/>
        </p:nvPicPr>
        <p:blipFill>
          <a:blip r:embed="rId2" cstate="print"/>
          <a:srcRect l="26655" t="29969" r="26026" b="25867"/>
          <a:stretch>
            <a:fillRect/>
          </a:stretch>
        </p:blipFill>
        <p:spPr bwMode="auto">
          <a:xfrm>
            <a:off x="3357554" y="1571612"/>
            <a:ext cx="2755467" cy="192882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14290"/>
            <a:ext cx="8229600" cy="4525963"/>
          </a:xfrm>
        </p:spPr>
        <p:txBody>
          <a:bodyPr>
            <a:normAutofit fontScale="92500" lnSpcReduction="10000"/>
          </a:bodyPr>
          <a:lstStyle/>
          <a:p>
            <a:r>
              <a:rPr lang="ru-RU" dirty="0" smtClean="0"/>
              <a:t>Колокольчики  высохли и теперь  можно заняться  их  украшением.</a:t>
            </a:r>
          </a:p>
          <a:p>
            <a:pPr>
              <a:buNone/>
            </a:pPr>
            <a:r>
              <a:rPr lang="ru-RU" dirty="0" smtClean="0"/>
              <a:t>Для этого можно взять:</a:t>
            </a:r>
          </a:p>
          <a:p>
            <a:pPr>
              <a:buFontTx/>
              <a:buChar char="-"/>
            </a:pPr>
            <a:r>
              <a:rPr lang="ru-RU" dirty="0" smtClean="0"/>
              <a:t>Ленточки</a:t>
            </a:r>
          </a:p>
          <a:p>
            <a:pPr>
              <a:buFontTx/>
              <a:buChar char="-"/>
            </a:pPr>
            <a:r>
              <a:rPr lang="ru-RU" dirty="0" smtClean="0"/>
              <a:t>Бусинки</a:t>
            </a:r>
          </a:p>
          <a:p>
            <a:pPr>
              <a:buFontTx/>
              <a:buChar char="-"/>
            </a:pPr>
            <a:r>
              <a:rPr lang="ru-RU" dirty="0" smtClean="0"/>
              <a:t>Бисер </a:t>
            </a:r>
          </a:p>
          <a:p>
            <a:pPr>
              <a:buFontTx/>
              <a:buChar char="-"/>
            </a:pPr>
            <a:r>
              <a:rPr lang="ru-RU" dirty="0" err="1" smtClean="0"/>
              <a:t>Пайетки</a:t>
            </a:r>
            <a:endParaRPr lang="ru-RU" dirty="0" smtClean="0"/>
          </a:p>
          <a:p>
            <a:pPr>
              <a:buFontTx/>
              <a:buChar char="-"/>
            </a:pPr>
            <a:r>
              <a:rPr lang="ru-RU" dirty="0" smtClean="0"/>
              <a:t>Бубенчики (чтобы наши колокольчики звенели)</a:t>
            </a:r>
          </a:p>
          <a:p>
            <a:pPr>
              <a:buNone/>
            </a:pPr>
            <a:endParaRPr lang="ru-RU" dirty="0"/>
          </a:p>
        </p:txBody>
      </p:sp>
      <p:sp>
        <p:nvSpPr>
          <p:cNvPr id="4" name="Нижний колонтитул 3"/>
          <p:cNvSpPr>
            <a:spLocks noGrp="1"/>
          </p:cNvSpPr>
          <p:nvPr>
            <p:ph type="ftr" sz="quarter" idx="11"/>
          </p:nvPr>
        </p:nvSpPr>
        <p:spPr/>
        <p:txBody>
          <a:bodyPr/>
          <a:lstStyle/>
          <a:p>
            <a:r>
              <a:rPr lang="ru-RU" smtClean="0"/>
              <a:t>Осипова  Елена Сергеевна, учитель технологии МОУ "Благоевская СОШ"</a:t>
            </a:r>
            <a:endParaRPr lang="ru-RU"/>
          </a:p>
        </p:txBody>
      </p:sp>
      <p:pic>
        <p:nvPicPr>
          <p:cNvPr id="3074" name="Picture 2"/>
          <p:cNvPicPr>
            <a:picLocks noChangeAspect="1" noChangeArrowheads="1"/>
          </p:cNvPicPr>
          <p:nvPr/>
        </p:nvPicPr>
        <p:blipFill>
          <a:blip r:embed="rId2" cstate="print">
            <a:lum bright="10000"/>
          </a:blip>
          <a:srcRect l="10294" t="14902" r="4412" b="12549"/>
          <a:stretch>
            <a:fillRect/>
          </a:stretch>
        </p:blipFill>
        <p:spPr bwMode="auto">
          <a:xfrm>
            <a:off x="5715008" y="4357694"/>
            <a:ext cx="3069910" cy="1958374"/>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456</Words>
  <PresentationFormat>Экран (4:3)</PresentationFormat>
  <Paragraphs>50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МАСТЕР-КЛАСС   «Колокольчик  из шерсти»</vt:lpstr>
      <vt:lpstr>Нам понадобятся:</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Your User Name</cp:lastModifiedBy>
  <cp:revision>14</cp:revision>
  <dcterms:modified xsi:type="dcterms:W3CDTF">2013-09-30T22:04:00Z</dcterms:modified>
</cp:coreProperties>
</file>