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80" r:id="rId3"/>
    <p:sldId id="258" r:id="rId4"/>
    <p:sldId id="259" r:id="rId5"/>
    <p:sldId id="260" r:id="rId6"/>
    <p:sldId id="261" r:id="rId7"/>
    <p:sldId id="262" r:id="rId8"/>
    <p:sldId id="264" r:id="rId9"/>
    <p:sldId id="278" r:id="rId10"/>
    <p:sldId id="279" r:id="rId11"/>
    <p:sldId id="265" r:id="rId12"/>
    <p:sldId id="267" r:id="rId13"/>
    <p:sldId id="273" r:id="rId14"/>
    <p:sldId id="274" r:id="rId15"/>
    <p:sldId id="28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98" autoAdjust="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72F3F-B4F0-42FC-B39D-17EFD56A3AE3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2E546-E908-494F-A178-4048A1220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9734F-C7D7-46D5-AED5-DA9F22B702DC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97F7E-B4FD-4196-86A1-74894B5BF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0A4FC-E6EF-473F-A37C-3BE4AC904D14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2FCEE-CA38-439A-9D13-5C05BC7B5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4EC74-7D55-425E-8FCB-8BF5329BF6A0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EDA05-6646-41A6-A743-5DAE37717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C67DB-E0B3-4FAF-B129-FD2DC56FA839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FDF7A-7328-4836-A762-446F9D085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325A4-2C31-4E69-AAC3-3CDC7236FE89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8F736-BD26-42D9-B4F0-E2FF88417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82C6-5C2E-4C36-8851-E7FC379BCF91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02AC8-6E87-4E7C-9390-4F2F06418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2A05A-A80A-4B0D-BC23-C491EC489498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3700F-BD8C-4F30-B5C6-C59DF414F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5250-C7CE-43AE-AC46-352129484762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CBE69-3966-4871-A82A-0B0A391B7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D2753-CA93-4EE4-8B59-85CA6793BBAA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E5CB4-D4EB-4E55-B9D6-45BC93AFA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9967D-DFDC-41CC-943D-AB4C72A7ABB8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2C42E-F0EB-4FCE-BE4F-B99E708A0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B07BE2-854E-4E80-AE9F-042274C55B69}" type="datetimeFigureOut">
              <a:rPr lang="ru-RU"/>
              <a:pPr>
                <a:defRPr/>
              </a:pPr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F9F9F6-7858-4678-9977-126BC2419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ed22.ru/ledstat/color/color.html" TargetMode="External"/><Relationship Id="rId7" Type="http://schemas.openxmlformats.org/officeDocument/2006/relationships/hyperlink" Target="http://images.yandex.ru/" TargetMode="External"/><Relationship Id="rId2" Type="http://schemas.openxmlformats.org/officeDocument/2006/relationships/hyperlink" Target="http://hi-intel.ru/101/10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kusstvovidetmir.ru/igry-i-zadaniya/page-5.html" TargetMode="External"/><Relationship Id="rId5" Type="http://schemas.openxmlformats.org/officeDocument/2006/relationships/hyperlink" Target="http://rosdesign.com/design_materials/design_mironova.htm" TargetMode="External"/><Relationship Id="rId4" Type="http://schemas.openxmlformats.org/officeDocument/2006/relationships/hyperlink" Target="http://mirsovetov.ru/a/housing/interior-design/color-interior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2368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3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Психология  цвета.</a:t>
            </a:r>
            <a:br>
              <a:rPr lang="ru-RU" sz="53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Гармонические и дисгармонические цвета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43372" y="4572008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Автор: Александрова Н.В. преподаватель физики,</a:t>
            </a:r>
          </a:p>
          <a:p>
            <a:pPr algn="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ГБОУ СП СПО «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ПКТиМ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» </a:t>
            </a:r>
          </a:p>
          <a:p>
            <a:pPr algn="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г. Балаково Саратовской области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Большой круг Освальда</a:t>
            </a:r>
          </a:p>
        </p:txBody>
      </p:sp>
      <p:pic>
        <p:nvPicPr>
          <p:cNvPr id="28674" name="Содержимое 3" descr="http://hi-intel.ru/101/img/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571500"/>
            <a:ext cx="8429625" cy="6072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4" name="Содержимое 3" descr="http://lh4.ggpht.com/_8ofBJcswlxw/TLgmk8NYSLI/AAAAAAAAB_U/BPSd1b-UoXw/s640/circl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142875"/>
            <a:ext cx="8572500" cy="6500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2" name="Содержимое 4" descr="http://lh5.ggpht.com/_8ofBJcswlxw/TLsS5cyYeOI/AAAAAAAAB_8/7OFyGGvCmRk/colnew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142875"/>
            <a:ext cx="8501063" cy="614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1" name="Рисунок 3" descr="http://mtdata.ru/u26/photoE05C/20811145874-0/original.jpg#208111458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428625"/>
            <a:ext cx="8358188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Психология цвета в интерьере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5" name="Рисунок 3" descr="Картинка 720 из 1053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928688"/>
            <a:ext cx="84296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Интернет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 ресурсы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4"/>
          </a:xfrm>
        </p:spPr>
        <p:txBody>
          <a:bodyPr/>
          <a:lstStyle/>
          <a:p>
            <a:pPr>
              <a:buAutoNum type="arabicPeriod"/>
            </a:pPr>
            <a:r>
              <a:rPr lang="ru-RU" sz="1800" u="sng" dirty="0" smtClean="0">
                <a:hlinkClick r:id="rId2"/>
              </a:rPr>
              <a:t>http://hi-intel.ru/101/103.html</a:t>
            </a:r>
            <a:r>
              <a:rPr lang="en-US" sz="1800" dirty="0" smtClean="0"/>
              <a:t> </a:t>
            </a:r>
            <a:endParaRPr lang="ru-RU" sz="1800" dirty="0" smtClean="0"/>
          </a:p>
          <a:p>
            <a:pPr>
              <a:buAutoNum type="arabicPeriod"/>
            </a:pPr>
            <a:r>
              <a:rPr lang="en-US" sz="1800" dirty="0" smtClean="0"/>
              <a:t> </a:t>
            </a:r>
            <a:r>
              <a:rPr lang="ru-RU" sz="1800" u="sng" dirty="0" smtClean="0">
                <a:hlinkClick r:id="rId3"/>
              </a:rPr>
              <a:t>http://led22.ru/ledstat/color/color.html</a:t>
            </a:r>
            <a:r>
              <a:rPr lang="ru-RU" sz="1800" dirty="0" smtClean="0"/>
              <a:t> </a:t>
            </a:r>
            <a:endParaRPr lang="ru-RU" sz="1800" dirty="0" smtClean="0"/>
          </a:p>
          <a:p>
            <a:pPr>
              <a:buFont typeface="Arial" charset="0"/>
              <a:buAutoNum type="arabicPeriod"/>
            </a:pPr>
            <a:r>
              <a:rPr lang="ru-RU" sz="1800" u="sng" dirty="0" smtClean="0">
                <a:hlinkClick r:id="rId4"/>
              </a:rPr>
              <a:t>http://mirsovetov.ru/a/housing/interior-design/color-interior.html</a:t>
            </a:r>
            <a:endParaRPr lang="ru-RU" sz="1800" dirty="0" smtClean="0"/>
          </a:p>
          <a:p>
            <a:pPr>
              <a:buFont typeface="Arial" charset="0"/>
              <a:buAutoNum type="arabicPeriod"/>
            </a:pPr>
            <a:r>
              <a:rPr lang="ru-RU" sz="1800" u="sng" dirty="0" smtClean="0">
                <a:hlinkClick r:id="rId5"/>
              </a:rPr>
              <a:t>http://rosdesign.com/design_materials/design_mironova.htm</a:t>
            </a:r>
            <a:endParaRPr lang="ru-RU" sz="1800" dirty="0" smtClean="0"/>
          </a:p>
          <a:p>
            <a:pPr>
              <a:buFont typeface="Arial" charset="0"/>
              <a:buAutoNum type="arabicPeriod"/>
            </a:pPr>
            <a:r>
              <a:rPr lang="ru-RU" sz="1800" u="sng" dirty="0" smtClean="0">
                <a:hlinkClick r:id="rId6"/>
              </a:rPr>
              <a:t>http://iskusstvovidetmir.ru/igry-i-zadaniya/page-5.html</a:t>
            </a:r>
            <a:endParaRPr lang="ru-RU" sz="1800" dirty="0" smtClean="0"/>
          </a:p>
          <a:p>
            <a:pPr>
              <a:buAutoNum type="arabicPeriod"/>
            </a:pPr>
            <a:r>
              <a:rPr lang="en-US" sz="1800" dirty="0" smtClean="0"/>
              <a:t> </a:t>
            </a:r>
            <a:r>
              <a:rPr lang="ru-RU" sz="1800" u="sng" dirty="0" smtClean="0">
                <a:hlinkClick r:id="rId7"/>
              </a:rPr>
              <a:t>http://images.yandex.ru</a:t>
            </a:r>
            <a:endParaRPr lang="ru-RU" sz="1800" dirty="0" smtClean="0"/>
          </a:p>
          <a:p>
            <a:pPr>
              <a:buAutoNum type="arabicPeriod"/>
            </a:pP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40" y="0"/>
            <a:ext cx="2428860" cy="68580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      </a:t>
            </a:r>
            <a:r>
              <a:rPr lang="ru-RU" sz="2400" dirty="0" smtClean="0">
                <a:solidFill>
                  <a:schemeClr val="bg1"/>
                </a:solidFill>
              </a:rPr>
              <a:t>В природе существует три основных цвета: красный, синий и зеленый. На них строится вся цветовая гамма, и путем различных их сочетаний можно получить все остальные цвета.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ru-RU" sz="24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Картинка 44 из 105372"/>
          <p:cNvPicPr/>
          <p:nvPr/>
        </p:nvPicPr>
        <p:blipFill>
          <a:blip r:embed="rId2" cstate="print"/>
          <a:srcRect l="5825" t="6250" r="7767" b="6250"/>
          <a:stretch>
            <a:fillRect/>
          </a:stretch>
        </p:blipFill>
        <p:spPr bwMode="auto">
          <a:xfrm>
            <a:off x="0" y="0"/>
            <a:ext cx="67865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Рисунок 3" descr="Картинка 45 из 1053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96838"/>
            <a:ext cx="8572500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4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857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Психология цвета</a:t>
            </a:r>
            <a:br>
              <a:rPr lang="ru-RU" b="1" dirty="0">
                <a:solidFill>
                  <a:schemeClr val="bg2">
                    <a:lumMod val="75000"/>
                  </a:schemeClr>
                </a:solidFill>
              </a:rPr>
            </a:b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68313" y="785794"/>
            <a:ext cx="8229600" cy="5318144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dirty="0" smtClean="0"/>
              <a:t>                      Красный  цвет -  цвет любви и страсти. В то же время, этот цвет можно считать символом силы и неконтролируемой агрессии. Красный является любимым цветом сильных, целеустремлённых, смелых людей. </a:t>
            </a:r>
          </a:p>
          <a:p>
            <a:pPr algn="just">
              <a:buFont typeface="Arial" charset="0"/>
              <a:buNone/>
            </a:pPr>
            <a:endParaRPr lang="ru-RU" dirty="0" smtClean="0"/>
          </a:p>
          <a:p>
            <a:pPr algn="just">
              <a:buFont typeface="Arial" charset="0"/>
              <a:buNone/>
            </a:pPr>
            <a:r>
              <a:rPr lang="ru-RU" dirty="0" smtClean="0"/>
              <a:t>                      Оранжевый цвет - создает бодрое и жизнерадостное настроение, вызывает ощущение тепла.</a:t>
            </a:r>
          </a:p>
          <a:p>
            <a:endParaRPr lang="ru-RU" dirty="0" smtClean="0"/>
          </a:p>
        </p:txBody>
      </p:sp>
      <p:pic>
        <p:nvPicPr>
          <p:cNvPr id="17411" name="Рисунок 3" descr="point_re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1970116" cy="6429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orang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14818"/>
            <a:ext cx="1928813" cy="639769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dirty="0" smtClean="0"/>
              <a:t>                      </a:t>
            </a:r>
            <a:endParaRPr lang="ru-RU" dirty="0" smtClean="0"/>
          </a:p>
          <a:p>
            <a:pPr algn="just">
              <a:buFont typeface="Arial" charset="0"/>
              <a:buNone/>
            </a:pPr>
            <a:r>
              <a:rPr lang="ru-RU" dirty="0" smtClean="0"/>
              <a:t>                         Желтый цвет - активный, оживляющий, бодрящий, способствует созданию хорошего настроения, при непостоянном</a:t>
            </a:r>
            <a:r>
              <a:rPr lang="en-US" dirty="0" smtClean="0"/>
              <a:t> </a:t>
            </a:r>
            <a:r>
              <a:rPr lang="ru-RU" dirty="0" smtClean="0"/>
              <a:t>воздействии повышает работоспособность.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pPr algn="just">
              <a:buFont typeface="Arial" charset="0"/>
              <a:buNone/>
            </a:pPr>
            <a:r>
              <a:rPr lang="en-US" dirty="0" smtClean="0"/>
              <a:t>                       </a:t>
            </a:r>
            <a:r>
              <a:rPr lang="ru-RU" dirty="0" smtClean="0"/>
              <a:t>Зеленый цвет -</a:t>
            </a:r>
            <a:r>
              <a:rPr lang="en-US" dirty="0" smtClean="0"/>
              <a:t> </a:t>
            </a:r>
            <a:r>
              <a:rPr lang="ru-RU" dirty="0" smtClean="0"/>
              <a:t>нейтральный, мягкий, успокаивающий, длительное действие цвета не утомляет, вызывает несильный, но устойчивый подъем трудоспособности.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18434" name="Рисунок 3" descr="ellow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1928814" cy="7143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gre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00438"/>
            <a:ext cx="1857375" cy="714376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2874"/>
            <a:ext cx="8229600" cy="6166446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ru-RU" sz="2700" dirty="0" smtClean="0"/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en-US" sz="2700" dirty="0" smtClean="0"/>
              <a:t>                        </a:t>
            </a:r>
            <a:r>
              <a:rPr lang="ru-RU" sz="2800" dirty="0" smtClean="0"/>
              <a:t>Голубой и синий цвета - </a:t>
            </a:r>
            <a:r>
              <a:rPr lang="en-US" sz="2800" dirty="0" smtClean="0"/>
              <a:t>            </a:t>
            </a:r>
            <a:r>
              <a:rPr lang="ru-RU" sz="2800" dirty="0" smtClean="0"/>
              <a:t>уже доказано, что в помещении с синими или голубыми стенами человек чувствует себя прохладнее, чем в таком же помещении, но с красными или оранжевыми стенами. Холодные цвета </a:t>
            </a:r>
            <a:r>
              <a:rPr lang="ru-RU" sz="2800" b="1" dirty="0" smtClean="0"/>
              <a:t>оказывают успокаивающее, жаропонижающее действие,</a:t>
            </a:r>
            <a:r>
              <a:rPr lang="ru-RU" sz="2800" dirty="0" smtClean="0"/>
              <a:t> рекомендуются при головной боли, бессоннице и нервных расстройствах. 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en-US" sz="2800" dirty="0" smtClean="0"/>
              <a:t>                         </a:t>
            </a:r>
            <a:endParaRPr lang="ru-RU" sz="2800" dirty="0" smtClean="0"/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ru-RU" sz="2700" dirty="0" smtClean="0"/>
              <a:t>                         </a:t>
            </a:r>
            <a:r>
              <a:rPr lang="ru-RU" sz="2800" dirty="0" smtClean="0"/>
              <a:t>Фиолетовый цвет - </a:t>
            </a:r>
            <a:r>
              <a:rPr lang="en-US" sz="2800" dirty="0" smtClean="0"/>
              <a:t>            </a:t>
            </a:r>
            <a:r>
              <a:rPr lang="ru-RU" sz="2800" dirty="0" smtClean="0"/>
              <a:t>относится к наиболее пассивным, с одной стороны он способствует глубоким размышлениям, с другой – может вызывать ощущение угнетенности и беспокойства.</a:t>
            </a:r>
          </a:p>
          <a:p>
            <a:pPr>
              <a:lnSpc>
                <a:spcPct val="90000"/>
              </a:lnSpc>
            </a:pPr>
            <a:endParaRPr lang="ru-RU" sz="2700" dirty="0" smtClean="0"/>
          </a:p>
        </p:txBody>
      </p:sp>
      <p:pic>
        <p:nvPicPr>
          <p:cNvPr id="4" name="Рисунок 3" descr="blu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14291"/>
            <a:ext cx="1928812" cy="714379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</p:pic>
      <p:pic>
        <p:nvPicPr>
          <p:cNvPr id="19459" name="Рисунок 4" descr="purp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86190"/>
            <a:ext cx="2000250" cy="6429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929718" cy="6857999"/>
          </a:xfrm>
        </p:spPr>
        <p:txBody>
          <a:bodyPr rtlCol="0">
            <a:normAutofit fontScale="92500"/>
          </a:bodyPr>
          <a:lstStyle/>
          <a:p>
            <a:pPr algn="just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                     </a:t>
            </a:r>
            <a:endParaRPr lang="ru-RU" dirty="0" smtClean="0"/>
          </a:p>
          <a:p>
            <a:pPr algn="just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        Коричневый цвет - </a:t>
            </a:r>
            <a:r>
              <a:rPr lang="en-US" dirty="0" smtClean="0"/>
              <a:t>              </a:t>
            </a:r>
            <a:r>
              <a:rPr lang="ru-RU" dirty="0" smtClean="0"/>
              <a:t>спокойный </a:t>
            </a:r>
            <a:r>
              <a:rPr lang="ru-RU" dirty="0"/>
              <a:t>и сдержанный, вызывает ощущение тепла, способствует созданию спокойного настроения.</a:t>
            </a:r>
          </a:p>
          <a:p>
            <a:pPr algn="just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                      </a:t>
            </a:r>
            <a:r>
              <a:rPr lang="ru-RU" dirty="0" smtClean="0"/>
              <a:t>  Черный и </a:t>
            </a:r>
            <a:r>
              <a:rPr lang="en-US" dirty="0" smtClean="0"/>
              <a:t>c</a:t>
            </a:r>
            <a:r>
              <a:rPr lang="ru-RU" dirty="0" err="1" smtClean="0"/>
              <a:t>ерый</a:t>
            </a:r>
            <a:r>
              <a:rPr lang="ru-RU" dirty="0" smtClean="0"/>
              <a:t> цвета - ассоциируются</a:t>
            </a:r>
          </a:p>
          <a:p>
            <a:pPr algn="just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</a:t>
            </a:r>
            <a:r>
              <a:rPr lang="ru-RU" dirty="0"/>
              <a:t>с ночью и </a:t>
            </a:r>
            <a:r>
              <a:rPr lang="ru-RU" dirty="0" smtClean="0"/>
              <a:t>темнотой, резко снижают </a:t>
            </a:r>
            <a:r>
              <a:rPr lang="ru-RU" dirty="0"/>
              <a:t>настроение, а серый – вызывает апатию и скуку.</a:t>
            </a:r>
          </a:p>
          <a:p>
            <a:pPr algn="just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                       </a:t>
            </a:r>
            <a:r>
              <a:rPr lang="ru-RU" dirty="0" smtClean="0"/>
              <a:t>Белый цвет - создает </a:t>
            </a:r>
            <a:r>
              <a:rPr lang="ru-RU" dirty="0"/>
              <a:t>впечатление скромности и простоты, однако эмоциональный настрой сильно зависит от освещения и теплоты оттенка. На его фоне выигрышно смотрится буквально любой другой цвет.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4" name="Рисунок 3" descr="brow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2143140" cy="642939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blac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428868"/>
            <a:ext cx="2071689" cy="642942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4000504"/>
            <a:ext cx="2071702" cy="64293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Психология цвета в одежде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2530" name="Рисунок 4" descr="http://lh6.ggpht.com/_8ofBJcswlxw/TLRQ0-O-UvI/AAAAAAAAB-8/_7p7esj5Uq0/colori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785813"/>
            <a:ext cx="7786687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4900" b="1" dirty="0" smtClean="0">
                <a:solidFill>
                  <a:schemeClr val="bg2">
                    <a:lumMod val="75000"/>
                  </a:schemeClr>
                </a:solidFill>
              </a:rPr>
              <a:t>Колориметрический круг</a:t>
            </a:r>
            <a:r>
              <a:rPr lang="ru-RU" sz="4900" b="1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4900" b="1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7650" name="Рисунок 3" descr="http://hi-intel.ru/101/img/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480"/>
            <a:ext cx="871543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124</TotalTime>
  <Words>293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Психология  цвета. Гармонические и дисгармонические цвета </vt:lpstr>
      <vt:lpstr>Слайд 2</vt:lpstr>
      <vt:lpstr>Слайд 3</vt:lpstr>
      <vt:lpstr>Психология цвета </vt:lpstr>
      <vt:lpstr>Слайд 5</vt:lpstr>
      <vt:lpstr>Слайд 6</vt:lpstr>
      <vt:lpstr>Слайд 7</vt:lpstr>
      <vt:lpstr>  Психология цвета в одежде </vt:lpstr>
      <vt:lpstr>   Колориметрический круг  </vt:lpstr>
      <vt:lpstr>Большой круг Освальда</vt:lpstr>
      <vt:lpstr>Слайд 11</vt:lpstr>
      <vt:lpstr>Слайд 12</vt:lpstr>
      <vt:lpstr>Слайд 13</vt:lpstr>
      <vt:lpstr>Психология цвета в интерьере</vt:lpstr>
      <vt:lpstr>Интернет - ресурсы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23</cp:revision>
  <dcterms:modified xsi:type="dcterms:W3CDTF">2013-09-07T18:33:40Z</dcterms:modified>
</cp:coreProperties>
</file>