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856AD8-BF50-4146-94D6-0CA2CFD0A7E9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F730F3-CA61-4A54-A7F0-68D588EB4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324096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РАЗРАБОТКА   ДИДАКТИЕСКОГО 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071810"/>
            <a:ext cx="6991376" cy="32861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cs typeface="Aharoni" pitchFamily="2" charset="-79"/>
              </a:rPr>
              <a:t>«Вариативные задачи по химии различных типов в тестовой форме»</a:t>
            </a:r>
          </a:p>
          <a:p>
            <a:r>
              <a:rPr lang="ru-RU" sz="2400" dirty="0" smtClean="0">
                <a:solidFill>
                  <a:schemeClr val="bg1"/>
                </a:solidFill>
                <a:cs typeface="Aharoni" pitchFamily="2" charset="-79"/>
              </a:rPr>
              <a:t>Учителя химии: Выскребенцевой С.В.</a:t>
            </a:r>
          </a:p>
          <a:p>
            <a:r>
              <a:rPr lang="ru-RU" sz="2400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  <a:t>МБОУ СОШ №6 ст. Октябрьской </a:t>
            </a:r>
          </a:p>
          <a:p>
            <a:r>
              <a:rPr lang="ru-RU" sz="1800" dirty="0" err="1" smtClean="0">
                <a:solidFill>
                  <a:schemeClr val="tx1"/>
                </a:solidFill>
                <a:cs typeface="Aharoni" pitchFamily="2" charset="-79"/>
              </a:rPr>
              <a:t>Крыловского</a:t>
            </a:r>
            <a: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  <a:t> района Краснодарского края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89156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Вычисление массовой доли химического элемента в сложном веществе: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Света\Pictures\фото для работы\1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948" t="7710" r="4254" b="50298"/>
          <a:stretch/>
        </p:blipFill>
        <p:spPr bwMode="auto">
          <a:xfrm>
            <a:off x="785786" y="1214422"/>
            <a:ext cx="6302337" cy="4357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5786454"/>
          <a:ext cx="6076950" cy="814706"/>
        </p:xfrm>
        <a:graphic>
          <a:graphicData uri="http://schemas.openxmlformats.org/drawingml/2006/table">
            <a:tbl>
              <a:tblPr/>
              <a:tblGrid>
                <a:gridCol w="380365"/>
                <a:gridCol w="380365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  <a:gridCol w="379730"/>
              </a:tblGrid>
              <a:tr h="138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1967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Света\Pictures\фото для работы\1 00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330" t="3855" r="4114" b="17406"/>
          <a:stretch/>
        </p:blipFill>
        <p:spPr bwMode="auto">
          <a:xfrm>
            <a:off x="642910" y="357167"/>
            <a:ext cx="7000923" cy="59293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2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330" t="5257" r="4114" b="24650"/>
          <a:stretch/>
        </p:blipFill>
        <p:spPr bwMode="auto">
          <a:xfrm>
            <a:off x="0" y="90487"/>
            <a:ext cx="7929585" cy="6677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3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5612" t="5724" r="4916" b="26402"/>
          <a:stretch/>
        </p:blipFill>
        <p:spPr bwMode="auto">
          <a:xfrm>
            <a:off x="214282" y="119062"/>
            <a:ext cx="7643865" cy="66198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6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6414" t="3622" r="4915" b="10514"/>
          <a:stretch/>
        </p:blipFill>
        <p:spPr bwMode="auto">
          <a:xfrm>
            <a:off x="571472" y="223817"/>
            <a:ext cx="6715172" cy="66341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7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5772" t="3971" r="4434" b="8295"/>
          <a:stretch/>
        </p:blipFill>
        <p:spPr bwMode="auto">
          <a:xfrm>
            <a:off x="642910" y="0"/>
            <a:ext cx="6715172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4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6414" t="45466" r="3151" b="4089"/>
          <a:stretch/>
        </p:blipFill>
        <p:spPr bwMode="auto">
          <a:xfrm>
            <a:off x="428596" y="0"/>
            <a:ext cx="7157749" cy="66437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5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6574" t="2804" r="5718" b="54439"/>
          <a:stretch/>
        </p:blipFill>
        <p:spPr bwMode="auto">
          <a:xfrm>
            <a:off x="357158" y="500042"/>
            <a:ext cx="7186325" cy="57864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9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1545" t="4323" r="4595" b="48949"/>
          <a:stretch/>
        </p:blipFill>
        <p:spPr bwMode="auto">
          <a:xfrm>
            <a:off x="357158" y="428604"/>
            <a:ext cx="7257762" cy="62151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10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1384" t="4556" r="5557" b="54439"/>
          <a:stretch/>
        </p:blipFill>
        <p:spPr bwMode="auto">
          <a:xfrm>
            <a:off x="214282" y="357166"/>
            <a:ext cx="7643866" cy="61436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Дидактический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материал-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</a:t>
            </a:r>
            <a:r>
              <a:rPr lang="ru-RU" dirty="0" smtClean="0"/>
              <a:t>вид учебного оборудования, который представляет печатное пособие, по которому учащиеся выполняют самостоятельно задания преподавателя.</a:t>
            </a:r>
          </a:p>
          <a:p>
            <a:r>
              <a:rPr lang="ru-RU" dirty="0" smtClean="0"/>
              <a:t>Использование дидактического материала положительно влияет на эффективность усвоения учебного содержания, способствует повышение интереса к школьному предмету и экономит время на проведение самостоятельных работ.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Света\Pictures\фото для работы\1 008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2828" t="2803" r="3954" b="56660"/>
          <a:stretch/>
        </p:blipFill>
        <p:spPr bwMode="auto">
          <a:xfrm>
            <a:off x="428596" y="428604"/>
            <a:ext cx="7224741" cy="5857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СПАСИБО  ЗА ВНИМАНИЕ!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Принципы обучения: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принцип доступности; </a:t>
            </a:r>
          </a:p>
          <a:p>
            <a:r>
              <a:rPr lang="ru-RU" dirty="0" smtClean="0"/>
              <a:t>2) принцип индивидуальной направленности; </a:t>
            </a:r>
          </a:p>
          <a:p>
            <a:r>
              <a:rPr lang="ru-RU" dirty="0" smtClean="0"/>
              <a:t>3) принципы наглядности и моделирования;</a:t>
            </a:r>
          </a:p>
          <a:p>
            <a:r>
              <a:rPr lang="ru-RU" dirty="0" smtClean="0"/>
              <a:t>4) принцип прочности; </a:t>
            </a:r>
          </a:p>
          <a:p>
            <a:r>
              <a:rPr lang="ru-RU" dirty="0" smtClean="0"/>
              <a:t>5) принцип познавательной мотивации; </a:t>
            </a:r>
          </a:p>
          <a:p>
            <a:r>
              <a:rPr lang="ru-RU" dirty="0" smtClean="0"/>
              <a:t>6) принцип </a:t>
            </a:r>
            <a:r>
              <a:rPr lang="ru-RU" dirty="0" err="1" smtClean="0"/>
              <a:t>проблемности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14287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Значение решения задач в школьном курсе химии переоценить трудно.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7239000" cy="466981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Решение задач — это практическое применение теоретического материала, приложение научных знаний на практике. Решение задач требует от учащихся умения логически рассуждать, планировать, делать краткие записи, производить расчёты и обосновывать их теоретическими предпосылками, дифференцировать определённые проблемы на отдельные вопросы, после ответов, на которые решаются исходные проблемы в целом.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5573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Карточки-задачи, разработанные мною, позволяют решить ряд проблем: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/>
          <a:lstStyle/>
          <a:p>
            <a:pPr lvl="0"/>
            <a:r>
              <a:rPr lang="ru-RU" dirty="0" smtClean="0"/>
              <a:t>На их решение требуется мало времени;</a:t>
            </a:r>
          </a:p>
          <a:p>
            <a:pPr lvl="0"/>
            <a:r>
              <a:rPr lang="ru-RU" dirty="0" smtClean="0"/>
              <a:t>Можно исключить списывание учащимися (т.к. на одной карточке представлено много вариантов от 10 до 20);</a:t>
            </a:r>
          </a:p>
          <a:p>
            <a:pPr lvl="0"/>
            <a:r>
              <a:rPr lang="ru-RU" dirty="0" smtClean="0"/>
              <a:t>Компактность и лаконичность заданий экономит место и время учителя;</a:t>
            </a:r>
          </a:p>
          <a:p>
            <a:pPr lvl="0"/>
            <a:r>
              <a:rPr lang="ru-RU" dirty="0" smtClean="0"/>
              <a:t>Тестовая форма позволяет быстро проверить решение задач.</a:t>
            </a: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Основные цели таких карточек-задач: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7239000" cy="3598240"/>
          </a:xfrm>
        </p:spPr>
        <p:txBody>
          <a:bodyPr/>
          <a:lstStyle/>
          <a:p>
            <a:pPr lvl="0"/>
            <a:r>
              <a:rPr lang="ru-RU" dirty="0" smtClean="0"/>
              <a:t>закрепить и отработать до автоматизма навыки в решении расчетных задач;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развивать познавательную активность и самостоятельность.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данного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дидактического материала: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Формировать интерес к изучаемому предмету.</a:t>
            </a:r>
          </a:p>
          <a:p>
            <a:pPr lvl="0"/>
            <a:r>
              <a:rPr lang="ru-RU" dirty="0" smtClean="0"/>
              <a:t>Способствовать более глубокому и полному усвоению материала, закреплению его в память.</a:t>
            </a:r>
          </a:p>
          <a:p>
            <a:pPr lvl="0"/>
            <a:r>
              <a:rPr lang="ru-RU" dirty="0" smtClean="0"/>
              <a:t>Развивать сложную мыслительную деятельность, рациональные способы мышления, а также умения самостоятельно применять приобретенные знания.</a:t>
            </a:r>
          </a:p>
          <a:p>
            <a:pPr lvl="0"/>
            <a:r>
              <a:rPr lang="ru-RU" dirty="0" smtClean="0"/>
              <a:t>Формировать трудолюбие, целеустремленность, упорство, настойчивость в достижении поставленной цели.</a:t>
            </a:r>
          </a:p>
          <a:p>
            <a:pPr lvl="0"/>
            <a:r>
              <a:rPr lang="ru-RU" dirty="0" smtClean="0"/>
              <a:t>Закрепить умения и навыки комплексного осмысления знаний и их применению при решении задач;</a:t>
            </a:r>
          </a:p>
          <a:p>
            <a:pPr lvl="0"/>
            <a:r>
              <a:rPr lang="ru-RU" dirty="0" smtClean="0"/>
              <a:t>Исследовать и анализировать алгоритмы решения типовых задач; </a:t>
            </a:r>
          </a:p>
          <a:p>
            <a:pPr lvl="0"/>
            <a:r>
              <a:rPr lang="ru-RU" dirty="0" smtClean="0"/>
              <a:t>Формировать целостное представление  о применении математического аппарата  при решении химических задач;</a:t>
            </a:r>
          </a:p>
          <a:p>
            <a:pPr lvl="0"/>
            <a:r>
              <a:rPr lang="ru-RU" dirty="0" smtClean="0"/>
              <a:t>Развивать у учащихся умения сравнивать, анализировать и делать выводы;</a:t>
            </a:r>
          </a:p>
          <a:p>
            <a:pPr lvl="0"/>
            <a:r>
              <a:rPr lang="ru-RU" dirty="0" smtClean="0"/>
              <a:t>Способствовать формированию навыков сотрудничества в процессе  совместной работы</a:t>
            </a:r>
          </a:p>
          <a:p>
            <a:pPr lvl="0"/>
            <a:r>
              <a:rPr lang="ru-RU" dirty="0" smtClean="0"/>
              <a:t>Создать учащимся условия в подготовке и сдаче ГИА и ЕГЭ.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Рекомендации по использованию данных дидактических карточек-задач.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Данные карточки-задачи можно использовать на различных этапах урока: </a:t>
            </a:r>
          </a:p>
          <a:p>
            <a:r>
              <a:rPr lang="ru-RU" dirty="0" smtClean="0"/>
              <a:t>- проверка знаний и умений</a:t>
            </a:r>
          </a:p>
          <a:p>
            <a:r>
              <a:rPr lang="ru-RU" dirty="0" smtClean="0"/>
              <a:t>- закрепление</a:t>
            </a:r>
          </a:p>
          <a:p>
            <a:r>
              <a:rPr lang="ru-RU" dirty="0" smtClean="0"/>
              <a:t>- обобщение и систематизация</a:t>
            </a:r>
          </a:p>
          <a:p>
            <a:r>
              <a:rPr lang="ru-RU" dirty="0" smtClean="0"/>
              <a:t>- индивидуальный опрос</a:t>
            </a:r>
          </a:p>
          <a:p>
            <a:r>
              <a:rPr lang="ru-RU" dirty="0" smtClean="0"/>
              <a:t>- самостоятельная работа</a:t>
            </a:r>
          </a:p>
          <a:p>
            <a:pPr>
              <a:buNone/>
            </a:pPr>
            <a:r>
              <a:rPr lang="ru-RU" dirty="0" smtClean="0"/>
              <a:t>Если позволяет оснащенность кабинета (наличие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аппаратуры), то этот дидактический материал можно подавать на уроке через экран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515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карточки – задачи по основным типам расчетных задач: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2900" dirty="0" smtClean="0"/>
              <a:t>Вывод простейших формул </a:t>
            </a:r>
          </a:p>
          <a:p>
            <a:pPr lvl="0"/>
            <a:r>
              <a:rPr lang="ru-RU" sz="2900" dirty="0" smtClean="0"/>
              <a:t>Вычисление количества продукта реакции по известной массе исходного вещества </a:t>
            </a:r>
          </a:p>
          <a:p>
            <a:pPr lvl="0"/>
            <a:r>
              <a:rPr lang="ru-RU" sz="2900" dirty="0" smtClean="0"/>
              <a:t>Вычисление объема продукта реакции по известной массе исходного вещества </a:t>
            </a:r>
          </a:p>
          <a:p>
            <a:pPr lvl="0"/>
            <a:r>
              <a:rPr lang="ru-RU" sz="2900" dirty="0" smtClean="0"/>
              <a:t>Вычисление массовой доли растворенного вещества в растворе </a:t>
            </a:r>
          </a:p>
          <a:p>
            <a:pPr lvl="0"/>
            <a:r>
              <a:rPr lang="ru-RU" sz="2900" dirty="0" smtClean="0"/>
              <a:t>Вычисление объема продукта реакции по известной массе исходного вещества, взятого в растворе с определенной массовой долей </a:t>
            </a:r>
          </a:p>
          <a:p>
            <a:pPr lvl="0"/>
            <a:r>
              <a:rPr lang="ru-RU" sz="2900" dirty="0" smtClean="0"/>
              <a:t>Вычисление массовой доли выхода продукта реакции </a:t>
            </a:r>
          </a:p>
          <a:p>
            <a:pPr lvl="0"/>
            <a:r>
              <a:rPr lang="ru-RU" sz="2900" dirty="0" smtClean="0"/>
              <a:t>Вычисление массы практически полученного продукта реакции по известной массе одного из исходных веществ </a:t>
            </a:r>
          </a:p>
          <a:p>
            <a:pPr lvl="0"/>
            <a:r>
              <a:rPr lang="ru-RU" sz="2900" dirty="0" smtClean="0"/>
              <a:t>Нахождение конечной концентрации вещества по известной скорости реакции </a:t>
            </a:r>
          </a:p>
          <a:p>
            <a:pPr lvl="0"/>
            <a:r>
              <a:rPr lang="ru-RU" sz="2900" dirty="0" smtClean="0"/>
              <a:t>Определение изменения скорости реакции по закону действующих масс</a:t>
            </a:r>
          </a:p>
          <a:p>
            <a:pPr lvl="0"/>
            <a:r>
              <a:rPr lang="ru-RU" sz="2900" dirty="0" smtClean="0"/>
              <a:t>Определение изменения скорости реакции по правилу </a:t>
            </a:r>
            <a:r>
              <a:rPr lang="ru-RU" sz="2900" dirty="0" err="1" smtClean="0"/>
              <a:t>Вант-Гоффа</a:t>
            </a:r>
            <a:r>
              <a:rPr lang="ru-RU" sz="2900" dirty="0" smtClean="0"/>
              <a:t> </a:t>
            </a:r>
          </a:p>
          <a:p>
            <a:pPr lvl="0"/>
            <a:r>
              <a:rPr lang="ru-RU" sz="2900" dirty="0" smtClean="0"/>
              <a:t>Задачи с использованием газового закона</a:t>
            </a:r>
          </a:p>
          <a:p>
            <a:endParaRPr lang="ru-RU" sz="2900" dirty="0" smtClean="0"/>
          </a:p>
          <a:p>
            <a:endParaRPr lang="ru-RU" sz="2900" dirty="0" smtClean="0"/>
          </a:p>
          <a:p>
            <a:endParaRPr lang="ru-RU" sz="2900" dirty="0" smtClean="0"/>
          </a:p>
          <a:p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582</Words>
  <Application>Microsoft Office PowerPoint</Application>
  <PresentationFormat>Экран (4:3)</PresentationFormat>
  <Paragraphs>102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РАЗРАБОТКА   ДИДАКТИЕСКОГО МАТЕРИАЛА</vt:lpstr>
      <vt:lpstr>Дидактический материал-</vt:lpstr>
      <vt:lpstr>Принципы обучения:</vt:lpstr>
      <vt:lpstr>Значение решения задач в школьном курсе химии переоценить трудно. </vt:lpstr>
      <vt:lpstr>Карточки-задачи, разработанные мною, позволяют решить ряд проблем:</vt:lpstr>
      <vt:lpstr>Основные цели таких карточек-задач:</vt:lpstr>
      <vt:lpstr> Задачи  данного дидактического материала: </vt:lpstr>
      <vt:lpstr>Рекомендации по использованию данных дидактических карточек-задач. </vt:lpstr>
      <vt:lpstr>карточки – задачи по основным типам расчетных задач:</vt:lpstr>
      <vt:lpstr>Вычисление массовой доли химического элемента в сложном веществе: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  ДИДАКТИЕСКОГО МАТЕРИАЛА</dc:title>
  <dc:creator>Света</dc:creator>
  <cp:lastModifiedBy>Света</cp:lastModifiedBy>
  <cp:revision>5</cp:revision>
  <dcterms:created xsi:type="dcterms:W3CDTF">2013-09-13T09:36:45Z</dcterms:created>
  <dcterms:modified xsi:type="dcterms:W3CDTF">2013-09-29T18:23:33Z</dcterms:modified>
</cp:coreProperties>
</file>