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7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8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10.jpeg" ContentType="image/jpeg"/>
  <Override PartName="/ppt/media/image5.jpeg" ContentType="image/jpeg"/>
  <Override PartName="/ppt/media/image11.jpeg" ContentType="image/jpeg"/>
  <Override PartName="/ppt/media/image6.jpeg" ContentType="image/jpeg"/>
  <Override PartName="/ppt/media/image12.jpeg" ContentType="image/jpeg"/>
  <Override PartName="/ppt/media/image7.jpeg" ContentType="image/jpeg"/>
  <Override PartName="/ppt/media/image13.jpeg" ContentType="image/jpeg"/>
  <Override PartName="/ppt/media/image8.jpeg" ContentType="image/jpeg"/>
  <Override PartName="/ppt/media/image14.jpeg" ContentType="image/jpeg"/>
  <Override PartName="/ppt/media/image9.jpeg" ContentType="image/jpeg"/>
  <Override PartName="/ppt/media/image15.jpeg" ContentType="image/jpeg"/>
  <Override PartName="/ppt/media/image1.jpeg" ContentType="image/jpeg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slideMaster3.xml" ContentType="application/vnd.openxmlformats-officedocument.presentationml.slideMaster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6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1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1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2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2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3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3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4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4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5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5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6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6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360" y="6162480"/>
            <a:ext cx="345600" cy="3466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1" name="CustomShape 2"/>
          <p:cNvSpPr/>
          <p:nvPr/>
        </p:nvSpPr>
        <p:spPr>
          <a:xfrm>
            <a:off x="147960" y="5372280"/>
            <a:ext cx="583200" cy="585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2" name="CustomShape 3"/>
          <p:cNvSpPr/>
          <p:nvPr/>
        </p:nvSpPr>
        <p:spPr>
          <a:xfrm>
            <a:off x="550080" y="4539960"/>
            <a:ext cx="655920" cy="6580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3" name="CustomShape 4"/>
          <p:cNvSpPr/>
          <p:nvPr/>
        </p:nvSpPr>
        <p:spPr>
          <a:xfrm>
            <a:off x="1008720" y="3591000"/>
            <a:ext cx="838080" cy="84132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4" name="CustomShape 5"/>
          <p:cNvSpPr/>
          <p:nvPr/>
        </p:nvSpPr>
        <p:spPr>
          <a:xfrm>
            <a:off x="1803240" y="2361240"/>
            <a:ext cx="1202040" cy="120600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5" name="CustomShape 6"/>
          <p:cNvSpPr/>
          <p:nvPr/>
        </p:nvSpPr>
        <p:spPr>
          <a:xfrm>
            <a:off x="3036960" y="1146600"/>
            <a:ext cx="1443960" cy="144828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6" name="CustomShape 7"/>
          <p:cNvSpPr/>
          <p:nvPr/>
        </p:nvSpPr>
        <p:spPr>
          <a:xfrm>
            <a:off x="4697280" y="140400"/>
            <a:ext cx="1722240" cy="1727640"/>
          </a:xfrm>
          <a:prstGeom prst="ellipse">
            <a:avLst/>
          </a:prstGeom>
          <a:solidFill>
            <a:srgbClr val="333366"/>
          </a:solidFill>
          <a:ln>
            <a:solidFill>
              <a:srgbClr val="666699"/>
            </a:solidFill>
          </a:ln>
        </p:spPr>
      </p:sp>
      <p:sp>
        <p:nvSpPr>
          <p:cNvPr id="77" name="CustomShape 8"/>
          <p:cNvSpPr/>
          <p:nvPr/>
        </p:nvSpPr>
        <p:spPr>
          <a:xfrm>
            <a:off x="-720" y="-720"/>
            <a:ext cx="9143280" cy="6857280"/>
          </a:xfrm>
          <a:prstGeom prst="rect">
            <a:avLst/>
          </a:prstGeom>
          <a:gradFill>
            <a:gsLst>
              <a:gs pos="0">
                <a:srgbClr val="23b335"/>
              </a:gs>
              <a:gs pos="100000">
                <a:srgbClr val="000000"/>
              </a:gs>
            </a:gsLst>
            <a:lin ang="5400000"/>
          </a:gradFill>
          <a:ln>
            <a:solidFill>
              <a:srgbClr val="000000"/>
            </a:solidFill>
          </a:ln>
        </p:spPr>
      </p:sp>
      <p:sp>
        <p:nvSpPr>
          <p:cNvPr id="7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72000"/>
            <a:ext cx="8228880" cy="6259680"/>
          </a:xfrm>
          <a:prstGeom prst="rect">
            <a:avLst/>
          </a:prstGeom>
        </p:spPr>
        <p:txBody>
          <a:bodyPr anchor="ctr" bIns="45000" lIns="90000" rIns="90000" tIns="45000" wrap="none"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 algn="ctr"/>
            <a:r>
              <a:rPr b="1" lang="ru-RU" sz="3600">
                <a:solidFill>
                  <a:srgbClr val="ffff00"/>
                </a:solidFill>
              </a:rPr>
              <a:t>Классный час</a:t>
            </a:r>
            <a:endParaRPr/>
          </a:p>
          <a:p>
            <a:endParaRPr/>
          </a:p>
          <a:p>
            <a:pPr algn="ctr"/>
            <a:r>
              <a:rPr b="1" lang="ru-RU" sz="3600">
                <a:solidFill>
                  <a:srgbClr val="ffff00"/>
                </a:solidFill>
              </a:rPr>
              <a:t>«70 лет Сталинградской битвы»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pPr algn="ctr"/>
            <a:r>
              <a:rPr lang="ru-RU" sz="2200">
                <a:solidFill>
                  <a:srgbClr val="ffff00"/>
                </a:solidFill>
              </a:rPr>
              <a:t>                                                   </a:t>
            </a:r>
            <a:r>
              <a:rPr lang="ru-RU" sz="2200">
                <a:solidFill>
                  <a:srgbClr val="e6ff00"/>
                </a:solidFill>
              </a:rPr>
              <a:t>Подготовила: Алексеева Л.В.,</a:t>
            </a:r>
            <a:endParaRPr/>
          </a:p>
          <a:p>
            <a:pPr algn="ctr"/>
            <a:r>
              <a:rPr lang="ru-RU" sz="2200">
                <a:solidFill>
                  <a:srgbClr val="e6ff00"/>
                </a:solidFill>
              </a:rPr>
              <a:t>                                                          </a:t>
            </a:r>
            <a:r>
              <a:rPr lang="ru-RU" sz="2200">
                <a:solidFill>
                  <a:srgbClr val="e6ff00"/>
                </a:solidFill>
              </a:rPr>
              <a:t>учитель начальных классов</a:t>
            </a:r>
            <a:endParaRPr/>
          </a:p>
          <a:p>
            <a:pPr algn="ctr"/>
            <a:r>
              <a:rPr lang="ru-RU" sz="2200">
                <a:solidFill>
                  <a:srgbClr val="e6ff00"/>
                </a:solidFill>
              </a:rPr>
              <a:t>                                                         </a:t>
            </a:r>
            <a:r>
              <a:rPr lang="ru-RU" sz="2200">
                <a:solidFill>
                  <a:srgbClr val="e6ff00"/>
                </a:solidFill>
              </a:rPr>
              <a:t>МБОУ Емельяновская СОШ </a:t>
            </a:r>
            <a:endParaRPr/>
          </a:p>
        </p:txBody>
      </p:sp>
    </p:spTree>
  </p:cSld>
  <p:transition>
    <p:pull dir="ru"/>
  </p:transition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57200" y="104760"/>
            <a:ext cx="8228520" cy="13118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4000">
                <a:solidFill>
                  <a:srgbClr val="ffff99"/>
                </a:solidFill>
                <a:latin typeface="Arial"/>
                <a:ea typeface="SimSun"/>
              </a:rPr>
              <a:t>       </a:t>
            </a:r>
            <a:r>
              <a:rPr lang="ru-RU" sz="4000">
                <a:solidFill>
                  <a:srgbClr val="ffff66"/>
                </a:solidFill>
                <a:latin typeface="Arial"/>
                <a:ea typeface="SimSun"/>
              </a:rPr>
              <a:t>Битва за Мамаев курган</a:t>
            </a:r>
            <a:endParaRPr/>
          </a:p>
          <a:p>
            <a:endParaRPr/>
          </a:p>
        </p:txBody>
      </p:sp>
      <p:sp>
        <p:nvSpPr>
          <p:cNvPr id="110" name="CustomShape 2"/>
          <p:cNvSpPr/>
          <p:nvPr/>
        </p:nvSpPr>
        <p:spPr>
          <a:xfrm>
            <a:off x="-108000" y="1268280"/>
            <a:ext cx="4858200" cy="5588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ffffff"/>
                </a:solidFill>
                <a:latin typeface="Verdana"/>
                <a:ea typeface="SimSun"/>
              </a:rPr>
              <a:t>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Сто сорок дней и ночей не   утихала ожесточенная битва на  Мамаевом кургане.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В сводках Совинформбюро   курган назывался высотой       «102,0». С ее вершины открывается панорама города, большой участок Волги, заволжские леса, где в то время находились тылы советских войск. 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Бои за курган начались 14 сентября 1942 года. </a:t>
            </a:r>
            <a:endParaRPr/>
          </a:p>
          <a:p>
            <a:endParaRPr/>
          </a:p>
          <a:p>
            <a:pPr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Verdana"/>
                <a:ea typeface="SimSun"/>
              </a:rPr>
              <a:t> </a:t>
            </a:r>
            <a:endParaRPr/>
          </a:p>
        </p:txBody>
      </p:sp>
      <p:sp>
        <p:nvSpPr>
          <p:cNvPr id="111" name="CustomShape 3"/>
          <p:cNvSpPr/>
          <p:nvPr/>
        </p:nvSpPr>
        <p:spPr>
          <a:xfrm>
            <a:off x="5076720" y="5950080"/>
            <a:ext cx="3526200" cy="395640"/>
          </a:xfrm>
          <a:prstGeom prst="rect">
            <a:avLst/>
          </a:prstGeom>
        </p:spPr>
      </p:sp>
      <p:pic>
        <p:nvPicPr>
          <p:cNvPr descr="" id="112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716360" y="1080000"/>
            <a:ext cx="4175640" cy="4148280"/>
          </a:xfrm>
          <a:prstGeom prst="rect">
            <a:avLst/>
          </a:prstGeom>
        </p:spPr>
      </p:pic>
      <p:sp>
        <p:nvSpPr>
          <p:cNvPr id="113" name="CustomShape 4"/>
          <p:cNvSpPr/>
          <p:nvPr/>
        </p:nvSpPr>
        <p:spPr>
          <a:xfrm>
            <a:off x="5148360" y="5373720"/>
            <a:ext cx="3599280" cy="15919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ffff"/>
                </a:solidFill>
                <a:latin typeface="Arial"/>
                <a:ea typeface="SimSun"/>
              </a:rPr>
              <a:t>Мемориальный комплекс на Мамаевом кургане</a:t>
            </a:r>
            <a:endParaRPr/>
          </a:p>
          <a:p>
            <a:pPr algn="ctr"/>
            <a:r>
              <a:rPr lang="ru-RU">
                <a:solidFill>
                  <a:srgbClr val="ffffff"/>
                </a:solidFill>
                <a:latin typeface="Arial"/>
                <a:ea typeface="SimSun"/>
              </a:rPr>
              <a:t>(современный вид)</a:t>
            </a:r>
            <a:endParaRPr/>
          </a:p>
        </p:txBody>
      </p:sp>
    </p:spTree>
  </p:cSld>
  <p:transition>
    <p:pull dir="ru"/>
  </p:transition>
  <p:timing>
    <p:tnLst>
      <p:par>
        <p:cTn dur="indefinite" id="19" nodeType="tmRoot" restart="never">
          <p:childTnLst>
            <p:seq>
              <p:cTn dur="indefinite"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0000" y="1440000"/>
            <a:ext cx="8781120" cy="4679640"/>
          </a:xfrm>
          <a:prstGeom prst="rect">
            <a:avLst/>
          </a:prstGeom>
        </p:spPr>
      </p:pic>
      <p:sp>
        <p:nvSpPr>
          <p:cNvPr id="115" name="CustomShape 1"/>
          <p:cNvSpPr/>
          <p:nvPr/>
        </p:nvSpPr>
        <p:spPr>
          <a:xfrm>
            <a:off x="1080000" y="0"/>
            <a:ext cx="7379640" cy="12240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4000">
                <a:solidFill>
                  <a:srgbClr val="ffff66"/>
                </a:solidFill>
                <a:latin typeface="Arial"/>
                <a:ea typeface="SimSun"/>
              </a:rPr>
              <a:t>Мемориальный комплекс на            Мамаевом кургане</a:t>
            </a:r>
            <a:endParaRPr/>
          </a:p>
        </p:txBody>
      </p:sp>
    </p:spTree>
  </p:cSld>
  <p:transition>
    <p:pull dir="ru"/>
  </p:transition>
  <p:timing>
    <p:tnLst>
      <p:par>
        <p:cTn dur="indefinite" id="21" nodeType="tmRoot" restart="never">
          <p:childTnLst>
            <p:seq>
              <p:cTn id="2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57200" y="158760"/>
            <a:ext cx="8228520" cy="12578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3600">
                <a:solidFill>
                  <a:srgbClr val="ffff66"/>
                </a:solidFill>
                <a:latin typeface="Arial"/>
                <a:ea typeface="SimSun"/>
              </a:rPr>
              <a:t>Подвиг солдат при защите дома Павлова</a:t>
            </a:r>
            <a:endParaRPr/>
          </a:p>
        </p:txBody>
      </p:sp>
      <p:pic>
        <p:nvPicPr>
          <p:cNvPr descr="" id="11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680000" y="1800000"/>
            <a:ext cx="4175640" cy="3815280"/>
          </a:xfrm>
          <a:prstGeom prst="rect">
            <a:avLst/>
          </a:prstGeom>
        </p:spPr>
      </p:pic>
      <p:sp>
        <p:nvSpPr>
          <p:cNvPr id="118" name="CustomShape 2"/>
          <p:cNvSpPr/>
          <p:nvPr/>
        </p:nvSpPr>
        <p:spPr>
          <a:xfrm>
            <a:off x="0" y="1628640"/>
            <a:ext cx="5147280" cy="7015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300">
                <a:solidFill>
                  <a:srgbClr val="ffffff"/>
                </a:solidFill>
                <a:latin typeface="Verdana"/>
                <a:ea typeface="SimSun"/>
              </a:rPr>
              <a:t>             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Подвиг солдат, защищавших четырехэтажный дом на площади «9 Января» от яростных атак гитлеровцев, известен всему миру.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58 дней и ночей 24 воина героически обороняли дом.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58 суток беспрерывных боев, без сна и отдыха. И на 59-й день – 24 ноября -  гарнизон перешел в наступление и отбросил врага за железнодорожное полотно.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>
              <a:lnSpc>
                <a:spcPct val="80000"/>
              </a:lnSpc>
            </a:pPr>
            <a:r>
              <a:rPr b="1" lang="ru-RU" sz="1400">
                <a:solidFill>
                  <a:srgbClr val="ffffff"/>
                </a:solidFill>
                <a:latin typeface="Arial"/>
                <a:ea typeface="SimSun"/>
              </a:rPr>
              <a:t>       </a:t>
            </a:r>
            <a:endParaRPr/>
          </a:p>
          <a:p>
            <a:pPr>
              <a:lnSpc>
                <a:spcPct val="80000"/>
              </a:lnSpc>
            </a:pPr>
            <a:r>
              <a:rPr b="1" lang="ru-RU" sz="500">
                <a:solidFill>
                  <a:srgbClr val="ffffff"/>
                </a:solidFill>
                <a:latin typeface="Verdana"/>
                <a:ea typeface="SimSun"/>
              </a:rPr>
              <a:t>        </a:t>
            </a:r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19" name="CustomShape 3"/>
          <p:cNvSpPr/>
          <p:nvPr/>
        </p:nvSpPr>
        <p:spPr>
          <a:xfrm>
            <a:off x="4859280" y="5661000"/>
            <a:ext cx="3959640" cy="4294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ffff"/>
                </a:solidFill>
                <a:latin typeface="Arial"/>
                <a:ea typeface="SimSun"/>
              </a:rPr>
              <a:t>Дом Павлова</a:t>
            </a:r>
            <a:endParaRPr/>
          </a:p>
        </p:txBody>
      </p:sp>
      <p:sp>
        <p:nvSpPr>
          <p:cNvPr id="120" name="Line 4"/>
          <p:cNvSpPr/>
          <p:nvPr/>
        </p:nvSpPr>
        <p:spPr>
          <a:xfrm flipV="1">
            <a:off x="6948360" y="4001760"/>
            <a:ext cx="647640" cy="166212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</p:sp>
    </p:spTree>
  </p:cSld>
  <p:transition>
    <p:pull dir="ru"/>
  </p:transition>
  <p:timing>
    <p:tnLst>
      <p:par>
        <p:cTn dur="indefinite" id="23" nodeType="tmRoot" restart="never">
          <p:childTnLst>
            <p:seq>
              <p:cTn dur="indefinite" id="2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57200" y="296640"/>
            <a:ext cx="8228880" cy="62496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ffff66"/>
                </a:solidFill>
              </a:rPr>
              <a:t>Дом Павлова</a:t>
            </a:r>
            <a:endParaRPr/>
          </a:p>
        </p:txBody>
      </p:sp>
      <p:pic>
        <p:nvPicPr>
          <p:cNvPr descr="" id="12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980000" y="900000"/>
            <a:ext cx="5579640" cy="595764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25" nodeType="tmRoot" restart="never">
          <p:childTnLst>
            <p:seq>
              <p:cTn id="2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395280" y="27000"/>
            <a:ext cx="8228520" cy="13118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000">
                <a:solidFill>
                  <a:srgbClr val="ffff66"/>
                </a:solidFill>
                <a:latin typeface="Arial"/>
                <a:ea typeface="SimSun"/>
              </a:rPr>
              <a:t>Контрнаступление советских войск под Сталинградом</a:t>
            </a:r>
            <a:endParaRPr/>
          </a:p>
        </p:txBody>
      </p:sp>
      <p:sp>
        <p:nvSpPr>
          <p:cNvPr id="124" name="CustomShape 2"/>
          <p:cNvSpPr/>
          <p:nvPr/>
        </p:nvSpPr>
        <p:spPr>
          <a:xfrm>
            <a:off x="180000" y="1628640"/>
            <a:ext cx="5362200" cy="67694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000">
                <a:solidFill>
                  <a:srgbClr val="ffffff"/>
                </a:solidFill>
                <a:latin typeface="Verdana"/>
                <a:ea typeface="SimSun"/>
              </a:rPr>
              <a:t>   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19 ноября утром войска Юго-Западного и Донского фронтов объединенным мощным ударом прорвали оборону немецкой армии.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  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23 ноября передовые танковые части Сталинградского фронта вошли в район хутора Советский, где встретились с частями Юго-Западного фронта, замкнув кольцо окружения Сталинградской группировки противника.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25" name="CustomShape 3"/>
          <p:cNvSpPr/>
          <p:nvPr/>
        </p:nvSpPr>
        <p:spPr>
          <a:xfrm>
            <a:off x="5435640" y="6165720"/>
            <a:ext cx="3404160" cy="4327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ffff"/>
                </a:solidFill>
                <a:latin typeface="Times New Roman"/>
                <a:ea typeface="SimSun"/>
              </a:rPr>
              <a:t>Операция «Уран»</a:t>
            </a:r>
            <a:endParaRPr/>
          </a:p>
        </p:txBody>
      </p:sp>
      <p:pic>
        <p:nvPicPr>
          <p:cNvPr descr="" id="126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5435640" y="1700280"/>
            <a:ext cx="3434400" cy="447552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27" nodeType="tmRoot" restart="never">
          <p:childTnLst>
            <p:seq>
              <p:cTn dur="indefinite" id="2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539640" y="96840"/>
            <a:ext cx="8228520" cy="13118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4000">
                <a:solidFill>
                  <a:srgbClr val="ffff99"/>
                </a:solidFill>
                <a:latin typeface="Arial"/>
                <a:ea typeface="SimSun"/>
              </a:rPr>
              <a:t>    </a:t>
            </a:r>
            <a:r>
              <a:rPr lang="ru-RU" sz="4000">
                <a:solidFill>
                  <a:srgbClr val="ffff66"/>
                </a:solidFill>
                <a:latin typeface="Arial"/>
                <a:ea typeface="SimSun"/>
              </a:rPr>
              <a:t>Капитуляция армии Паулюса</a:t>
            </a:r>
            <a:endParaRPr/>
          </a:p>
          <a:p>
            <a:pPr algn="ctr"/>
            <a:r>
              <a:rPr lang="ru-RU" sz="4000">
                <a:solidFill>
                  <a:srgbClr val="ffff66"/>
                </a:solidFill>
                <a:latin typeface="Arial"/>
                <a:ea typeface="SimSun"/>
              </a:rPr>
              <a:t>Операция «Кольцо»</a:t>
            </a:r>
            <a:endParaRPr/>
          </a:p>
        </p:txBody>
      </p:sp>
      <p:sp>
        <p:nvSpPr>
          <p:cNvPr id="128" name="CustomShape 2"/>
          <p:cNvSpPr/>
          <p:nvPr/>
        </p:nvSpPr>
        <p:spPr>
          <a:xfrm>
            <a:off x="0" y="1197000"/>
            <a:ext cx="5362920" cy="71647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90000"/>
              </a:lnSpc>
            </a:pPr>
            <a:r>
              <a:rPr lang="ru-RU" sz="1400">
                <a:solidFill>
                  <a:srgbClr val="ffffff"/>
                </a:solidFill>
                <a:latin typeface="Verdana"/>
                <a:ea typeface="SimSun"/>
              </a:rPr>
              <a:t>       </a:t>
            </a:r>
            <a:endParaRPr/>
          </a:p>
          <a:p>
            <a:pPr>
              <a:lnSpc>
                <a:spcPct val="90000"/>
              </a:lnSpc>
            </a:pPr>
            <a:r>
              <a:rPr lang="ru-RU" sz="1400">
                <a:solidFill>
                  <a:srgbClr val="ffffff"/>
                </a:solidFill>
                <a:latin typeface="Verdana"/>
                <a:ea typeface="SimSun"/>
              </a:rPr>
              <a:t> 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8 января 1943 года командующему немецкими войсками генерал-полковнику Паулюсу был предъявлен ультиматум о немедленной и безоговорочной капитуляции.           10 января 1943 года войска Донского фронта под командованием генерал-лейтенанта К.К.Рокоссовского  перешли в генеральное наступление с целью окончательной ликвидации окруженного врага.</a:t>
            </a:r>
            <a:endParaRPr/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ffffff"/>
                </a:solidFill>
                <a:latin typeface="Arial"/>
                <a:ea typeface="SimSun"/>
              </a:rPr>
              <a:t>      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29" name="CustomShape 3"/>
          <p:cNvSpPr/>
          <p:nvPr/>
        </p:nvSpPr>
        <p:spPr>
          <a:xfrm>
            <a:off x="5003640" y="4508640"/>
            <a:ext cx="3959640" cy="28537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1600">
                <a:solidFill>
                  <a:srgbClr val="ffffff"/>
                </a:solidFill>
                <a:latin typeface="Arial"/>
                <a:ea typeface="SimSun"/>
              </a:rPr>
              <a:t>Командующий Донским фронтом генерал-полковник К.К.Рокоссовский и представитель Ставки Верховного Главнокомандования маршал артиллерии Н.Н.Воронов допрашивают генерал-фельдмаршала Паулюса.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pic>
        <p:nvPicPr>
          <p:cNvPr descr="" id="130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788000" y="1844640"/>
            <a:ext cx="4139280" cy="252000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29" nodeType="tmRoot" restart="never">
          <p:childTnLst>
            <p:seq>
              <p:cTn dur="indefinite" id="3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720000" y="1440000"/>
            <a:ext cx="7919640" cy="4859640"/>
          </a:xfrm>
          <a:prstGeom prst="rect">
            <a:avLst/>
          </a:prstGeom>
        </p:spPr>
      </p:pic>
      <p:sp>
        <p:nvSpPr>
          <p:cNvPr id="132" name="CustomShape 1"/>
          <p:cNvSpPr/>
          <p:nvPr/>
        </p:nvSpPr>
        <p:spPr>
          <a:xfrm>
            <a:off x="457200" y="318600"/>
            <a:ext cx="8228880" cy="105444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ctr"/>
            <a:r>
              <a:rPr lang="ru-RU">
                <a:solidFill>
                  <a:srgbClr val="ffff99"/>
                </a:solidFill>
              </a:rPr>
              <a:t>Вечный огонь </a:t>
            </a:r>
            <a:endParaRPr/>
          </a:p>
        </p:txBody>
      </p:sp>
    </p:spTree>
  </p:cSld>
  <p:transition>
    <p:pull dir="ru"/>
  </p:transition>
  <p:timing>
    <p:tnLst>
      <p:par>
        <p:cTn dur="indefinite" id="31" nodeType="tmRoot" restart="never">
          <p:childTnLst>
            <p:seq>
              <p:cTn id="3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360000" y="477360"/>
            <a:ext cx="8443440" cy="673236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ru-RU" sz="2000">
                <a:solidFill>
                  <a:srgbClr val="ffff66"/>
                </a:solidFill>
                <a:latin typeface="Arial"/>
                <a:ea typeface="SimSun"/>
              </a:rPr>
              <a:t>Причины победы Советской Армии в Сталинградской битве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ffff99"/>
                </a:solidFill>
                <a:latin typeface="Arial"/>
                <a:ea typeface="SimSun"/>
              </a:rPr>
              <a:t>1. Патриотизм русских солдат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ffff99"/>
                </a:solidFill>
                <a:latin typeface="Arial"/>
                <a:ea typeface="SimSun"/>
              </a:rPr>
              <a:t>2. Умелое руководство Жукова, Рокоссовского,    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ffff99"/>
                </a:solidFill>
                <a:latin typeface="Arial"/>
                <a:ea typeface="SimSun"/>
              </a:rPr>
              <a:t>    </a:t>
            </a:r>
            <a:r>
              <a:rPr lang="ru-RU" sz="2000">
                <a:solidFill>
                  <a:srgbClr val="ffff99"/>
                </a:solidFill>
                <a:latin typeface="Arial"/>
                <a:ea typeface="SimSun"/>
              </a:rPr>
              <a:t>Ватутина...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ffff99"/>
                </a:solidFill>
                <a:latin typeface="Arial"/>
                <a:ea typeface="SimSun"/>
              </a:rPr>
              <a:t>3. Устойчивая экономика (окончательный переход на «военные рельсы»)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ffff99"/>
                </a:solidFill>
                <a:latin typeface="Arial"/>
                <a:ea typeface="SimSun"/>
              </a:rPr>
              <a:t>4. Удачное  проведение различных диверсионных операций («Рельсы»)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ffff99"/>
                </a:solidFill>
                <a:latin typeface="Arial"/>
                <a:ea typeface="SimSun"/>
              </a:rPr>
              <a:t>5. Ошибки фюрера</a:t>
            </a:r>
            <a:endParaRPr/>
          </a:p>
          <a:p>
            <a:endParaRPr/>
          </a:p>
          <a:p>
            <a:endParaRPr/>
          </a:p>
        </p:txBody>
      </p:sp>
    </p:spTree>
  </p:cSld>
  <p:transition>
    <p:pull dir="ru"/>
  </p:transition>
  <p:timing>
    <p:tnLst>
      <p:par>
        <p:cTn dur="indefinite" id="33" nodeType="tmRoot" restart="never">
          <p:childTnLst>
            <p:seq>
              <p:cTn id="3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720000" y="540000"/>
            <a:ext cx="7739640" cy="575964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35" nodeType="tmRoot" restart="never">
          <p:childTnLst>
            <p:seq>
              <p:cTn id="36" nodeType="mainSeq">
                <p:childTnLst>
                  <p:par>
                    <p:cTn fill="freeze" id="37">
                      <p:stCondLst>
                        <p:cond delay="indefinite"/>
                      </p:stCondLst>
                      <p:childTnLst>
                        <p:par>
                          <p:cTn fill="freeze" id="38">
                            <p:stCondLst>
                              <p:cond delay="0"/>
                            </p:stCondLst>
                            <p:childTnLst>
                              <p:par>
                                <p:cTn fill="hold" id="39" nodeType="clickEffect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2000" fill="hold" id="40"/>
                                        <p:tgtEl>
                                          <p:spTgt spid="134"/>
                                        </p:tgtEl>
                                      </p:cBhvr>
                                      <p:to/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freeze" id="41">
                      <p:stCondLst>
                        <p:cond delay="indefinite"/>
                      </p:stCondLst>
                      <p:childTnLst>
                        <p:par>
                          <p:cTn fill="freeze" id="42">
                            <p:stCondLst>
                              <p:cond delay="0"/>
                            </p:stCondLst>
                            <p:childTnLst>
                              <p:par>
                                <p:cTn fill="hold" id="43" nodeType="clickEffect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45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46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7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200" y="318600"/>
            <a:ext cx="8228880" cy="576612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ctr"/>
            <a:r>
              <a:rPr lang="ru-RU" sz="4400">
                <a:solidFill>
                  <a:srgbClr val="ffff66"/>
                </a:solidFill>
              </a:rPr>
              <a:t>Спасибо за внимание !</a:t>
            </a:r>
            <a:endParaRPr/>
          </a:p>
        </p:txBody>
      </p:sp>
    </p:spTree>
  </p:cSld>
  <p:transition>
    <p:pull dir="ru"/>
  </p:transition>
  <p:timing>
    <p:tnLst>
      <p:par>
        <p:cTn dur="indefinite" id="48" nodeType="tmRoot" restart="never">
          <p:childTnLst>
            <p:seq>
              <p:cTn id="49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7240" y="1979640"/>
            <a:ext cx="7771320" cy="20167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000">
                <a:solidFill>
                  <a:srgbClr val="ffff00"/>
                </a:solidFill>
                <a:latin typeface="Arial"/>
                <a:ea typeface="SimSun"/>
              </a:rPr>
              <a:t>Сталинградская битва – начало коренного перелома в ходе Великой Отечественной войны</a:t>
            </a:r>
            <a:endParaRPr/>
          </a:p>
        </p:txBody>
      </p:sp>
      <p:sp>
        <p:nvSpPr>
          <p:cNvPr id="82" name="CustomShape 2"/>
          <p:cNvSpPr/>
          <p:nvPr/>
        </p:nvSpPr>
        <p:spPr>
          <a:xfrm>
            <a:off x="4572000" y="4869000"/>
            <a:ext cx="4102560" cy="17276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</p:txBody>
      </p:sp>
      <p:sp>
        <p:nvSpPr>
          <p:cNvPr id="83" name="CustomShape 3"/>
          <p:cNvSpPr/>
          <p:nvPr/>
        </p:nvSpPr>
        <p:spPr>
          <a:xfrm>
            <a:off x="468360" y="333360"/>
            <a:ext cx="3907440" cy="1124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i="1" lang="ru-RU">
                <a:solidFill>
                  <a:srgbClr val="ffffff"/>
                </a:solidFill>
                <a:latin typeface="Times New Roman"/>
                <a:ea typeface="SimSun"/>
              </a:rPr>
              <a:t> </a:t>
            </a:r>
            <a:r>
              <a:rPr b="1" lang="ru-RU" sz="2400">
                <a:solidFill>
                  <a:srgbClr val="ffffff"/>
                </a:solidFill>
                <a:latin typeface="Times New Roman"/>
                <a:ea typeface="SimSun"/>
              </a:rPr>
              <a:t>«Вот тут и научимся, вот в этих самых степях…»</a:t>
            </a:r>
            <a:endParaRPr/>
          </a:p>
          <a:p>
            <a:pPr algn="ctr"/>
            <a:r>
              <a:rPr b="1" lang="ru-RU" sz="2400">
                <a:solidFill>
                  <a:srgbClr val="ffffff"/>
                </a:solidFill>
                <a:latin typeface="Times New Roman"/>
                <a:ea typeface="SimSun"/>
              </a:rPr>
              <a:t>Михаил Шолохов</a:t>
            </a:r>
            <a:endParaRPr/>
          </a:p>
        </p:txBody>
      </p:sp>
    </p:spTree>
  </p:cSld>
  <p:transition>
    <p:pull dir="ru"/>
  </p:transition>
  <p:timing>
    <p:tnLst>
      <p:par>
        <p:cTn dur="indefinite" id="3" nodeType="tmRoot" restart="never">
          <p:childTnLst>
            <p:seq>
              <p:cTn dur="indefinite"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158760"/>
            <a:ext cx="8228520" cy="12578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3600">
                <a:solidFill>
                  <a:srgbClr val="ffff66"/>
                </a:solidFill>
                <a:latin typeface="Arial"/>
                <a:ea typeface="SimSun"/>
              </a:rPr>
              <a:t>Начало Великой Отечественной войны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179280" y="1700280"/>
            <a:ext cx="5183640" cy="4896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ffffff"/>
                </a:solidFill>
                <a:latin typeface="Verdana"/>
                <a:ea typeface="SimSun"/>
              </a:rPr>
              <a:t>       </a:t>
            </a:r>
            <a:r>
              <a:rPr lang="ru-RU" sz="2400">
                <a:solidFill>
                  <a:srgbClr val="ffffff"/>
                </a:solidFill>
                <a:latin typeface="Times New Roman"/>
                <a:ea typeface="SimSun"/>
              </a:rPr>
              <a:t>22 июня 1941 года фашистская Германия без объявления войны напала на Советский Союз. 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Times New Roman"/>
                <a:ea typeface="SimSun"/>
              </a:rPr>
              <a:t>      </a:t>
            </a:r>
            <a:r>
              <a:rPr lang="ru-RU" sz="2400">
                <a:solidFill>
                  <a:srgbClr val="ffffff"/>
                </a:solidFill>
                <a:latin typeface="Times New Roman"/>
                <a:ea typeface="SimSun"/>
              </a:rPr>
              <a:t>Этот вероломный акт был совершен, несмотря на существование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советско-германского</a:t>
            </a:r>
            <a:r>
              <a:rPr lang="ru-RU" sz="2400">
                <a:solidFill>
                  <a:srgbClr val="ffffff"/>
                </a:solidFill>
                <a:latin typeface="Times New Roman"/>
                <a:ea typeface="SimSun"/>
              </a:rPr>
              <a:t> договора о ненападении. Началась Великая Отечественная война, которая продолжалась 1418 дней и ночей – почти 4 героических и трагических года.</a:t>
            </a:r>
            <a:endParaRPr/>
          </a:p>
        </p:txBody>
      </p:sp>
      <p:pic>
        <p:nvPicPr>
          <p:cNvPr descr="" id="86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5435640" y="1844640"/>
            <a:ext cx="3383640" cy="403272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5" nodeType="tmRoot" restart="never">
          <p:childTnLst>
            <p:seq>
              <p:cTn dur="indefinite"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468360" y="212760"/>
            <a:ext cx="8228520" cy="11894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4000">
                <a:solidFill>
                  <a:srgbClr val="ffff99"/>
                </a:solidFill>
                <a:latin typeface="Arial"/>
                <a:ea typeface="SimSun"/>
              </a:rPr>
              <a:t>        </a:t>
            </a:r>
            <a:r>
              <a:rPr b="1" lang="ru-RU" sz="4000">
                <a:solidFill>
                  <a:srgbClr val="ffff66"/>
                </a:solidFill>
                <a:latin typeface="Arial"/>
                <a:ea typeface="SimSun"/>
              </a:rPr>
              <a:t>  </a:t>
            </a:r>
            <a:r>
              <a:rPr b="1" lang="ru-RU" sz="4000">
                <a:solidFill>
                  <a:srgbClr val="ffff66"/>
                </a:solidFill>
                <a:latin typeface="Arial"/>
                <a:ea typeface="SimSun"/>
              </a:rPr>
              <a:t>Сталинградская битва</a:t>
            </a:r>
            <a:endParaRPr/>
          </a:p>
          <a:p>
            <a:pPr algn="ctr"/>
            <a:r>
              <a:rPr lang="ru-RU" sz="3200">
                <a:solidFill>
                  <a:srgbClr val="ffff66"/>
                </a:solidFill>
                <a:latin typeface="Arial"/>
                <a:ea typeface="SimSun"/>
              </a:rPr>
              <a:t> </a:t>
            </a:r>
            <a:r>
              <a:rPr lang="ru-RU" sz="3200">
                <a:solidFill>
                  <a:srgbClr val="ffff66"/>
                </a:solidFill>
                <a:latin typeface="Arial"/>
                <a:ea typeface="SimSun"/>
              </a:rPr>
              <a:t>(</a:t>
            </a:r>
            <a:r>
              <a:rPr lang="ru-RU" sz="2800">
                <a:solidFill>
                  <a:srgbClr val="ffff66"/>
                </a:solidFill>
                <a:latin typeface="Arial"/>
                <a:ea typeface="SimSun"/>
              </a:rPr>
              <a:t>июль</a:t>
            </a:r>
            <a:r>
              <a:rPr lang="ru-RU" sz="3200">
                <a:solidFill>
                  <a:srgbClr val="ffff66"/>
                </a:solidFill>
                <a:latin typeface="Arial"/>
                <a:ea typeface="SimSun"/>
              </a:rPr>
              <a:t>1942-</a:t>
            </a:r>
            <a:r>
              <a:rPr lang="ru-RU" sz="2800">
                <a:solidFill>
                  <a:srgbClr val="ffff66"/>
                </a:solidFill>
                <a:latin typeface="Arial"/>
                <a:ea typeface="SimSun"/>
              </a:rPr>
              <a:t>февраль</a:t>
            </a:r>
            <a:r>
              <a:rPr lang="ru-RU" sz="3200">
                <a:solidFill>
                  <a:srgbClr val="ffff66"/>
                </a:solidFill>
                <a:latin typeface="Arial"/>
                <a:ea typeface="SimSun"/>
              </a:rPr>
              <a:t>1943гг.)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180000" y="1916280"/>
            <a:ext cx="4822560" cy="52567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600">
                <a:solidFill>
                  <a:srgbClr val="ffffff"/>
                </a:solidFill>
                <a:latin typeface="Verdana"/>
                <a:ea typeface="SimSun"/>
              </a:rPr>
              <a:t>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28 июня началось наступление группы армий «Юг». Около 90 фашистских дивизий обрушились на позиции советских войск. Наши войска в середине июля 1942 года были вынуждены отойти к Воронежу, оставили Донбасс и заняли оборону в большой излучине Дона. Создалась непосредственная угроза Сталинграду и Северному Кавказу. </a:t>
            </a:r>
            <a:endParaRPr/>
          </a:p>
        </p:txBody>
      </p:sp>
      <p:pic>
        <p:nvPicPr>
          <p:cNvPr descr="" id="89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5003640" y="2060640"/>
            <a:ext cx="3959640" cy="432000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7" nodeType="tmRoot" restart="never">
          <p:childTnLst>
            <p:seq>
              <p:cTn dur="indefinite"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68360" y="333360"/>
            <a:ext cx="8228520" cy="8672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ffff66"/>
                </a:solidFill>
                <a:latin typeface="Arial"/>
                <a:ea typeface="SimSun"/>
              </a:rPr>
              <a:t>Начало Сталинградской битвы</a:t>
            </a: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250920" y="1916280"/>
            <a:ext cx="3672360" cy="31482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17 июля 1942 года передовые части фашистской группы армий «Б» в большой излучине Дона встретились с войсками Сталинградского фронта. Началась Сталинградская битва.</a:t>
            </a:r>
            <a:endParaRPr/>
          </a:p>
        </p:txBody>
      </p:sp>
      <p:pic>
        <p:nvPicPr>
          <p:cNvPr descr="" id="92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4284720" y="1989000"/>
            <a:ext cx="4318560" cy="3383640"/>
          </a:xfrm>
          <a:prstGeom prst="rect">
            <a:avLst/>
          </a:prstGeom>
        </p:spPr>
      </p:pic>
      <p:sp>
        <p:nvSpPr>
          <p:cNvPr id="93" name="CustomShape 3"/>
          <p:cNvSpPr/>
          <p:nvPr/>
        </p:nvSpPr>
        <p:spPr>
          <a:xfrm>
            <a:off x="4356000" y="5589720"/>
            <a:ext cx="4318560" cy="11091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ffff"/>
                </a:solidFill>
                <a:latin typeface="Arial"/>
                <a:ea typeface="SimSun"/>
              </a:rPr>
              <a:t>В штабе 62-й армии: Н.И.Крылов, В.И.Чуйков, К.А.Гуров, А.И.Родимцев</a:t>
            </a:r>
            <a:endParaRPr/>
          </a:p>
        </p:txBody>
      </p:sp>
    </p:spTree>
  </p:cSld>
  <p:transition>
    <p:pull dir="ru"/>
  </p:transition>
  <p:timing>
    <p:tnLst>
      <p:par>
        <p:cTn dur="indefinite" id="9" nodeType="tmRoot" restart="never">
          <p:childTnLst>
            <p:seq>
              <p:cTn dur="indefinite"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158760"/>
            <a:ext cx="8228520" cy="12578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ffff66"/>
                </a:solidFill>
                <a:latin typeface="Arial"/>
                <a:ea typeface="SimSun"/>
              </a:rPr>
              <a:t>«Ни шагу назад !»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108000" y="2060640"/>
            <a:ext cx="3815280" cy="26622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ffffff"/>
                </a:solidFill>
                <a:latin typeface="Times New Roman"/>
                <a:ea typeface="SimSun"/>
              </a:rPr>
              <a:t>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28 июля 1942 года Народный комиссар обороны СССР издал приказ № 227, вошедший в историю под названием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«Ни шагу назад!»</a:t>
            </a:r>
            <a:endParaRPr/>
          </a:p>
        </p:txBody>
      </p:sp>
      <p:pic>
        <p:nvPicPr>
          <p:cNvPr descr="" id="96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4103640" y="1989000"/>
            <a:ext cx="4788360" cy="3165840"/>
          </a:xfrm>
          <a:prstGeom prst="rect">
            <a:avLst/>
          </a:prstGeom>
        </p:spPr>
      </p:pic>
      <p:sp>
        <p:nvSpPr>
          <p:cNvPr id="97" name="CustomShape 3"/>
          <p:cNvSpPr/>
          <p:nvPr/>
        </p:nvSpPr>
        <p:spPr>
          <a:xfrm>
            <a:off x="4356000" y="5300640"/>
            <a:ext cx="4318560" cy="7693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ffffff"/>
                </a:solidFill>
                <a:latin typeface="Arial"/>
                <a:ea typeface="SimSun"/>
              </a:rPr>
              <a:t>Атака немецких танков отбита</a:t>
            </a:r>
            <a:endParaRPr/>
          </a:p>
        </p:txBody>
      </p:sp>
    </p:spTree>
  </p:cSld>
  <p:transition>
    <p:pull dir="ru"/>
  </p:transition>
  <p:timing>
    <p:tnLst>
      <p:par>
        <p:cTn dur="indefinite" id="11" nodeType="tmRoot" restart="never">
          <p:childTnLst>
            <p:seq>
              <p:cTn dur="indefinite"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68360" y="333360"/>
            <a:ext cx="8217360" cy="8625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ffff66"/>
                </a:solidFill>
                <a:latin typeface="Arial"/>
                <a:ea typeface="SimSun"/>
              </a:rPr>
              <a:t>Оборона Сталинграда</a:t>
            </a:r>
            <a:endParaRPr/>
          </a:p>
        </p:txBody>
      </p:sp>
      <p:sp>
        <p:nvSpPr>
          <p:cNvPr id="99" name="CustomShape 2"/>
          <p:cNvSpPr/>
          <p:nvPr/>
        </p:nvSpPr>
        <p:spPr>
          <a:xfrm>
            <a:off x="250920" y="1484280"/>
            <a:ext cx="4104360" cy="53647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ffffff"/>
                </a:solidFill>
                <a:latin typeface="Verdana"/>
                <a:ea typeface="SimSun"/>
              </a:rPr>
              <a:t>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В обороне города огромную роль должны были сыграть заводы, особенно тракторный, «Красный Октябрь», «Баррикады», судоверфь.         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Сталинградский тракторный приступил к выпуску танковых моторов, артиллерийских тягачей и средних танков Т-34. </a:t>
            </a:r>
            <a:endParaRPr/>
          </a:p>
          <a:p>
            <a:endParaRPr/>
          </a:p>
        </p:txBody>
      </p:sp>
      <p:sp>
        <p:nvSpPr>
          <p:cNvPr id="100" name="CustomShape 3"/>
          <p:cNvSpPr/>
          <p:nvPr/>
        </p:nvSpPr>
        <p:spPr>
          <a:xfrm>
            <a:off x="4356000" y="4653000"/>
            <a:ext cx="4354920" cy="5752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2400">
                <a:solidFill>
                  <a:srgbClr val="ffffff"/>
                </a:solidFill>
                <a:latin typeface="Verdana"/>
                <a:ea typeface="SimSun"/>
              </a:rPr>
              <a:t>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Танки с завода уходят на фронт</a:t>
            </a:r>
            <a:endParaRPr/>
          </a:p>
        </p:txBody>
      </p:sp>
      <p:pic>
        <p:nvPicPr>
          <p:cNvPr descr="" id="101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500720" y="1628640"/>
            <a:ext cx="4462920" cy="295164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13" nodeType="tmRoot" restart="never">
          <p:childTnLst>
            <p:seq>
              <p:cTn dur="indefinite"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5076720" y="4653000"/>
            <a:ext cx="3609000" cy="2203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ffffff"/>
                </a:solidFill>
                <a:latin typeface="Verdana"/>
                <a:ea typeface="SimSun"/>
              </a:rPr>
              <a:t>      </a:t>
            </a:r>
            <a:r>
              <a:rPr lang="ru-RU" sz="1400">
                <a:solidFill>
                  <a:srgbClr val="ffffff"/>
                </a:solidFill>
                <a:latin typeface="Verdana"/>
                <a:ea typeface="SimSun"/>
              </a:rPr>
              <a:t>  </a:t>
            </a:r>
            <a:endParaRPr/>
          </a:p>
        </p:txBody>
      </p:sp>
      <p:sp>
        <p:nvSpPr>
          <p:cNvPr id="103" name="CustomShape 2"/>
          <p:cNvSpPr/>
          <p:nvPr/>
        </p:nvSpPr>
        <p:spPr>
          <a:xfrm>
            <a:off x="250920" y="4076640"/>
            <a:ext cx="8568360" cy="36882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1600">
                <a:solidFill>
                  <a:srgbClr val="ffffff"/>
                </a:solidFill>
                <a:latin typeface="Verdana"/>
                <a:ea typeface="SimSun"/>
              </a:rPr>
              <a:t>     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Пытаясь захватить город с ходу, фашистские орды бросили на Сталинград всю авиацию 4-ого воздушного флота.</a:t>
            </a:r>
            <a:endParaRPr/>
          </a:p>
          <a:p>
            <a:pPr algn="ctr"/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    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23 августа враг обрушил на город первый бомбовый удар колоссальной силы. За несколько часов целые кварталы превратились в развалины. </a:t>
            </a:r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04" name="CustomShape 3"/>
          <p:cNvSpPr/>
          <p:nvPr/>
        </p:nvSpPr>
        <p:spPr>
          <a:xfrm>
            <a:off x="611280" y="425520"/>
            <a:ext cx="8136360" cy="6519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ffff66"/>
                </a:solidFill>
                <a:latin typeface="Times New Roman"/>
                <a:ea typeface="SimSun"/>
              </a:rPr>
              <a:t>Штурм Сталинграда</a:t>
            </a:r>
            <a:endParaRPr/>
          </a:p>
        </p:txBody>
      </p:sp>
      <p:pic>
        <p:nvPicPr>
          <p:cNvPr descr="" id="105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1763640" y="1484280"/>
            <a:ext cx="5829840" cy="2421360"/>
          </a:xfrm>
          <a:prstGeom prst="rect">
            <a:avLst/>
          </a:prstGeom>
        </p:spPr>
      </p:pic>
    </p:spTree>
  </p:cSld>
  <p:transition>
    <p:pull dir="ru"/>
  </p:transition>
  <p:timing>
    <p:tnLst>
      <p:par>
        <p:cTn dur="indefinite" id="15" nodeType="tmRoot" restart="never">
          <p:childTnLst>
            <p:seq>
              <p:cTn dur="indefinite"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57200" y="104760"/>
            <a:ext cx="8228520" cy="13118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ffff66"/>
                </a:solidFill>
                <a:latin typeface="Arial"/>
                <a:ea typeface="SimSun"/>
              </a:rPr>
              <a:t>В его руках судьба армии и народа</a:t>
            </a:r>
            <a:endParaRPr/>
          </a:p>
        </p:txBody>
      </p:sp>
      <p:pic>
        <p:nvPicPr>
          <p:cNvPr descr="" id="10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95280" y="1916280"/>
            <a:ext cx="3456360" cy="4391640"/>
          </a:xfrm>
          <a:prstGeom prst="rect">
            <a:avLst/>
          </a:prstGeom>
        </p:spPr>
      </p:pic>
      <p:sp>
        <p:nvSpPr>
          <p:cNvPr id="108" name="CustomShape 2"/>
          <p:cNvSpPr/>
          <p:nvPr/>
        </p:nvSpPr>
        <p:spPr>
          <a:xfrm>
            <a:off x="3995640" y="1844640"/>
            <a:ext cx="4896360" cy="39132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25 августа 1942 года приказом Военного совета фронта Сталинград был объявлен на осадном положении. Для оказания практической помощи фронтам в район Сталинграда Ставка командирует генерала</a:t>
            </a:r>
            <a:endParaRPr/>
          </a:p>
          <a:p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 </a:t>
            </a:r>
            <a:r>
              <a:rPr lang="ru-RU" sz="2400">
                <a:solidFill>
                  <a:srgbClr val="ffffff"/>
                </a:solidFill>
                <a:latin typeface="Arial"/>
                <a:ea typeface="SimSun"/>
              </a:rPr>
              <a:t>Г.К. Жукова, назначенного 27 августа на пост заместителя Верховного главнокомандующего</a:t>
            </a:r>
            <a:r>
              <a:rPr b="1" lang="ru-RU" sz="2400">
                <a:solidFill>
                  <a:srgbClr val="ffffff"/>
                </a:solidFill>
                <a:latin typeface="Arial"/>
                <a:ea typeface="SimSun"/>
              </a:rPr>
              <a:t>.</a:t>
            </a:r>
            <a:r>
              <a:rPr b="1" lang="ru-RU" sz="2400">
                <a:solidFill>
                  <a:srgbClr val="ffffff"/>
                </a:solidFill>
                <a:latin typeface="Times New Roman"/>
                <a:ea typeface="SimSun"/>
              </a:rPr>
              <a:t> </a:t>
            </a:r>
            <a:endParaRPr/>
          </a:p>
        </p:txBody>
      </p:sp>
    </p:spTree>
  </p:cSld>
  <p:transition>
    <p:pull dir="ru"/>
  </p:transition>
  <p:timing>
    <p:tnLst>
      <p:par>
        <p:cTn dur="indefinite" id="17" nodeType="tmRoot" restart="never">
          <p:childTnLst>
            <p:seq>
              <p:cTn dur="indefinite"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