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62" r:id="rId8"/>
    <p:sldId id="263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6EAD3-FCC5-4F39-A8C7-DD3E006B40D5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71F15A-8E1B-46F6-AA84-8E5BCC6B0D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6EAD3-FCC5-4F39-A8C7-DD3E006B40D5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71F15A-8E1B-46F6-AA84-8E5BCC6B0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6EAD3-FCC5-4F39-A8C7-DD3E006B40D5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71F15A-8E1B-46F6-AA84-8E5BCC6B0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6EAD3-FCC5-4F39-A8C7-DD3E006B40D5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71F15A-8E1B-46F6-AA84-8E5BCC6B0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6EAD3-FCC5-4F39-A8C7-DD3E006B40D5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71F15A-8E1B-46F6-AA84-8E5BCC6B0D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6EAD3-FCC5-4F39-A8C7-DD3E006B40D5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71F15A-8E1B-46F6-AA84-8E5BCC6B0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6EAD3-FCC5-4F39-A8C7-DD3E006B40D5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71F15A-8E1B-46F6-AA84-8E5BCC6B0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6EAD3-FCC5-4F39-A8C7-DD3E006B40D5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71F15A-8E1B-46F6-AA84-8E5BCC6B0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6EAD3-FCC5-4F39-A8C7-DD3E006B40D5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71F15A-8E1B-46F6-AA84-8E5BCC6B0D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6EAD3-FCC5-4F39-A8C7-DD3E006B40D5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71F15A-8E1B-46F6-AA84-8E5BCC6B0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6EAD3-FCC5-4F39-A8C7-DD3E006B40D5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71F15A-8E1B-46F6-AA84-8E5BCC6B0D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526EAD3-FCC5-4F39-A8C7-DD3E006B40D5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F71F15A-8E1B-46F6-AA84-8E5BCC6B0D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14290"/>
            <a:ext cx="7406640" cy="831974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/>
              <a:t>Муниципальное общеобразовательное бюджетное учреждение </a:t>
            </a:r>
            <a:br>
              <a:rPr lang="ru-RU" sz="1400" dirty="0" smtClean="0"/>
            </a:br>
            <a:r>
              <a:rPr lang="ru-RU" sz="1400" dirty="0" smtClean="0"/>
              <a:t>«</a:t>
            </a:r>
            <a:r>
              <a:rPr lang="ru-RU" sz="1400" dirty="0" err="1" smtClean="0"/>
              <a:t>Сенькинская</a:t>
            </a:r>
            <a:r>
              <a:rPr lang="ru-RU" sz="1400" dirty="0" smtClean="0"/>
              <a:t> средняя общеобразовательная школа»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571612"/>
            <a:ext cx="7406640" cy="450059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Как появились цифры?</a:t>
            </a:r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 Исследование провел </a:t>
            </a:r>
          </a:p>
          <a:p>
            <a:r>
              <a:rPr lang="ru-RU" dirty="0" smtClean="0"/>
              <a:t>                                                            </a:t>
            </a:r>
            <a:r>
              <a:rPr lang="ru-RU" dirty="0" err="1" smtClean="0"/>
              <a:t>Пахмутов</a:t>
            </a:r>
            <a:r>
              <a:rPr lang="ru-RU" dirty="0" smtClean="0"/>
              <a:t> Никита, </a:t>
            </a:r>
          </a:p>
          <a:p>
            <a:r>
              <a:rPr lang="ru-RU" dirty="0" smtClean="0"/>
              <a:t>                                                            учащийся 2 класса</a:t>
            </a:r>
          </a:p>
          <a:p>
            <a:r>
              <a:rPr lang="ru-RU" dirty="0" smtClean="0"/>
              <a:t>                                                            Руководитель:</a:t>
            </a:r>
          </a:p>
          <a:p>
            <a:r>
              <a:rPr lang="ru-RU" dirty="0" smtClean="0"/>
              <a:t>                                                             </a:t>
            </a:r>
            <a:r>
              <a:rPr lang="ru-RU" dirty="0" err="1" smtClean="0"/>
              <a:t>Тихонькина</a:t>
            </a:r>
            <a:r>
              <a:rPr lang="ru-RU" dirty="0" smtClean="0"/>
              <a:t> А.П.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20141351">
            <a:off x="1086177" y="4202488"/>
            <a:ext cx="39565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1.2.3.4.5….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Откуда же к нам пришли цифры?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3064954" cy="48006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современные цифры пришли к нам из Индии через арабские страны. Происхождение каждой из девяти арабских цифр хорошо видно, если их записать в “угловатой” форме.</a:t>
            </a:r>
          </a:p>
          <a:p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festival.1september.ru/articles/573140/img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643182"/>
            <a:ext cx="407196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Это интересно…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357298"/>
            <a:ext cx="4422276" cy="480060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Эти цифры произошли от счета по пальцам. Цифру “1” писали так же, как и сейчас, палочкой,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цифру “2” – двумя палочками, только не стоячими, а лежачими. 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Тройка получалась при скорописи из трех палочек, лежащих одна под другой.</a:t>
            </a:r>
          </a:p>
          <a:p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074" name="Picture 2" descr="G:\DCIM\101MSDCF\DSC05704.JPG"/>
          <p:cNvPicPr>
            <a:picLocks noChangeAspect="1" noChangeArrowheads="1"/>
          </p:cNvPicPr>
          <p:nvPr/>
        </p:nvPicPr>
        <p:blipFill>
          <a:blip r:embed="rId2" cstate="print"/>
          <a:srcRect l="16235" t="10824" b="10703"/>
          <a:stretch>
            <a:fillRect/>
          </a:stretch>
        </p:blipFill>
        <p:spPr bwMode="auto">
          <a:xfrm>
            <a:off x="5500694" y="1148839"/>
            <a:ext cx="3448781" cy="2423037"/>
          </a:xfrm>
          <a:prstGeom prst="rect">
            <a:avLst/>
          </a:prstGeom>
          <a:noFill/>
        </p:spPr>
      </p:pic>
      <p:pic>
        <p:nvPicPr>
          <p:cNvPr id="3075" name="Picture 3" descr="G:\DCIM\101MSDCF\DSC057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000503"/>
            <a:ext cx="3500462" cy="26251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Откуда пришло слово «цифра»?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47800"/>
            <a:ext cx="5572164" cy="48006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От арабов к нам пришло и слово “цифра” от слова “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сифр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”. </a:t>
            </a:r>
          </a:p>
          <a:p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В науке индийское происхождение арабских цифр было признано лишь в XIX веке. Первым учёным был русский востоковед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ru-RU" sz="3300" b="1" dirty="0" smtClean="0">
                <a:solidFill>
                  <a:schemeClr val="accent3">
                    <a:lumMod val="75000"/>
                  </a:schemeClr>
                </a:solidFill>
              </a:rPr>
              <a:t>Георг Яковлевич </a:t>
            </a:r>
            <a:r>
              <a:rPr lang="ru-RU" sz="3300" b="1" dirty="0" err="1" smtClean="0">
                <a:solidFill>
                  <a:schemeClr val="accent3">
                    <a:lumMod val="75000"/>
                  </a:schemeClr>
                </a:solidFill>
              </a:rPr>
              <a:t>Кер</a:t>
            </a:r>
            <a:r>
              <a:rPr lang="ru-RU" sz="3300" b="1" dirty="0" smtClean="0">
                <a:solidFill>
                  <a:schemeClr val="accent3">
                    <a:lumMod val="75000"/>
                  </a:schemeClr>
                </a:solidFill>
              </a:rPr>
              <a:t> (1692—1740)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9896938">
            <a:off x="7546120" y="1711836"/>
            <a:ext cx="522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7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569238">
            <a:off x="7000892" y="3000372"/>
            <a:ext cx="550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4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9615430">
            <a:off x="8286776" y="2643182"/>
            <a:ext cx="5437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2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15140" y="5429264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9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429652" y="928670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929586" y="3857628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6776" y="4786322"/>
            <a:ext cx="522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29454" y="4286256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15140" y="1071546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643834" y="557214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0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267084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Всегда интересно узнавать что-то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новое: становишься умнее, начитаннее.</a:t>
            </a:r>
          </a:p>
          <a:p>
            <a:pPr>
              <a:buNone/>
            </a:pPr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Твори, изучай, исследуй!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 работы - узнать, как появились цифры?</a:t>
            </a:r>
          </a:p>
          <a:p>
            <a:r>
              <a:rPr lang="ru-RU" dirty="0" smtClean="0"/>
              <a:t>Задачи работы – </a:t>
            </a:r>
          </a:p>
          <a:p>
            <a:r>
              <a:rPr lang="ru-RU" dirty="0" smtClean="0"/>
              <a:t>Посмотреть книги, энциклопедии на эту тему;</a:t>
            </a:r>
          </a:p>
          <a:p>
            <a:r>
              <a:rPr lang="ru-RU" dirty="0" smtClean="0"/>
              <a:t>Посмотреть в Интернете.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21196175">
            <a:off x="2697400" y="5161182"/>
            <a:ext cx="43059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1.2.3.4.5….?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4207962" cy="4838720"/>
          </a:xfrm>
        </p:spPr>
        <p:txBody>
          <a:bodyPr>
            <a:normAutofit/>
          </a:bodyPr>
          <a:lstStyle/>
          <a:p>
            <a:r>
              <a:rPr lang="ru-RU" dirty="0" smtClean="0"/>
              <a:t>Посетил школьную и сельскую библиотеки: справочники и энциклопедии</a:t>
            </a:r>
          </a:p>
          <a:p>
            <a:r>
              <a:rPr lang="ru-RU" dirty="0" smtClean="0"/>
              <a:t>Спросил у учителя, родителей</a:t>
            </a:r>
          </a:p>
          <a:p>
            <a:r>
              <a:rPr lang="ru-RU" dirty="0" smtClean="0"/>
              <a:t>Обратился к компьютеру</a:t>
            </a:r>
          </a:p>
          <a:p>
            <a:endParaRPr lang="ru-RU" dirty="0"/>
          </a:p>
        </p:txBody>
      </p:sp>
      <p:pic>
        <p:nvPicPr>
          <p:cNvPr id="1026" name="Picture 2" descr="C:\Documents and Settings\Учитель\Рабочий стол\ФОТО на 25.04\DSC056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428736"/>
            <a:ext cx="3234450" cy="2425694"/>
          </a:xfrm>
          <a:prstGeom prst="rect">
            <a:avLst/>
          </a:prstGeom>
          <a:noFill/>
        </p:spPr>
      </p:pic>
      <p:pic>
        <p:nvPicPr>
          <p:cNvPr id="1027" name="Picture 3" descr="C:\Documents and Settings\Учитель\Рабочий стол\ФОТО на 25.04\DSC056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143380"/>
            <a:ext cx="3238714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научились считать?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571612"/>
            <a:ext cx="3493582" cy="412434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Древние люди добывали себе пищу главным образом охотой. Чтобы добыча не ушла, ее надо было окружить, ну вот хотя бы так: пять человек справа, семь сзади, четыре слева. Тут уж без счета никак не обойдешься! Даже в те времена, когда человек не знал таких слов, как “пять” или “семь”, он мог показать числа на пальцах рук.</a:t>
            </a:r>
          </a:p>
          <a:p>
            <a:endParaRPr lang="ru-RU" sz="1800" dirty="0"/>
          </a:p>
        </p:txBody>
      </p:sp>
      <p:pic>
        <p:nvPicPr>
          <p:cNvPr id="4" name="Рисунок 3" descr="http://festival.1september.ru/articles/573140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643050"/>
            <a:ext cx="257176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Пальцы сыграли немалую роль в истории счета. 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r>
              <a:rPr lang="ru-RU" sz="1800" dirty="0" smtClean="0"/>
              <a:t>Пальцы были первыми изображениями чисел..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5" name="Picture 3" descr="C:\Documents and Settings\Учитель\Рабочий стол\DSC05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4572008"/>
            <a:ext cx="2636834" cy="1977626"/>
          </a:xfrm>
          <a:prstGeom prst="rect">
            <a:avLst/>
          </a:prstGeom>
          <a:noFill/>
        </p:spPr>
      </p:pic>
      <p:pic>
        <p:nvPicPr>
          <p:cNvPr id="2052" name="Picture 4" descr="C:\Documents and Settings\Учитель\Рабочий стол\DSC057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1" y="4572008"/>
            <a:ext cx="2667177" cy="2000264"/>
          </a:xfrm>
          <a:prstGeom prst="rect">
            <a:avLst/>
          </a:prstGeom>
          <a:noFill/>
        </p:spPr>
      </p:pic>
      <p:pic>
        <p:nvPicPr>
          <p:cNvPr id="8" name="Picture 5" descr="C:\Documents and Settings\Учитель\Рабочий стол\DSC057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142984"/>
            <a:ext cx="3005128" cy="2253846"/>
          </a:xfrm>
          <a:prstGeom prst="rect">
            <a:avLst/>
          </a:prstGeom>
          <a:noFill/>
        </p:spPr>
      </p:pic>
      <p:pic>
        <p:nvPicPr>
          <p:cNvPr id="2057" name="Picture 9" descr="C:\Documents and Settings\Учитель\Рабочий стол\DSC057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1178696"/>
            <a:ext cx="2901939" cy="2176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научились писать?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3707896" cy="4800600"/>
          </a:xfrm>
        </p:spPr>
        <p:txBody>
          <a:bodyPr>
            <a:normAutofit fontScale="62500" lnSpcReduction="20000"/>
          </a:bodyPr>
          <a:lstStyle/>
          <a:p>
            <a:pPr algn="just"/>
            <a:endParaRPr lang="ru-RU" dirty="0" smtClean="0"/>
          </a:p>
          <a:p>
            <a:pPr algn="just">
              <a:buNone/>
            </a:pPr>
            <a:r>
              <a:rPr lang="ru-RU" sz="5100" dirty="0" smtClean="0"/>
              <a:t>Древний Египет</a:t>
            </a:r>
          </a:p>
          <a:p>
            <a:pPr algn="just"/>
            <a:r>
              <a:rPr lang="ru-RU" dirty="0" smtClean="0"/>
              <a:t>В разных странах и в разные времена это делалось по-разному. Очень разные и порою даже забавные эти “цифры” у разных народов. В Древнем Египте числа первого десятка записывали соответствующим количеством палочек. Вместо цифры “3” – три палочки. А вот для десятков уже другой знак – вроде подковы</a:t>
            </a:r>
            <a:endParaRPr lang="ru-RU" dirty="0"/>
          </a:p>
        </p:txBody>
      </p:sp>
      <p:pic>
        <p:nvPicPr>
          <p:cNvPr id="4" name="Рисунок 3" descr="http://festival.1september.ru/articles/573140/img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285992"/>
            <a:ext cx="28575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Древняя Греция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3136392" cy="480060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У древних греков, например, вместо цифр, были буквы. Буквами обозначались цифры и в древних русских книгах: “А” - это один, “Б” - два, “В” – три и т.д.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http://festival.1september.ru/articles/573140/img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285992"/>
            <a:ext cx="333375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Древний Рим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3064954" cy="43386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</a:rPr>
              <a:t>          У древних римлян были другие цифры. Если внимательно рассмотреть, римские цифры похожи на пальцы. Один – это один палец; два – </a:t>
            </a:r>
            <a:r>
              <a:rPr lang="ru-RU" sz="1800" b="1" dirty="0" err="1" smtClean="0">
                <a:solidFill>
                  <a:schemeClr val="accent3">
                    <a:lumMod val="75000"/>
                  </a:schemeClr>
                </a:solidFill>
              </a:rPr>
              <a:t>два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</a:rPr>
              <a:t> пальца; пять – это пятерня с отставленным большим пальцем; шесть – это пятерня да еще один палец.</a:t>
            </a:r>
          </a:p>
          <a:p>
            <a:endParaRPr lang="ru-RU" sz="1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festival.1september.ru/articles/573140/img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714488"/>
            <a:ext cx="285750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estival.1september.ru/articles/573140/img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571876"/>
            <a:ext cx="219075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00010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Древний Китай       </a:t>
            </a:r>
            <a:br>
              <a:rPr lang="ru-RU" dirty="0" smtClean="0"/>
            </a:br>
            <a:r>
              <a:rPr lang="ru-RU" dirty="0" smtClean="0"/>
              <a:t>                                             Индия</a:t>
            </a:r>
            <a:endParaRPr lang="ru-RU" dirty="0"/>
          </a:p>
        </p:txBody>
      </p:sp>
      <p:pic>
        <p:nvPicPr>
          <p:cNvPr id="4" name="Содержимое 3" descr="http://festival.1september.ru/articles/573140/img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857364"/>
            <a:ext cx="333375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estival.1september.ru/articles/573140/img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285992"/>
            <a:ext cx="367665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219</TotalTime>
  <Words>467</Words>
  <Application>Microsoft Office PowerPoint</Application>
  <PresentationFormat>Экран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Муниципальное общеобразовательное бюджетное учреждение  «Сенькинская средняя общеобразовательная школа»</vt:lpstr>
      <vt:lpstr>Слайд 2</vt:lpstr>
      <vt:lpstr>Ход исследования:</vt:lpstr>
      <vt:lpstr>Как научились считать?</vt:lpstr>
      <vt:lpstr>Слайд 5</vt:lpstr>
      <vt:lpstr>Как научились писать?</vt:lpstr>
      <vt:lpstr>Древняя Греция</vt:lpstr>
      <vt:lpstr>Древний Рим</vt:lpstr>
      <vt:lpstr>Древний Китай                                                     Индия</vt:lpstr>
      <vt:lpstr>Откуда же к нам пришли цифры?</vt:lpstr>
      <vt:lpstr>Это интересно…</vt:lpstr>
      <vt:lpstr>Откуда пришло слово «цифра»?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бюджетное учреждение  «Сенькинская средняя общеобразовательная школа»</dc:title>
  <dc:creator>Senkino</dc:creator>
  <cp:lastModifiedBy>Senkino</cp:lastModifiedBy>
  <cp:revision>27</cp:revision>
  <dcterms:created xsi:type="dcterms:W3CDTF">2012-04-20T07:24:44Z</dcterms:created>
  <dcterms:modified xsi:type="dcterms:W3CDTF">2012-04-25T05:32:00Z</dcterms:modified>
</cp:coreProperties>
</file>