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FFCCFF"/>
    <a:srgbClr val="CC0099"/>
    <a:srgbClr val="BEBE06"/>
    <a:srgbClr val="008000"/>
    <a:srgbClr val="CC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8596" y="785794"/>
            <a:ext cx="5286412" cy="242352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ru-RU" b="1" dirty="0" smtClean="0">
                <a:ln w="1905">
                  <a:solidFill>
                    <a:srgbClr val="C00000"/>
                  </a:solidFill>
                </a:ln>
                <a:solidFill>
                  <a:srgbClr val="FF00FF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«МУРКИН СЧЁТ»</a:t>
            </a:r>
          </a:p>
          <a:p>
            <a:pPr algn="ctr"/>
            <a:r>
              <a:rPr lang="ru-RU" b="1" dirty="0" smtClean="0">
                <a:ln w="1905">
                  <a:solidFill>
                    <a:srgbClr val="C00000"/>
                  </a:solidFill>
                </a:ln>
                <a:solidFill>
                  <a:srgbClr val="FF00FF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(КОЛИЧЕСТВЕННЫЙ СЧЁТ)</a:t>
            </a:r>
          </a:p>
          <a:p>
            <a:pPr algn="ctr"/>
            <a:r>
              <a:rPr lang="ru-RU" b="1" dirty="0" smtClean="0">
                <a:ln w="1905">
                  <a:solidFill>
                    <a:srgbClr val="C00000"/>
                  </a:solidFill>
                </a:ln>
                <a:solidFill>
                  <a:srgbClr val="FF00FF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СТИХИ В.А. СТЕПАНОВА</a:t>
            </a:r>
            <a:endParaRPr lang="ru-RU" b="1" dirty="0">
              <a:ln w="1905">
                <a:solidFill>
                  <a:srgbClr val="C00000"/>
                </a:solidFill>
              </a:ln>
              <a:solidFill>
                <a:srgbClr val="FF00FF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0100" y="5072074"/>
            <a:ext cx="4429156" cy="181588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>
                  <a:solidFill>
                    <a:srgbClr val="C00000"/>
                  </a:solidFill>
                </a:ln>
                <a:solidFill>
                  <a:srgbClr val="FF00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МАРЧЕНКО Е.В.</a:t>
            </a:r>
          </a:p>
          <a:p>
            <a:pPr algn="ctr"/>
            <a:r>
              <a:rPr lang="ru-RU" sz="2800" b="1" spc="50" dirty="0" smtClean="0">
                <a:ln w="11430">
                  <a:solidFill>
                    <a:srgbClr val="C00000"/>
                  </a:solidFill>
                </a:ln>
                <a:solidFill>
                  <a:srgbClr val="FF00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МОУ СОШ №3</a:t>
            </a:r>
          </a:p>
          <a:p>
            <a:pPr algn="ctr"/>
            <a:r>
              <a:rPr lang="ru-RU" sz="2800" b="1" spc="50" dirty="0" smtClean="0">
                <a:ln w="11430">
                  <a:solidFill>
                    <a:srgbClr val="C00000"/>
                  </a:solidFill>
                </a:ln>
                <a:solidFill>
                  <a:srgbClr val="FF00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Г. КРАСНЫЙ СУЛИН</a:t>
            </a:r>
          </a:p>
          <a:p>
            <a:pPr algn="ctr"/>
            <a:r>
              <a:rPr lang="ru-RU" sz="2800" b="1" spc="50" dirty="0" smtClean="0">
                <a:ln w="11430">
                  <a:solidFill>
                    <a:srgbClr val="C00000"/>
                  </a:solidFill>
                </a:ln>
                <a:solidFill>
                  <a:srgbClr val="FF00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РОСТОВСКАЯ ОБЛ.</a:t>
            </a:r>
            <a:endParaRPr lang="ru-RU" sz="2800" b="1" spc="50" dirty="0">
              <a:ln w="11430">
                <a:solidFill>
                  <a:srgbClr val="C00000"/>
                </a:solidFill>
              </a:ln>
              <a:solidFill>
                <a:srgbClr val="FF00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027" name="Picture 3" descr="C:\Users\кал\Pictures\работа\дошкольники\муркин счёт\Scan10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1428736"/>
            <a:ext cx="2945073" cy="4071966"/>
          </a:xfrm>
          <a:prstGeom prst="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  <a:softEdge rad="112500"/>
          </a:effectLst>
          <a:scene3d>
            <a:camera prst="isometricOffAxis2Left"/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кал\Pictures\работа\дошкольники\муркин счёт\Scan10006.JPG"/>
          <p:cNvPicPr>
            <a:picLocks noChangeAspect="1" noChangeArrowheads="1"/>
          </p:cNvPicPr>
          <p:nvPr/>
        </p:nvPicPr>
        <p:blipFill>
          <a:blip r:embed="rId2" cstate="print"/>
          <a:srcRect t="2941" r="28176" b="82353"/>
          <a:stretch>
            <a:fillRect/>
          </a:stretch>
        </p:blipFill>
        <p:spPr bwMode="auto">
          <a:xfrm>
            <a:off x="5657858" y="5715016"/>
            <a:ext cx="2986110" cy="785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C:\Users\кал\Pictures\работа\дошкольники\муркин счёт\Scan10006.JPG"/>
          <p:cNvPicPr>
            <a:picLocks noChangeAspect="1" noChangeArrowheads="1"/>
          </p:cNvPicPr>
          <p:nvPr/>
        </p:nvPicPr>
        <p:blipFill>
          <a:blip r:embed="rId2" cstate="print"/>
          <a:srcRect l="77494" b="75000"/>
          <a:stretch>
            <a:fillRect/>
          </a:stretch>
        </p:blipFill>
        <p:spPr bwMode="auto">
          <a:xfrm>
            <a:off x="4000496" y="4572008"/>
            <a:ext cx="1357322" cy="1937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Users\кал\Pictures\работа\дошкольники\муркин счёт\Scan10006.JPG"/>
          <p:cNvPicPr>
            <a:picLocks noChangeAspect="1" noChangeArrowheads="1"/>
          </p:cNvPicPr>
          <p:nvPr/>
        </p:nvPicPr>
        <p:blipFill>
          <a:blip r:embed="rId2" cstate="print"/>
          <a:srcRect l="7560" t="20588" r="-176"/>
          <a:stretch>
            <a:fillRect/>
          </a:stretch>
        </p:blipFill>
        <p:spPr bwMode="auto">
          <a:xfrm>
            <a:off x="285720" y="2714620"/>
            <a:ext cx="3500462" cy="3857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285852" y="357166"/>
            <a:ext cx="5439310" cy="249299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УТКИ ПЛАВАЮТ В ПРУДУ,</a:t>
            </a:r>
          </a:p>
          <a:p>
            <a:pPr algn="ctr"/>
            <a:r>
              <a:rPr lang="ru-RU" sz="2800" b="1" spc="50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НАПЕВАЯ НА ХОДУ,</a:t>
            </a:r>
          </a:p>
          <a:p>
            <a:pPr algn="ctr"/>
            <a:r>
              <a:rPr lang="ru-RU" sz="2800" b="1" spc="50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ЧТО ЕЩЁ НЕ СКОРО ОСЕНЬ</a:t>
            </a:r>
          </a:p>
          <a:p>
            <a:pPr algn="ctr"/>
            <a:r>
              <a:rPr lang="ru-RU" sz="2800" b="1" spc="50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ПИШЕТ МУРКА ЦИФРУ</a:t>
            </a:r>
          </a:p>
          <a:p>
            <a:pPr algn="ctr"/>
            <a:r>
              <a:rPr lang="ru-RU" sz="4400" b="1" spc="50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ВОСЕМЬ.</a:t>
            </a:r>
            <a:endParaRPr lang="ru-RU" sz="4400" b="1" spc="50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451466">
            <a:off x="3838929" y="3570878"/>
            <a:ext cx="387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кал\Pictures\работа\дошкольники\муркин счёт\Scan10007.JPG"/>
          <p:cNvPicPr>
            <a:picLocks noChangeAspect="1" noChangeArrowheads="1"/>
          </p:cNvPicPr>
          <p:nvPr/>
        </p:nvPicPr>
        <p:blipFill>
          <a:blip r:embed="rId2" cstate="print"/>
          <a:srcRect r="76563" b="73936"/>
          <a:stretch>
            <a:fillRect/>
          </a:stretch>
        </p:blipFill>
        <p:spPr bwMode="auto">
          <a:xfrm>
            <a:off x="3786182" y="5000636"/>
            <a:ext cx="1071570" cy="1500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C:\Users\кал\Pictures\работа\дошкольники\муркин счёт\Scan10007.JPG"/>
          <p:cNvPicPr>
            <a:picLocks noChangeAspect="1" noChangeArrowheads="1"/>
          </p:cNvPicPr>
          <p:nvPr/>
        </p:nvPicPr>
        <p:blipFill>
          <a:blip r:embed="rId2" cstate="print"/>
          <a:srcRect l="29688" t="3723" r="3125" b="82624"/>
          <a:stretch>
            <a:fillRect/>
          </a:stretch>
        </p:blipFill>
        <p:spPr bwMode="auto">
          <a:xfrm>
            <a:off x="5143504" y="5500702"/>
            <a:ext cx="3630349" cy="928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Users\кал\Pictures\работа\дошкольники\муркин счёт\Scan10007.JPG"/>
          <p:cNvPicPr>
            <a:picLocks noChangeAspect="1" noChangeArrowheads="1"/>
          </p:cNvPicPr>
          <p:nvPr/>
        </p:nvPicPr>
        <p:blipFill>
          <a:blip r:embed="rId2" cstate="print"/>
          <a:srcRect l="7813" t="16135" r="6250"/>
          <a:stretch>
            <a:fillRect/>
          </a:stretch>
        </p:blipFill>
        <p:spPr bwMode="auto">
          <a:xfrm>
            <a:off x="428596" y="2786058"/>
            <a:ext cx="3143272" cy="3861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285852" y="357166"/>
            <a:ext cx="6205545" cy="249299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>
                  <a:solidFill>
                    <a:srgbClr val="008000"/>
                  </a:solidFill>
                </a:ln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ПОПУГАИ ГОВОРЯТ,</a:t>
            </a:r>
          </a:p>
          <a:p>
            <a:pPr algn="ctr"/>
            <a:r>
              <a:rPr lang="ru-RU" sz="2800" b="1" spc="50" dirty="0" smtClean="0">
                <a:ln w="11430">
                  <a:solidFill>
                    <a:srgbClr val="008000"/>
                  </a:solidFill>
                </a:ln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ЧТО КРАСИВ У НИХ НАРЯД.</a:t>
            </a:r>
          </a:p>
          <a:p>
            <a:pPr algn="ctr"/>
            <a:r>
              <a:rPr lang="ru-RU" sz="2800" b="1" spc="50" dirty="0" smtClean="0">
                <a:ln w="11430">
                  <a:solidFill>
                    <a:srgbClr val="008000"/>
                  </a:solidFill>
                </a:ln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ТРУДНО В ЭТО НЕ ПОВЕРИТЬ…</a:t>
            </a:r>
          </a:p>
          <a:p>
            <a:pPr algn="ctr"/>
            <a:r>
              <a:rPr lang="ru-RU" sz="2800" b="1" spc="50" dirty="0" smtClean="0">
                <a:ln w="11430">
                  <a:solidFill>
                    <a:srgbClr val="008000"/>
                  </a:solidFill>
                </a:ln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ПИШЕТ МУРКА ЦИФРУ</a:t>
            </a:r>
          </a:p>
          <a:p>
            <a:pPr algn="ctr"/>
            <a:r>
              <a:rPr lang="ru-RU" sz="4400" b="1" spc="50" dirty="0" smtClean="0">
                <a:ln w="11430">
                  <a:solidFill>
                    <a:srgbClr val="008000"/>
                  </a:solidFill>
                </a:ln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ДЕВЯТЬ.</a:t>
            </a:r>
            <a:endParaRPr lang="ru-RU" sz="4400" b="1" spc="50" dirty="0">
              <a:ln w="11430">
                <a:solidFill>
                  <a:srgbClr val="008000"/>
                </a:solidFill>
              </a:ln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451466">
            <a:off x="3481738" y="4070944"/>
            <a:ext cx="387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кал\Pictures\работа\дошкольники\муркин счёт\Scan10007 - копия.JPG"/>
          <p:cNvPicPr>
            <a:picLocks noChangeAspect="1" noChangeArrowheads="1"/>
          </p:cNvPicPr>
          <p:nvPr/>
        </p:nvPicPr>
        <p:blipFill>
          <a:blip r:embed="rId2" cstate="print"/>
          <a:srcRect l="2008" t="4687" r="37745" b="82813"/>
          <a:stretch>
            <a:fillRect/>
          </a:stretch>
        </p:blipFill>
        <p:spPr bwMode="auto">
          <a:xfrm>
            <a:off x="5840024" y="5715016"/>
            <a:ext cx="2946818" cy="785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C:\Users\кал\Pictures\работа\дошкольники\муркин счёт\Scan10007 - копия.JPG"/>
          <p:cNvPicPr>
            <a:picLocks noChangeAspect="1" noChangeArrowheads="1"/>
          </p:cNvPicPr>
          <p:nvPr/>
        </p:nvPicPr>
        <p:blipFill>
          <a:blip r:embed="rId2" cstate="print"/>
          <a:srcRect l="68280" b="76563"/>
          <a:stretch>
            <a:fillRect/>
          </a:stretch>
        </p:blipFill>
        <p:spPr bwMode="auto">
          <a:xfrm>
            <a:off x="3929058" y="5000636"/>
            <a:ext cx="1643074" cy="15603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Users\кал\Pictures\работа\дошкольники\муркин счёт\Scan10007 - копия.JPG"/>
          <p:cNvPicPr>
            <a:picLocks noChangeAspect="1" noChangeArrowheads="1"/>
          </p:cNvPicPr>
          <p:nvPr/>
        </p:nvPicPr>
        <p:blipFill>
          <a:blip r:embed="rId2" cstate="print"/>
          <a:srcRect l="10041" t="18750" r="-412"/>
          <a:stretch>
            <a:fillRect/>
          </a:stretch>
        </p:blipFill>
        <p:spPr bwMode="auto">
          <a:xfrm>
            <a:off x="500034" y="2928934"/>
            <a:ext cx="3214710" cy="371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285852" y="357166"/>
            <a:ext cx="6546984" cy="249299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ОБОЖАЮТ ОБЕЗЬЯНЫ</a:t>
            </a:r>
          </a:p>
          <a:p>
            <a:pPr algn="ctr"/>
            <a:r>
              <a:rPr lang="ru-RU" sz="2800" b="1" spc="50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ЕСТЬ ДУШИСТЫЕ БАНАНЫ,</a:t>
            </a:r>
          </a:p>
          <a:p>
            <a:pPr algn="ctr"/>
            <a:r>
              <a:rPr lang="ru-RU" sz="2800" b="1" spc="50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ВОТ БЫ ВСЮДУ ИХ РАЗВЕСИТЬ…</a:t>
            </a:r>
          </a:p>
          <a:p>
            <a:pPr algn="ctr"/>
            <a:r>
              <a:rPr lang="ru-RU" sz="2800" b="1" spc="50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ПИШЕТ МУРКА ЦИФРУ</a:t>
            </a:r>
          </a:p>
          <a:p>
            <a:pPr algn="ctr"/>
            <a:r>
              <a:rPr lang="ru-RU" sz="4400" b="1" spc="50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ДЕСЯТЬ.</a:t>
            </a:r>
            <a:endParaRPr lang="ru-RU" sz="4400" b="1" spc="50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451466">
            <a:off x="3553178" y="3999505"/>
            <a:ext cx="387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кал\Pictures\работа\дошкольники\муркин счёт\Scan10011 - копия.JPG"/>
          <p:cNvPicPr>
            <a:picLocks noChangeAspect="1" noChangeArrowheads="1"/>
          </p:cNvPicPr>
          <p:nvPr/>
        </p:nvPicPr>
        <p:blipFill>
          <a:blip r:embed="rId2" cstate="print"/>
          <a:srcRect b="17248"/>
          <a:stretch>
            <a:fillRect/>
          </a:stretch>
        </p:blipFill>
        <p:spPr bwMode="auto">
          <a:xfrm>
            <a:off x="428596" y="1214422"/>
            <a:ext cx="3000396" cy="43577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Овальная выноска 4"/>
          <p:cNvSpPr/>
          <p:nvPr/>
        </p:nvSpPr>
        <p:spPr>
          <a:xfrm>
            <a:off x="3357554" y="1428736"/>
            <a:ext cx="5357818" cy="2041408"/>
          </a:xfrm>
          <a:prstGeom prst="wedgeEllipseCallout">
            <a:avLst>
              <a:gd name="adj1" fmla="val -61967"/>
              <a:gd name="adj2" fmla="val 69192"/>
            </a:avLst>
          </a:prstGeom>
          <a:solidFill>
            <a:srgbClr val="FF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>
                  <a:solidFill>
                    <a:srgbClr val="C00000"/>
                  </a:solidFill>
                </a:ln>
                <a:solidFill>
                  <a:srgbClr val="FF00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ПРИВЕТ! </a:t>
            </a:r>
          </a:p>
          <a:p>
            <a:pPr algn="ctr"/>
            <a:r>
              <a:rPr lang="ru-RU" sz="2400" b="1" dirty="0" smtClean="0">
                <a:ln w="11430">
                  <a:solidFill>
                    <a:srgbClr val="C00000"/>
                  </a:solidFill>
                </a:ln>
                <a:solidFill>
                  <a:srgbClr val="FF00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МЕНЯ ЗОВУТ МУРКА.</a:t>
            </a:r>
          </a:p>
          <a:p>
            <a:pPr algn="ctr"/>
            <a:r>
              <a:rPr lang="ru-RU" sz="2400" b="1" dirty="0" smtClean="0">
                <a:ln w="11430">
                  <a:solidFill>
                    <a:srgbClr val="C00000"/>
                  </a:solidFill>
                </a:ln>
                <a:solidFill>
                  <a:srgbClr val="FF00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ДАВАЙ УЧИТЬСЯ СЧИТАТЬ ВМЕСТЕ.</a:t>
            </a:r>
            <a:endParaRPr lang="ru-RU" sz="2400" b="1" dirty="0">
              <a:ln w="11430">
                <a:solidFill>
                  <a:srgbClr val="C00000"/>
                </a:solidFill>
              </a:ln>
              <a:solidFill>
                <a:srgbClr val="FF00FF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кал\Pictures\работа\дошкольники\муркин счёт\Scan10003 - копия.JPG"/>
          <p:cNvPicPr>
            <a:picLocks noChangeAspect="1" noChangeArrowheads="1"/>
          </p:cNvPicPr>
          <p:nvPr/>
        </p:nvPicPr>
        <p:blipFill>
          <a:blip r:embed="rId2" cstate="print"/>
          <a:srcRect t="19231" r="4017"/>
          <a:stretch>
            <a:fillRect/>
          </a:stretch>
        </p:blipFill>
        <p:spPr bwMode="auto">
          <a:xfrm>
            <a:off x="214282" y="2571744"/>
            <a:ext cx="3500462" cy="37609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C:\Users\кал\Pictures\работа\дошкольники\муркин счёт\Scan10003 - копия.JPG"/>
          <p:cNvPicPr>
            <a:picLocks noChangeAspect="1" noChangeArrowheads="1"/>
          </p:cNvPicPr>
          <p:nvPr/>
        </p:nvPicPr>
        <p:blipFill>
          <a:blip r:embed="rId2" cstate="print"/>
          <a:srcRect l="2232" t="-1748" r="73214" b="79021"/>
          <a:stretch>
            <a:fillRect/>
          </a:stretch>
        </p:blipFill>
        <p:spPr bwMode="auto">
          <a:xfrm>
            <a:off x="4000496" y="4331717"/>
            <a:ext cx="1714512" cy="20262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Users\кал\Pictures\работа\дошкольники\муркин счёт\Scan10003 - копия.JPG"/>
          <p:cNvPicPr>
            <a:picLocks noChangeAspect="1" noChangeArrowheads="1"/>
          </p:cNvPicPr>
          <p:nvPr/>
        </p:nvPicPr>
        <p:blipFill>
          <a:blip r:embed="rId2" cstate="print"/>
          <a:srcRect l="44643" t="1748" r="6249" b="84266"/>
          <a:stretch>
            <a:fillRect/>
          </a:stretch>
        </p:blipFill>
        <p:spPr bwMode="auto">
          <a:xfrm>
            <a:off x="5929322" y="5381639"/>
            <a:ext cx="2500330" cy="8334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285852" y="357166"/>
            <a:ext cx="6843540" cy="249299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>
                  <a:solidFill>
                    <a:srgbClr val="008000"/>
                  </a:solidFill>
                </a:ln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ОТ ЖАРЫ УКРЫЛСЯ В ТЕНЬ</a:t>
            </a:r>
          </a:p>
          <a:p>
            <a:pPr algn="ctr"/>
            <a:r>
              <a:rPr lang="ru-RU" sz="2800" b="1" spc="50" dirty="0" smtClean="0">
                <a:ln w="11430">
                  <a:solidFill>
                    <a:srgbClr val="008000"/>
                  </a:solidFill>
                </a:ln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ТОЛСТЫЙ СЕВЕРНЫЙ ТЮЛЕНЬ.</a:t>
            </a:r>
          </a:p>
          <a:p>
            <a:pPr algn="ctr"/>
            <a:r>
              <a:rPr lang="ru-RU" sz="2800" b="1" spc="50" dirty="0" smtClean="0">
                <a:ln w="11430">
                  <a:solidFill>
                    <a:srgbClr val="008000"/>
                  </a:solidFill>
                </a:ln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ОН ЖИВЁТ СРЕДЬ БЕЛЫХ ЛЬДИН…</a:t>
            </a:r>
          </a:p>
          <a:p>
            <a:pPr algn="ctr"/>
            <a:r>
              <a:rPr lang="ru-RU" sz="2800" b="1" spc="50" dirty="0" smtClean="0">
                <a:ln w="11430">
                  <a:solidFill>
                    <a:srgbClr val="008000"/>
                  </a:solidFill>
                </a:ln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ПИШЕТ МУРОЧКА- </a:t>
            </a:r>
          </a:p>
          <a:p>
            <a:pPr algn="ctr"/>
            <a:r>
              <a:rPr lang="ru-RU" sz="4400" b="1" spc="50" dirty="0" smtClean="0">
                <a:ln w="11430">
                  <a:solidFill>
                    <a:srgbClr val="008000"/>
                  </a:solidFill>
                </a:ln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ОДИН!</a:t>
            </a:r>
            <a:endParaRPr lang="ru-RU" sz="4400" b="1" spc="50" dirty="0">
              <a:ln w="11430">
                <a:solidFill>
                  <a:srgbClr val="008000"/>
                </a:solidFill>
              </a:ln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451466">
            <a:off x="4105277" y="3769726"/>
            <a:ext cx="286655" cy="1268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кал\Pictures\работа\дошкольники\муркин счёт\Scan10003.JPG"/>
          <p:cNvPicPr>
            <a:picLocks noChangeAspect="1" noChangeArrowheads="1"/>
          </p:cNvPicPr>
          <p:nvPr/>
        </p:nvPicPr>
        <p:blipFill>
          <a:blip r:embed="rId2" cstate="print"/>
          <a:srcRect t="27437"/>
          <a:stretch>
            <a:fillRect/>
          </a:stretch>
        </p:blipFill>
        <p:spPr bwMode="auto">
          <a:xfrm>
            <a:off x="214282" y="2643182"/>
            <a:ext cx="4500594" cy="39290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1357290" y="0"/>
            <a:ext cx="6215163" cy="264687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>
                  <a:solidFill>
                    <a:srgbClr val="0070C0"/>
                  </a:solidFill>
                </a:ln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ХОДЯТ РЯДОМ ЛЕВ И ЛЬВИЦА,</a:t>
            </a:r>
          </a:p>
          <a:p>
            <a:pPr algn="ctr"/>
            <a:r>
              <a:rPr lang="ru-RU" sz="2800" b="1" spc="50" dirty="0" smtClean="0">
                <a:ln w="11430">
                  <a:solidFill>
                    <a:srgbClr val="0070C0"/>
                  </a:solidFill>
                </a:ln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ЦАРЬ И ГРОЗНАЯ ЦАРИЦА.</a:t>
            </a:r>
          </a:p>
          <a:p>
            <a:pPr algn="ctr"/>
            <a:r>
              <a:rPr lang="ru-RU" sz="2800" b="1" spc="50" dirty="0" smtClean="0">
                <a:ln w="11430">
                  <a:solidFill>
                    <a:srgbClr val="0070C0"/>
                  </a:solidFill>
                </a:ln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МУРКА-РОДСТВЕННИЦА ЛЬВА-</a:t>
            </a:r>
          </a:p>
          <a:p>
            <a:pPr algn="ctr"/>
            <a:r>
              <a:rPr lang="ru-RU" sz="2800" b="1" spc="50" dirty="0" smtClean="0">
                <a:ln w="11430">
                  <a:solidFill>
                    <a:srgbClr val="0070C0"/>
                  </a:solidFill>
                </a:ln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ГОРДО ПИШЕТ ЦИФРУ  </a:t>
            </a:r>
          </a:p>
          <a:p>
            <a:pPr algn="ctr"/>
            <a:r>
              <a:rPr lang="ru-RU" sz="5400" b="1" spc="50" dirty="0" smtClean="0">
                <a:ln w="11430">
                  <a:solidFill>
                    <a:srgbClr val="0070C0"/>
                  </a:solidFill>
                </a:ln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ДВА</a:t>
            </a:r>
            <a:r>
              <a:rPr lang="ru-RU" sz="2800" b="1" spc="50" dirty="0" smtClean="0">
                <a:ln w="11430">
                  <a:solidFill>
                    <a:srgbClr val="0070C0"/>
                  </a:solidFill>
                </a:ln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.</a:t>
            </a:r>
            <a:endParaRPr lang="ru-RU" sz="2800" b="1" spc="50" dirty="0">
              <a:ln w="11430">
                <a:solidFill>
                  <a:srgbClr val="0070C0"/>
                </a:solidFill>
              </a:ln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5" name="Picture 2" descr="C:\Users\кал\Pictures\работа\дошкольники\муркин счёт\Scan10003.JPG"/>
          <p:cNvPicPr>
            <a:picLocks noChangeAspect="1" noChangeArrowheads="1"/>
          </p:cNvPicPr>
          <p:nvPr/>
        </p:nvPicPr>
        <p:blipFill>
          <a:blip r:embed="rId2" cstate="print"/>
          <a:srcRect l="68235" r="8421" b="77612"/>
          <a:stretch>
            <a:fillRect/>
          </a:stretch>
        </p:blipFill>
        <p:spPr bwMode="auto">
          <a:xfrm>
            <a:off x="4786314" y="4500570"/>
            <a:ext cx="1524011" cy="17584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C:\Users\кал\Pictures\работа\дошкольники\муркин счёт\Scan10003.JPG"/>
          <p:cNvPicPr>
            <a:picLocks noChangeAspect="1" noChangeArrowheads="1"/>
          </p:cNvPicPr>
          <p:nvPr/>
        </p:nvPicPr>
        <p:blipFill>
          <a:blip r:embed="rId2" cstate="print"/>
          <a:srcRect l="10774" t="2985" r="51517" b="82090"/>
          <a:stretch>
            <a:fillRect/>
          </a:stretch>
        </p:blipFill>
        <p:spPr bwMode="auto">
          <a:xfrm>
            <a:off x="6429388" y="5299995"/>
            <a:ext cx="2071702" cy="986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451466">
            <a:off x="4267558" y="3570878"/>
            <a:ext cx="387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кал\Pictures\работа\дошкольники\муркин счёт\Scan10004 - копия.JPG"/>
          <p:cNvPicPr>
            <a:picLocks noChangeAspect="1" noChangeArrowheads="1"/>
          </p:cNvPicPr>
          <p:nvPr/>
        </p:nvPicPr>
        <p:blipFill>
          <a:blip r:embed="rId2" cstate="print"/>
          <a:srcRect t="18782" r="4082"/>
          <a:stretch>
            <a:fillRect/>
          </a:stretch>
        </p:blipFill>
        <p:spPr bwMode="auto">
          <a:xfrm>
            <a:off x="214282" y="2500306"/>
            <a:ext cx="3714776" cy="4101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C:\Users\кал\Pictures\работа\дошкольники\муркин счёт\Scan10004 - копия.JPG"/>
          <p:cNvPicPr>
            <a:picLocks noChangeAspect="1" noChangeArrowheads="1"/>
          </p:cNvPicPr>
          <p:nvPr/>
        </p:nvPicPr>
        <p:blipFill>
          <a:blip r:embed="rId2" cstate="print"/>
          <a:srcRect r="71795" b="74435"/>
          <a:stretch>
            <a:fillRect/>
          </a:stretch>
        </p:blipFill>
        <p:spPr bwMode="auto">
          <a:xfrm>
            <a:off x="4357686" y="4357694"/>
            <a:ext cx="1571636" cy="18573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Users\кал\Pictures\работа\дошкольники\муркин счёт\Scan10004 - копия.JPG"/>
          <p:cNvPicPr>
            <a:picLocks noChangeAspect="1" noChangeArrowheads="1"/>
          </p:cNvPicPr>
          <p:nvPr/>
        </p:nvPicPr>
        <p:blipFill>
          <a:blip r:embed="rId2" cstate="print"/>
          <a:srcRect l="50961" t="4187" r="12638" b="84646"/>
          <a:stretch>
            <a:fillRect/>
          </a:stretch>
        </p:blipFill>
        <p:spPr bwMode="auto">
          <a:xfrm>
            <a:off x="6357950" y="5357826"/>
            <a:ext cx="2143140" cy="857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285852" y="357166"/>
            <a:ext cx="6833922" cy="243143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НУ А ЗДЕСЬ РЕЗВЯТЬСЯ ПОНИ,</a:t>
            </a:r>
          </a:p>
          <a:p>
            <a:pPr algn="ctr"/>
            <a:r>
              <a:rPr lang="ru-RU" sz="2800" b="1" spc="50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ПОНИ-МАЛЕНЬКИЕ КОНИ.</a:t>
            </a:r>
          </a:p>
          <a:p>
            <a:pPr algn="ctr"/>
            <a:r>
              <a:rPr lang="ru-RU" sz="2800" b="1" spc="50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СКОЛЬКО ЗДЕСЬ ИХ? ПОСМОТРИ…</a:t>
            </a:r>
          </a:p>
          <a:p>
            <a:pPr algn="ctr"/>
            <a:r>
              <a:rPr lang="ru-RU" sz="2800" b="1" spc="50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ПИШЕТ МУРКА ЦИФРУ</a:t>
            </a:r>
          </a:p>
          <a:p>
            <a:pPr algn="ctr"/>
            <a:r>
              <a:rPr lang="ru-RU" sz="4000" b="1" spc="50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ТРИ.</a:t>
            </a:r>
            <a:endParaRPr lang="ru-RU" sz="4000" b="1" spc="50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451466">
            <a:off x="3838929" y="3428001"/>
            <a:ext cx="387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кал\Pictures\работа\дошкольники\муркин счёт\Scan10004.JPG"/>
          <p:cNvPicPr>
            <a:picLocks noChangeAspect="1" noChangeArrowheads="1"/>
          </p:cNvPicPr>
          <p:nvPr/>
        </p:nvPicPr>
        <p:blipFill>
          <a:blip r:embed="rId2" cstate="print"/>
          <a:srcRect t="19230" r="2128"/>
          <a:stretch>
            <a:fillRect/>
          </a:stretch>
        </p:blipFill>
        <p:spPr bwMode="auto">
          <a:xfrm>
            <a:off x="0" y="2786058"/>
            <a:ext cx="3786182" cy="38027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C:\Users\кал\Pictures\работа\дошкольники\муркин счёт\Scan10004.JPG"/>
          <p:cNvPicPr>
            <a:picLocks noChangeAspect="1" noChangeArrowheads="1"/>
          </p:cNvPicPr>
          <p:nvPr/>
        </p:nvPicPr>
        <p:blipFill>
          <a:blip r:embed="rId2" cstate="print"/>
          <a:srcRect l="72340" r="2128" b="70280"/>
          <a:stretch>
            <a:fillRect/>
          </a:stretch>
        </p:blipFill>
        <p:spPr bwMode="auto">
          <a:xfrm>
            <a:off x="3929058" y="4304115"/>
            <a:ext cx="1500198" cy="21252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Users\кал\Pictures\работа\дошкольники\муркин счёт\Scan10004.JPG"/>
          <p:cNvPicPr>
            <a:picLocks noChangeAspect="1" noChangeArrowheads="1"/>
          </p:cNvPicPr>
          <p:nvPr/>
        </p:nvPicPr>
        <p:blipFill>
          <a:blip r:embed="rId2" cstate="print"/>
          <a:srcRect t="1748" r="29787" b="82518"/>
          <a:stretch>
            <a:fillRect/>
          </a:stretch>
        </p:blipFill>
        <p:spPr bwMode="auto">
          <a:xfrm>
            <a:off x="5429256" y="5429264"/>
            <a:ext cx="3405211" cy="928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285852" y="357166"/>
            <a:ext cx="6776214" cy="249299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>
                  <a:solidFill>
                    <a:srgbClr val="CC0099"/>
                  </a:solidFill>
                </a:ln>
                <a:solidFill>
                  <a:srgbClr val="FF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СЛОВНО В ЗИМНИЕ МОРОЗЫ,</a:t>
            </a:r>
          </a:p>
          <a:p>
            <a:pPr algn="ctr"/>
            <a:r>
              <a:rPr lang="ru-RU" sz="2800" b="1" spc="50" dirty="0" smtClean="0">
                <a:ln w="11430">
                  <a:solidFill>
                    <a:srgbClr val="CC0099"/>
                  </a:solidFill>
                </a:ln>
                <a:solidFill>
                  <a:srgbClr val="FF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В ТЁПЛЫХ ШУБАХ ХОДЯТ КОЗЫ.</a:t>
            </a:r>
          </a:p>
          <a:p>
            <a:pPr algn="ctr"/>
            <a:r>
              <a:rPr lang="ru-RU" sz="2800" b="1" spc="50" dirty="0" smtClean="0">
                <a:ln w="11430">
                  <a:solidFill>
                    <a:srgbClr val="CC0099"/>
                  </a:solidFill>
                </a:ln>
                <a:solidFill>
                  <a:srgbClr val="FF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НЕТ РОГОВ ОСТРЕЕ В МИРЕ…</a:t>
            </a:r>
          </a:p>
          <a:p>
            <a:pPr algn="ctr"/>
            <a:r>
              <a:rPr lang="ru-RU" sz="2800" b="1" spc="50" dirty="0" smtClean="0">
                <a:ln w="11430">
                  <a:solidFill>
                    <a:srgbClr val="CC0099"/>
                  </a:solidFill>
                </a:ln>
                <a:solidFill>
                  <a:srgbClr val="FF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ПИШЕТ МУРОЧКА-</a:t>
            </a:r>
          </a:p>
          <a:p>
            <a:pPr algn="ctr"/>
            <a:r>
              <a:rPr lang="ru-RU" sz="4400" b="1" spc="50" dirty="0" smtClean="0">
                <a:ln w="11430">
                  <a:solidFill>
                    <a:srgbClr val="CC0099"/>
                  </a:solidFill>
                </a:ln>
                <a:solidFill>
                  <a:srgbClr val="FF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ЧЕТЫРЕ.</a:t>
            </a:r>
            <a:endParaRPr lang="ru-RU" sz="4400" b="1" spc="50" dirty="0">
              <a:ln w="11430">
                <a:solidFill>
                  <a:srgbClr val="CC0099"/>
                </a:solidFill>
              </a:ln>
              <a:solidFill>
                <a:srgbClr val="FF00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451466">
            <a:off x="3981804" y="3142250"/>
            <a:ext cx="387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кал\Pictures\работа\дошкольники\муркин счёт\Scan10005 - копия.JPG"/>
          <p:cNvPicPr>
            <a:picLocks noChangeAspect="1" noChangeArrowheads="1"/>
          </p:cNvPicPr>
          <p:nvPr/>
        </p:nvPicPr>
        <p:blipFill>
          <a:blip r:embed="rId2" cstate="print"/>
          <a:srcRect t="17742" r="3616"/>
          <a:stretch>
            <a:fillRect/>
          </a:stretch>
        </p:blipFill>
        <p:spPr bwMode="auto">
          <a:xfrm>
            <a:off x="357158" y="2928934"/>
            <a:ext cx="3429024" cy="364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1" name="Picture 3" descr="C:\Users\кал\Pictures\работа\дошкольники\муркин счёт\Scan10005 - копия.JPG"/>
          <p:cNvPicPr>
            <a:picLocks noChangeAspect="1" noChangeArrowheads="1"/>
          </p:cNvPicPr>
          <p:nvPr/>
        </p:nvPicPr>
        <p:blipFill>
          <a:blip r:embed="rId2" cstate="print"/>
          <a:srcRect r="74182" b="75163"/>
          <a:stretch>
            <a:fillRect/>
          </a:stretch>
        </p:blipFill>
        <p:spPr bwMode="auto">
          <a:xfrm>
            <a:off x="4214810" y="4500570"/>
            <a:ext cx="1500198" cy="1796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2" name="Picture 4" descr="C:\Users\кал\Pictures\работа\дошкольники\муркин счёт\Scan10005 - копия.JPG"/>
          <p:cNvPicPr>
            <a:picLocks noChangeAspect="1" noChangeArrowheads="1"/>
          </p:cNvPicPr>
          <p:nvPr/>
        </p:nvPicPr>
        <p:blipFill>
          <a:blip r:embed="rId2" cstate="print"/>
          <a:srcRect l="42426" t="1450" r="6662" b="82647"/>
          <a:stretch>
            <a:fillRect/>
          </a:stretch>
        </p:blipFill>
        <p:spPr bwMode="auto">
          <a:xfrm>
            <a:off x="6000760" y="5214950"/>
            <a:ext cx="2500330" cy="9723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285852" y="357166"/>
            <a:ext cx="5581976" cy="249299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ЗАЙКИ-СЕРЫЕ ТРУСИШКИ-</a:t>
            </a:r>
          </a:p>
          <a:p>
            <a:pPr algn="ctr"/>
            <a:r>
              <a:rPr lang="ru-RU" sz="2800" b="1" spc="50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ДЛИННОНОГИЕ БРАТИШКИ.</a:t>
            </a:r>
          </a:p>
          <a:p>
            <a:pPr algn="ctr"/>
            <a:r>
              <a:rPr lang="ru-RU" sz="2800" b="1" spc="50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ВЫШЛИ ЗАЙКИ ПОГУЛЯТЬ…</a:t>
            </a:r>
          </a:p>
          <a:p>
            <a:pPr algn="ctr"/>
            <a:r>
              <a:rPr lang="ru-RU" sz="2800" b="1" spc="50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ПИШЕТ МУРКА ЦИФРУ </a:t>
            </a:r>
          </a:p>
          <a:p>
            <a:pPr algn="ctr"/>
            <a:r>
              <a:rPr lang="ru-RU" sz="4400" b="1" spc="50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ПЯТЬ.</a:t>
            </a:r>
            <a:endParaRPr lang="ru-RU" sz="4400" b="1" spc="50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451466">
            <a:off x="4053242" y="3428002"/>
            <a:ext cx="387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кал\Pictures\работа\дошкольники\муркин счёт\Scan10005.JPG"/>
          <p:cNvPicPr>
            <a:picLocks noChangeAspect="1" noChangeArrowheads="1"/>
          </p:cNvPicPr>
          <p:nvPr/>
        </p:nvPicPr>
        <p:blipFill>
          <a:blip r:embed="rId2" cstate="print"/>
          <a:srcRect l="9736" t="17422" r="4586"/>
          <a:stretch>
            <a:fillRect/>
          </a:stretch>
        </p:blipFill>
        <p:spPr bwMode="auto">
          <a:xfrm>
            <a:off x="500034" y="2928934"/>
            <a:ext cx="3143272" cy="37247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C:\Users\кал\Pictures\работа\дошкольники\муркин счёт\Scan10005.JPG"/>
          <p:cNvPicPr>
            <a:picLocks noChangeAspect="1" noChangeArrowheads="1"/>
          </p:cNvPicPr>
          <p:nvPr/>
        </p:nvPicPr>
        <p:blipFill>
          <a:blip r:embed="rId2" cstate="print"/>
          <a:srcRect l="75941" b="74659"/>
          <a:stretch>
            <a:fillRect/>
          </a:stretch>
        </p:blipFill>
        <p:spPr bwMode="auto">
          <a:xfrm>
            <a:off x="3857620" y="5072074"/>
            <a:ext cx="1143008" cy="14801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Users\кал\Pictures\работа\дошкольники\муркин счёт\Scan10005.JPG"/>
          <p:cNvPicPr>
            <a:picLocks noChangeAspect="1" noChangeArrowheads="1"/>
          </p:cNvPicPr>
          <p:nvPr/>
        </p:nvPicPr>
        <p:blipFill>
          <a:blip r:embed="rId2" cstate="print"/>
          <a:srcRect l="5842" t="3168" r="35742" b="84162"/>
          <a:stretch>
            <a:fillRect/>
          </a:stretch>
        </p:blipFill>
        <p:spPr bwMode="auto">
          <a:xfrm>
            <a:off x="5286380" y="5643578"/>
            <a:ext cx="3178991" cy="8477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285852" y="357166"/>
            <a:ext cx="5665332" cy="249299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>
                  <a:solidFill>
                    <a:srgbClr val="BEBE06"/>
                  </a:solidFill>
                </a:ln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ТРУДНО БЕЛОЧЕК СЧИТАТЬ,</a:t>
            </a:r>
          </a:p>
          <a:p>
            <a:pPr algn="ctr"/>
            <a:r>
              <a:rPr lang="ru-RU" sz="2800" b="1" spc="50" dirty="0" smtClean="0">
                <a:ln w="11430">
                  <a:solidFill>
                    <a:srgbClr val="BEBE06"/>
                  </a:solidFill>
                </a:ln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ЛЮБЯТ БЕЛОЧКИ СКАКАТЬ.</a:t>
            </a:r>
          </a:p>
          <a:p>
            <a:pPr algn="ctr"/>
            <a:r>
              <a:rPr lang="ru-RU" sz="2800" b="1" spc="50" dirty="0" smtClean="0">
                <a:ln w="11430">
                  <a:solidFill>
                    <a:srgbClr val="BEBE06"/>
                  </a:solidFill>
                </a:ln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НО У МУРКИ НАВЫК ЕСТЬ…</a:t>
            </a:r>
          </a:p>
          <a:p>
            <a:pPr algn="ctr"/>
            <a:r>
              <a:rPr lang="ru-RU" sz="2800" b="1" spc="50" dirty="0" smtClean="0">
                <a:ln w="11430">
                  <a:solidFill>
                    <a:srgbClr val="BEBE06"/>
                  </a:solidFill>
                </a:ln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ПИШЕТ МУРКА ЦИФРУ</a:t>
            </a:r>
          </a:p>
          <a:p>
            <a:pPr algn="ctr"/>
            <a:r>
              <a:rPr lang="ru-RU" sz="4400" b="1" spc="50" dirty="0" smtClean="0">
                <a:ln w="11430">
                  <a:solidFill>
                    <a:srgbClr val="BEBE06"/>
                  </a:solidFill>
                </a:ln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ШЕСТЬ.</a:t>
            </a:r>
            <a:endParaRPr lang="ru-RU" sz="4400" b="1" spc="50" dirty="0">
              <a:ln w="11430">
                <a:solidFill>
                  <a:srgbClr val="BEBE06"/>
                </a:solidFill>
              </a:ln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451466">
            <a:off x="3553178" y="4142383"/>
            <a:ext cx="387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кал\Pictures\работа\дошкольники\муркин счёт\Scan10006 - копия.JPG"/>
          <p:cNvPicPr>
            <a:picLocks noChangeAspect="1" noChangeArrowheads="1"/>
          </p:cNvPicPr>
          <p:nvPr/>
        </p:nvPicPr>
        <p:blipFill>
          <a:blip r:embed="rId2" cstate="print"/>
          <a:srcRect l="7843" r="62745" b="72356"/>
          <a:stretch>
            <a:fillRect/>
          </a:stretch>
        </p:blipFill>
        <p:spPr bwMode="auto">
          <a:xfrm>
            <a:off x="4643438" y="5000636"/>
            <a:ext cx="1357322" cy="14478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C:\Users\кал\Pictures\работа\дошкольники\муркин счёт\Scan10006 - копия.JPG"/>
          <p:cNvPicPr>
            <a:picLocks noChangeAspect="1" noChangeArrowheads="1"/>
          </p:cNvPicPr>
          <p:nvPr/>
        </p:nvPicPr>
        <p:blipFill>
          <a:blip r:embed="rId2" cstate="print"/>
          <a:srcRect l="45098" t="1728" r="7843" b="84450"/>
          <a:stretch>
            <a:fillRect/>
          </a:stretch>
        </p:blipFill>
        <p:spPr bwMode="auto">
          <a:xfrm>
            <a:off x="6357950" y="5572140"/>
            <a:ext cx="2143140" cy="7143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Users\кал\Pictures\работа\дошкольники\муркин счёт\Scan10006 - копия.JPG"/>
          <p:cNvPicPr>
            <a:picLocks noChangeAspect="1" noChangeArrowheads="1"/>
          </p:cNvPicPr>
          <p:nvPr/>
        </p:nvPicPr>
        <p:blipFill>
          <a:blip r:embed="rId2" cstate="print"/>
          <a:srcRect l="1961" t="19005" r="1961"/>
          <a:stretch>
            <a:fillRect/>
          </a:stretch>
        </p:blipFill>
        <p:spPr bwMode="auto">
          <a:xfrm>
            <a:off x="285720" y="2599574"/>
            <a:ext cx="4143404" cy="39640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285852" y="142852"/>
            <a:ext cx="5849678" cy="249299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У КОЛЮЧЕГО ЕЖА</a:t>
            </a:r>
          </a:p>
          <a:p>
            <a:pPr algn="ctr"/>
            <a:r>
              <a:rPr lang="ru-RU" sz="2800" b="1" spc="50" dirty="0" smtClean="0">
                <a:ln w="11430"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ВСЕ В СЕМЕЙСТВЕ СТОРОЖА,</a:t>
            </a:r>
          </a:p>
          <a:p>
            <a:pPr algn="ctr"/>
            <a:r>
              <a:rPr lang="ru-RU" sz="2800" b="1" spc="50" dirty="0" smtClean="0">
                <a:ln w="11430"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И НЕ СТРШНО ИМ СОВСЕМ…</a:t>
            </a:r>
          </a:p>
          <a:p>
            <a:pPr algn="ctr"/>
            <a:r>
              <a:rPr lang="ru-RU" sz="2800" b="1" spc="50" dirty="0" smtClean="0">
                <a:ln w="11430"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ПИШЕТ МУРКА ЦИФРУ</a:t>
            </a:r>
          </a:p>
          <a:p>
            <a:pPr algn="ctr"/>
            <a:r>
              <a:rPr lang="ru-RU" sz="4400" b="1" spc="50" dirty="0" smtClean="0">
                <a:ln w="11430"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СЕМЬ.</a:t>
            </a:r>
            <a:endParaRPr lang="ru-RU" sz="4400" b="1" spc="50" dirty="0">
              <a:ln w="11430">
                <a:solidFill>
                  <a:schemeClr val="accent4">
                    <a:lumMod val="50000"/>
                  </a:schemeClr>
                </a:solidFill>
              </a:ln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451466">
            <a:off x="4338995" y="3999506"/>
            <a:ext cx="387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223</Words>
  <Application>Microsoft Office PowerPoint</Application>
  <PresentationFormat>Экран (4:3)</PresentationFormat>
  <Paragraphs>60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1</cp:lastModifiedBy>
  <cp:revision>5</cp:revision>
  <dcterms:created xsi:type="dcterms:W3CDTF">2010-11-05T17:11:55Z</dcterms:created>
  <dcterms:modified xsi:type="dcterms:W3CDTF">2013-09-28T05:35:11Z</dcterms:modified>
</cp:coreProperties>
</file>