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4" r:id="rId1"/>
  </p:sldMasterIdLst>
  <p:sldIdLst>
    <p:sldId id="256" r:id="rId2"/>
    <p:sldId id="257" r:id="rId3"/>
    <p:sldId id="269" r:id="rId4"/>
    <p:sldId id="258" r:id="rId5"/>
    <p:sldId id="259" r:id="rId6"/>
    <p:sldId id="260" r:id="rId7"/>
    <p:sldId id="262" r:id="rId8"/>
    <p:sldId id="261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48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image" Target="../media/image6.wmf"/><Relationship Id="rId1" Type="http://schemas.openxmlformats.org/officeDocument/2006/relationships/image" Target="../media/image5.wmf"/><Relationship Id="rId6" Type="http://schemas.openxmlformats.org/officeDocument/2006/relationships/image" Target="../media/image10.wmf"/><Relationship Id="rId5" Type="http://schemas.openxmlformats.org/officeDocument/2006/relationships/image" Target="../media/image9.wmf"/><Relationship Id="rId4" Type="http://schemas.openxmlformats.org/officeDocument/2006/relationships/image" Target="../media/image8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image" Target="../media/image12.wmf"/><Relationship Id="rId1" Type="http://schemas.openxmlformats.org/officeDocument/2006/relationships/image" Target="../media/image11.wmf"/><Relationship Id="rId5" Type="http://schemas.openxmlformats.org/officeDocument/2006/relationships/image" Target="../media/image15.wmf"/><Relationship Id="rId4" Type="http://schemas.openxmlformats.org/officeDocument/2006/relationships/image" Target="../media/image14.wmf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04800" y="609600"/>
            <a:ext cx="6629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81000" y="2819400"/>
            <a:ext cx="8305800" cy="2514600"/>
          </a:xfrm>
        </p:spPr>
        <p:txBody>
          <a:bodyPr/>
          <a:lstStyle>
            <a:lvl1pPr marL="0" indent="0">
              <a:defRPr/>
            </a:lvl1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pic>
        <p:nvPicPr>
          <p:cNvPr id="2057" name="Picture 9" descr="Z:\newtek\_backgrounds_1.02\Ryan\PP Template 4\apple_rotating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86600" y="685800"/>
            <a:ext cx="1524000" cy="1143000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15100" y="838200"/>
            <a:ext cx="1943100" cy="5334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85800" y="838200"/>
            <a:ext cx="5676900" cy="53340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5800" y="20574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0574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gi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838200"/>
            <a:ext cx="71628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20574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0"/>
            <a:endParaRPr lang="en-US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Mead Bold" pitchFamily="2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Mead Bold" pitchFamily="2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Mead Bold" pitchFamily="2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Mead Bold" pitchFamily="2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Mead Bold" pitchFamily="2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Mead Bold" pitchFamily="2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Mead Bold" pitchFamily="2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Mead Bold" pitchFamily="2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Blip>
          <a:blip r:embed="rId14"/>
        </a:buBlip>
        <a:defRPr sz="3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bg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bg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bg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.bin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5.bin"/><Relationship Id="rId2" Type="http://schemas.openxmlformats.org/officeDocument/2006/relationships/slideLayout" Target="../slideLayouts/slideLayout5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4.bin"/><Relationship Id="rId5" Type="http://schemas.openxmlformats.org/officeDocument/2006/relationships/oleObject" Target="../embeddings/oleObject3.bin"/><Relationship Id="rId4" Type="http://schemas.openxmlformats.org/officeDocument/2006/relationships/oleObject" Target="../embeddings/oleObject2.bin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7" Type="http://schemas.openxmlformats.org/officeDocument/2006/relationships/oleObject" Target="../embeddings/oleObject11.bin"/><Relationship Id="rId2" Type="http://schemas.openxmlformats.org/officeDocument/2006/relationships/slideLayout" Target="../slideLayouts/slideLayout5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10.bin"/><Relationship Id="rId5" Type="http://schemas.openxmlformats.org/officeDocument/2006/relationships/oleObject" Target="../embeddings/oleObject9.bin"/><Relationship Id="rId4" Type="http://schemas.openxmlformats.org/officeDocument/2006/relationships/oleObject" Target="../embeddings/oleObject8.bin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04800" y="609600"/>
            <a:ext cx="8482042" cy="1143000"/>
          </a:xfrm>
        </p:spPr>
        <p:txBody>
          <a:bodyPr/>
          <a:lstStyle/>
          <a:p>
            <a:r>
              <a:rPr lang="ru-RU" sz="6000" b="1" i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Тест по </a:t>
            </a:r>
            <a:r>
              <a:rPr lang="ru-RU" sz="6000" b="1" i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физике №2 </a:t>
            </a:r>
            <a:endParaRPr lang="ru-RU" sz="6000" b="1" i="1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43108" y="3143248"/>
            <a:ext cx="6543692" cy="2190752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Тема </a:t>
            </a:r>
            <a:r>
              <a:rPr lang="ru-RU" b="1" i="1" u="sng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«Количество теплоты»</a:t>
            </a:r>
            <a:endParaRPr lang="ru-RU" b="1" i="1" u="sng" dirty="0" smtClean="0">
              <a:solidFill>
                <a:schemeClr val="accent1">
                  <a:lumMod val="60000"/>
                  <a:lumOff val="40000"/>
                </a:schemeClr>
              </a:solidFill>
            </a:endParaRPr>
          </a:p>
          <a:p>
            <a:pPr algn="r">
              <a:buNone/>
            </a:pPr>
            <a:r>
              <a:rPr lang="ru-RU" b="1" i="1" dirty="0" smtClean="0">
                <a:solidFill>
                  <a:schemeClr val="tx1"/>
                </a:solidFill>
              </a:rPr>
              <a:t>8 класс</a:t>
            </a:r>
            <a:endParaRPr lang="ru-RU" b="1" i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Вопрос № 1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428596" y="1214422"/>
            <a:ext cx="4040188" cy="639762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1 вариант</a:t>
            </a:r>
            <a:endParaRPr lang="ru-RU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2"/>
          </p:nvPr>
        </p:nvSpPr>
        <p:spPr>
          <a:xfrm>
            <a:off x="457200" y="1928803"/>
            <a:ext cx="8186766" cy="1928826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Количество теплоты, израсходованное при нагревании тела, рассчитывается по формуле:</a:t>
            </a: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 marL="514350" indent="-514350">
              <a:buNone/>
            </a:pPr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3"/>
          </p:nvPr>
        </p:nvSpPr>
        <p:spPr>
          <a:xfrm>
            <a:off x="4572000" y="1214422"/>
            <a:ext cx="4041775" cy="639762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2 вариант</a:t>
            </a:r>
            <a:endParaRPr lang="ru-RU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sz="quarter" idx="4"/>
          </p:nvPr>
        </p:nvSpPr>
        <p:spPr>
          <a:xfrm>
            <a:off x="642909" y="2928933"/>
            <a:ext cx="8043891" cy="3197229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А)						Б)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В)						Г)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Д)						Е)</a:t>
            </a:r>
            <a:endParaRPr lang="ru-RU" dirty="0"/>
          </a:p>
        </p:txBody>
      </p:sp>
      <p:graphicFrame>
        <p:nvGraphicFramePr>
          <p:cNvPr id="8" name="Объект 7"/>
          <p:cNvGraphicFramePr>
            <a:graphicFrameLocks noChangeAspect="1"/>
          </p:cNvGraphicFramePr>
          <p:nvPr/>
        </p:nvGraphicFramePr>
        <p:xfrm>
          <a:off x="1285852" y="4143380"/>
          <a:ext cx="2320925" cy="530225"/>
        </p:xfrm>
        <a:graphic>
          <a:graphicData uri="http://schemas.openxmlformats.org/presentationml/2006/ole">
            <p:oleObj spid="_x0000_s1026" name="Формула" r:id="rId3" imgW="888840" imgH="203040" progId="Equation.3">
              <p:embed/>
            </p:oleObj>
          </a:graphicData>
        </a:graphic>
      </p:graphicFrame>
      <p:graphicFrame>
        <p:nvGraphicFramePr>
          <p:cNvPr id="1027" name="Object 3"/>
          <p:cNvGraphicFramePr>
            <a:graphicFrameLocks noChangeAspect="1"/>
          </p:cNvGraphicFramePr>
          <p:nvPr/>
        </p:nvGraphicFramePr>
        <p:xfrm>
          <a:off x="5929322" y="3857628"/>
          <a:ext cx="2220912" cy="1093788"/>
        </p:xfrm>
        <a:graphic>
          <a:graphicData uri="http://schemas.openxmlformats.org/presentationml/2006/ole">
            <p:oleObj spid="_x0000_s1027" name="Формула" r:id="rId4" imgW="850680" imgH="419040" progId="Equation.3">
              <p:embed/>
            </p:oleObj>
          </a:graphicData>
        </a:graphic>
      </p:graphicFrame>
      <p:graphicFrame>
        <p:nvGraphicFramePr>
          <p:cNvPr id="1028" name="Object 4"/>
          <p:cNvGraphicFramePr>
            <a:graphicFrameLocks noChangeAspect="1"/>
          </p:cNvGraphicFramePr>
          <p:nvPr/>
        </p:nvGraphicFramePr>
        <p:xfrm>
          <a:off x="1285852" y="3000372"/>
          <a:ext cx="2286016" cy="530225"/>
        </p:xfrm>
        <a:graphic>
          <a:graphicData uri="http://schemas.openxmlformats.org/presentationml/2006/ole">
            <p:oleObj spid="_x0000_s1028" name="Формула" r:id="rId5" imgW="825480" imgH="203040" progId="Equation.3">
              <p:embed/>
            </p:oleObj>
          </a:graphicData>
        </a:graphic>
      </p:graphicFrame>
      <p:graphicFrame>
        <p:nvGraphicFramePr>
          <p:cNvPr id="1029" name="Object 5"/>
          <p:cNvGraphicFramePr>
            <a:graphicFrameLocks noChangeAspect="1"/>
          </p:cNvGraphicFramePr>
          <p:nvPr/>
        </p:nvGraphicFramePr>
        <p:xfrm>
          <a:off x="5929322" y="3000372"/>
          <a:ext cx="2214578" cy="530225"/>
        </p:xfrm>
        <a:graphic>
          <a:graphicData uri="http://schemas.openxmlformats.org/presentationml/2006/ole">
            <p:oleObj spid="_x0000_s1029" name="Формула" r:id="rId6" imgW="787320" imgH="203040" progId="Equation.3">
              <p:embed/>
            </p:oleObj>
          </a:graphicData>
        </a:graphic>
      </p:graphicFrame>
      <p:graphicFrame>
        <p:nvGraphicFramePr>
          <p:cNvPr id="1032" name="Object 8"/>
          <p:cNvGraphicFramePr>
            <a:graphicFrameLocks noChangeAspect="1"/>
          </p:cNvGraphicFramePr>
          <p:nvPr/>
        </p:nvGraphicFramePr>
        <p:xfrm>
          <a:off x="5978525" y="5143500"/>
          <a:ext cx="2120900" cy="1093788"/>
        </p:xfrm>
        <a:graphic>
          <a:graphicData uri="http://schemas.openxmlformats.org/presentationml/2006/ole">
            <p:oleObj spid="_x0000_s1032" name="Формула" r:id="rId7" imgW="812520" imgH="419040" progId="Equation.3">
              <p:embed/>
            </p:oleObj>
          </a:graphicData>
        </a:graphic>
      </p:graphicFrame>
      <p:graphicFrame>
        <p:nvGraphicFramePr>
          <p:cNvPr id="1033" name="Object 9"/>
          <p:cNvGraphicFramePr>
            <a:graphicFrameLocks noChangeAspect="1"/>
          </p:cNvGraphicFramePr>
          <p:nvPr/>
        </p:nvGraphicFramePr>
        <p:xfrm>
          <a:off x="1577975" y="5143500"/>
          <a:ext cx="1922463" cy="1093788"/>
        </p:xfrm>
        <a:graphic>
          <a:graphicData uri="http://schemas.openxmlformats.org/presentationml/2006/ole">
            <p:oleObj spid="_x0000_s1033" name="Формула" r:id="rId8" imgW="736560" imgH="419040" progId="Equation.3">
              <p:embed/>
            </p:oleObj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Вопрос № </a:t>
            </a:r>
            <a:r>
              <a:rPr lang="ru-RU" dirty="0" smtClean="0"/>
              <a:t>2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428596" y="1214422"/>
            <a:ext cx="4040188" cy="639762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1 вариант</a:t>
            </a:r>
            <a:endParaRPr lang="ru-RU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2"/>
          </p:nvPr>
        </p:nvSpPr>
        <p:spPr>
          <a:xfrm>
            <a:off x="457200" y="1928803"/>
            <a:ext cx="8186766" cy="1928826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Единицей измерения удельной теплоемкости вещества является…</a:t>
            </a: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 marL="514350" indent="-514350">
              <a:buNone/>
            </a:pPr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3"/>
          </p:nvPr>
        </p:nvSpPr>
        <p:spPr>
          <a:xfrm>
            <a:off x="4572000" y="1214422"/>
            <a:ext cx="4041775" cy="639762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2 вариант</a:t>
            </a:r>
            <a:endParaRPr lang="ru-RU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sz="quarter" idx="4"/>
          </p:nvPr>
        </p:nvSpPr>
        <p:spPr>
          <a:xfrm>
            <a:off x="642909" y="2928933"/>
            <a:ext cx="8043891" cy="3197229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А)						Б)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В)						Г)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Д)						</a:t>
            </a:r>
            <a:endParaRPr lang="ru-RU" dirty="0"/>
          </a:p>
        </p:txBody>
      </p:sp>
      <p:graphicFrame>
        <p:nvGraphicFramePr>
          <p:cNvPr id="8" name="Объект 7"/>
          <p:cNvGraphicFramePr>
            <a:graphicFrameLocks noChangeAspect="1"/>
          </p:cNvGraphicFramePr>
          <p:nvPr/>
        </p:nvGraphicFramePr>
        <p:xfrm>
          <a:off x="1865312" y="3895725"/>
          <a:ext cx="1206489" cy="1027113"/>
        </p:xfrm>
        <a:graphic>
          <a:graphicData uri="http://schemas.openxmlformats.org/presentationml/2006/ole">
            <p:oleObj spid="_x0000_s2050" name="Формула" r:id="rId3" imgW="444240" imgH="393480" progId="Equation.3">
              <p:embed/>
            </p:oleObj>
          </a:graphicData>
        </a:graphic>
      </p:graphicFrame>
      <p:graphicFrame>
        <p:nvGraphicFramePr>
          <p:cNvPr id="1027" name="Object 3"/>
          <p:cNvGraphicFramePr>
            <a:graphicFrameLocks noChangeAspect="1"/>
          </p:cNvGraphicFramePr>
          <p:nvPr/>
        </p:nvGraphicFramePr>
        <p:xfrm>
          <a:off x="6143636" y="4000504"/>
          <a:ext cx="1490662" cy="1093788"/>
        </p:xfrm>
        <a:graphic>
          <a:graphicData uri="http://schemas.openxmlformats.org/presentationml/2006/ole">
            <p:oleObj spid="_x0000_s2051" name="Формула" r:id="rId4" imgW="571320" imgH="419040" progId="Equation.3">
              <p:embed/>
            </p:oleObj>
          </a:graphicData>
        </a:graphic>
      </p:graphicFrame>
      <p:graphicFrame>
        <p:nvGraphicFramePr>
          <p:cNvPr id="1028" name="Object 4"/>
          <p:cNvGraphicFramePr>
            <a:graphicFrameLocks noChangeAspect="1"/>
          </p:cNvGraphicFramePr>
          <p:nvPr/>
        </p:nvGraphicFramePr>
        <p:xfrm>
          <a:off x="1857356" y="2857496"/>
          <a:ext cx="1214446" cy="785815"/>
        </p:xfrm>
        <a:graphic>
          <a:graphicData uri="http://schemas.openxmlformats.org/presentationml/2006/ole">
            <p:oleObj spid="_x0000_s2052" name="Формула" r:id="rId5" imgW="317160" imgH="203040" progId="Equation.3">
              <p:embed/>
            </p:oleObj>
          </a:graphicData>
        </a:graphic>
      </p:graphicFrame>
      <p:graphicFrame>
        <p:nvGraphicFramePr>
          <p:cNvPr id="1029" name="Object 5"/>
          <p:cNvGraphicFramePr>
            <a:graphicFrameLocks noChangeAspect="1"/>
          </p:cNvGraphicFramePr>
          <p:nvPr/>
        </p:nvGraphicFramePr>
        <p:xfrm>
          <a:off x="6143636" y="2714620"/>
          <a:ext cx="1500198" cy="1093787"/>
        </p:xfrm>
        <a:graphic>
          <a:graphicData uri="http://schemas.openxmlformats.org/presentationml/2006/ole">
            <p:oleObj spid="_x0000_s2053" name="Формула" r:id="rId6" imgW="444240" imgH="419040" progId="Equation.3">
              <p:embed/>
            </p:oleObj>
          </a:graphicData>
        </a:graphic>
      </p:graphicFrame>
      <p:graphicFrame>
        <p:nvGraphicFramePr>
          <p:cNvPr id="1033" name="Object 9"/>
          <p:cNvGraphicFramePr>
            <a:graphicFrameLocks noChangeAspect="1"/>
          </p:cNvGraphicFramePr>
          <p:nvPr/>
        </p:nvGraphicFramePr>
        <p:xfrm>
          <a:off x="1857356" y="5143512"/>
          <a:ext cx="1200170" cy="1027112"/>
        </p:xfrm>
        <a:graphic>
          <a:graphicData uri="http://schemas.openxmlformats.org/presentationml/2006/ole">
            <p:oleObj spid="_x0000_s2055" name="Формула" r:id="rId7" imgW="342720" imgH="393480" progId="Equation.3">
              <p:embed/>
            </p:oleObj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Вопрос № </a:t>
            </a:r>
            <a:r>
              <a:rPr lang="ru-RU" dirty="0" smtClean="0"/>
              <a:t>3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428596" y="1214422"/>
            <a:ext cx="4040188" cy="639762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1 вариант</a:t>
            </a:r>
            <a:endParaRPr lang="ru-RU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2"/>
          </p:nvPr>
        </p:nvSpPr>
        <p:spPr>
          <a:xfrm>
            <a:off x="500034" y="1857364"/>
            <a:ext cx="4040188" cy="3951288"/>
          </a:xfrm>
        </p:spPr>
        <p:txBody>
          <a:bodyPr/>
          <a:lstStyle/>
          <a:p>
            <a:pPr>
              <a:buNone/>
            </a:pPr>
            <a:r>
              <a:rPr lang="ru-RU" sz="2000" dirty="0" smtClean="0"/>
              <a:t>Количеством теплоты называют ту часть внутренней энергии, которую….</a:t>
            </a:r>
          </a:p>
          <a:p>
            <a:pPr>
              <a:buNone/>
            </a:pPr>
            <a:endParaRPr lang="ru-RU" sz="2000" dirty="0" smtClean="0"/>
          </a:p>
          <a:p>
            <a:pPr marL="514350" indent="-514350">
              <a:buFont typeface="+mj-lt"/>
              <a:buAutoNum type="alphaLcPeriod"/>
            </a:pPr>
            <a:r>
              <a:rPr lang="ru-RU" sz="2000" dirty="0" smtClean="0"/>
              <a:t>Тело получает от другого тела  при теплопередаче</a:t>
            </a:r>
            <a:endParaRPr lang="ru-RU" sz="2000" dirty="0" smtClean="0"/>
          </a:p>
          <a:p>
            <a:pPr marL="514350" indent="-514350">
              <a:buFont typeface="+mj-lt"/>
              <a:buAutoNum type="alphaLcPeriod"/>
            </a:pPr>
            <a:r>
              <a:rPr lang="ru-RU" sz="2000" dirty="0" smtClean="0"/>
              <a:t>Имеет тело</a:t>
            </a:r>
          </a:p>
          <a:p>
            <a:pPr marL="514350" indent="-514350">
              <a:buFont typeface="+mj-lt"/>
              <a:buAutoNum type="alphaLcPeriod"/>
            </a:pPr>
            <a:r>
              <a:rPr lang="ru-RU" sz="2000" dirty="0" smtClean="0"/>
              <a:t>Тело получает или теряет </a:t>
            </a:r>
            <a:r>
              <a:rPr lang="ru-RU" sz="2000" smtClean="0"/>
              <a:t>при теплопередаче или </a:t>
            </a:r>
            <a:r>
              <a:rPr lang="ru-RU" sz="2000" smtClean="0"/>
              <a:t> </a:t>
            </a:r>
            <a:r>
              <a:rPr lang="ru-RU" sz="2000" dirty="0" smtClean="0"/>
              <a:t>при совершении над ним работы</a:t>
            </a:r>
            <a:endParaRPr lang="ru-RU" sz="2000" dirty="0" smtClean="0"/>
          </a:p>
          <a:p>
            <a:pPr>
              <a:buNone/>
            </a:pPr>
            <a:endParaRPr lang="ru-RU" sz="2000" dirty="0"/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3"/>
          </p:nvPr>
        </p:nvSpPr>
        <p:spPr>
          <a:xfrm>
            <a:off x="4572000" y="1214422"/>
            <a:ext cx="4041775" cy="639762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2 вариант</a:t>
            </a:r>
            <a:endParaRPr lang="ru-RU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sz="quarter" idx="4"/>
          </p:nvPr>
        </p:nvSpPr>
        <p:spPr>
          <a:xfrm>
            <a:off x="4572000" y="1857364"/>
            <a:ext cx="4286280" cy="3951288"/>
          </a:xfrm>
        </p:spPr>
        <p:txBody>
          <a:bodyPr/>
          <a:lstStyle/>
          <a:p>
            <a:pPr>
              <a:buNone/>
            </a:pPr>
            <a:r>
              <a:rPr lang="ru-RU" sz="2000" dirty="0" smtClean="0"/>
              <a:t>Что называют удельной теплоемкостью?</a:t>
            </a:r>
            <a:endParaRPr lang="ru-RU" sz="2000" dirty="0" smtClean="0"/>
          </a:p>
          <a:p>
            <a:pPr>
              <a:buNone/>
            </a:pPr>
            <a:endParaRPr lang="ru-RU" sz="2000" dirty="0"/>
          </a:p>
          <a:p>
            <a:pPr marL="514350" indent="-514350">
              <a:buFont typeface="+mj-lt"/>
              <a:buAutoNum type="alphaLcPeriod"/>
            </a:pPr>
            <a:r>
              <a:rPr lang="ru-RU" sz="2000" dirty="0" smtClean="0"/>
              <a:t>Количество теплоты, необходимое для нагревания вещества массой 1 кг на 1</a:t>
            </a:r>
            <a:r>
              <a:rPr lang="ru-RU" sz="2000" dirty="0" smtClean="0">
                <a:sym typeface="Symbol"/>
              </a:rPr>
              <a:t></a:t>
            </a:r>
            <a:r>
              <a:rPr lang="ru-RU" sz="2000" dirty="0" smtClean="0"/>
              <a:t>С</a:t>
            </a:r>
          </a:p>
          <a:p>
            <a:pPr marL="514350" indent="-514350">
              <a:buFont typeface="+mj-lt"/>
              <a:buAutoNum type="alphaLcPeriod"/>
            </a:pPr>
            <a:r>
              <a:rPr lang="ru-RU" sz="2000" dirty="0" smtClean="0"/>
              <a:t>Количество внутренней энергии, которое отдает или получает тело при теплопередаче</a:t>
            </a:r>
          </a:p>
          <a:p>
            <a:pPr marL="514350" indent="-514350">
              <a:buFont typeface="+mj-lt"/>
              <a:buAutoNum type="alphaLcPeriod"/>
            </a:pPr>
            <a:r>
              <a:rPr lang="ru-RU" sz="2000" dirty="0" smtClean="0"/>
              <a:t>Количество теплоты, которое необходимо для нагревания вещества </a:t>
            </a:r>
            <a:r>
              <a:rPr lang="ru-RU" sz="2000" dirty="0" smtClean="0"/>
              <a:t>на 1</a:t>
            </a:r>
            <a:r>
              <a:rPr lang="ru-RU" sz="2000" dirty="0" smtClean="0">
                <a:sym typeface="Symbol"/>
              </a:rPr>
              <a:t></a:t>
            </a:r>
            <a:r>
              <a:rPr lang="ru-RU" sz="2000" dirty="0" smtClean="0"/>
              <a:t>С</a:t>
            </a:r>
            <a:endParaRPr lang="ru-RU" sz="2000" dirty="0" smtClean="0"/>
          </a:p>
          <a:p>
            <a:pPr>
              <a:buNone/>
            </a:pPr>
            <a:endParaRPr lang="ru-RU" sz="20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Вопрос № </a:t>
            </a:r>
            <a:r>
              <a:rPr lang="ru-RU" dirty="0" smtClean="0"/>
              <a:t>4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428596" y="1214422"/>
            <a:ext cx="4040188" cy="639762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1 вариант</a:t>
            </a:r>
            <a:endParaRPr lang="ru-RU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2"/>
          </p:nvPr>
        </p:nvSpPr>
        <p:spPr>
          <a:xfrm>
            <a:off x="357158" y="1857364"/>
            <a:ext cx="4040188" cy="3951288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В каких единицах измеряется внутренняя энергия тела?</a:t>
            </a:r>
            <a:endParaRPr lang="ru-RU" dirty="0" smtClean="0"/>
          </a:p>
          <a:p>
            <a:pPr>
              <a:buNone/>
            </a:pPr>
            <a:endParaRPr lang="ru-RU" dirty="0"/>
          </a:p>
          <a:p>
            <a:pPr marL="514350" indent="-514350">
              <a:buFont typeface="+mj-lt"/>
              <a:buAutoNum type="alphaLcPeriod"/>
            </a:pPr>
            <a:r>
              <a:rPr lang="ru-RU" dirty="0" smtClean="0"/>
              <a:t>Дж; кДж</a:t>
            </a:r>
            <a:endParaRPr lang="ru-RU" dirty="0" smtClean="0"/>
          </a:p>
          <a:p>
            <a:pPr marL="514350" indent="-514350">
              <a:buFont typeface="+mj-lt"/>
              <a:buAutoNum type="alphaLcPeriod"/>
            </a:pPr>
            <a:r>
              <a:rPr lang="ru-RU" dirty="0" smtClean="0"/>
              <a:t>Дж/с; кДж/с</a:t>
            </a:r>
            <a:endParaRPr lang="ru-RU" dirty="0" smtClean="0"/>
          </a:p>
          <a:p>
            <a:pPr marL="514350" indent="-514350">
              <a:buFont typeface="+mj-lt"/>
              <a:buAutoNum type="alphaLcPeriod"/>
            </a:pPr>
            <a:r>
              <a:rPr lang="ru-RU" dirty="0" smtClean="0"/>
              <a:t>Дж/(</a:t>
            </a:r>
            <a:r>
              <a:rPr lang="ru-RU" dirty="0" err="1" smtClean="0"/>
              <a:t>кг</a:t>
            </a:r>
            <a:r>
              <a:rPr lang="ru-RU" dirty="0" err="1" smtClean="0">
                <a:sym typeface="Symbol"/>
              </a:rPr>
              <a:t>С</a:t>
            </a:r>
            <a:r>
              <a:rPr lang="ru-RU" dirty="0" smtClean="0"/>
              <a:t>); кДж</a:t>
            </a:r>
            <a:r>
              <a:rPr lang="ru-RU" dirty="0" smtClean="0"/>
              <a:t>/(</a:t>
            </a:r>
            <a:r>
              <a:rPr lang="ru-RU" dirty="0" err="1" smtClean="0"/>
              <a:t>кг</a:t>
            </a:r>
            <a:r>
              <a:rPr lang="ru-RU" dirty="0" err="1" smtClean="0">
                <a:sym typeface="Symbol"/>
              </a:rPr>
              <a:t>С</a:t>
            </a:r>
            <a:r>
              <a:rPr lang="ru-RU" dirty="0" smtClean="0"/>
              <a:t>)</a:t>
            </a:r>
            <a:endParaRPr lang="ru-RU" dirty="0" smtClean="0"/>
          </a:p>
          <a:p>
            <a:pPr marL="514350" indent="-514350">
              <a:buFont typeface="+mj-lt"/>
              <a:buAutoNum type="alphaLcPeriod"/>
            </a:pPr>
            <a:r>
              <a:rPr lang="ru-RU" dirty="0" smtClean="0"/>
              <a:t>Вт; кВт</a:t>
            </a:r>
            <a:endParaRPr lang="ru-RU" dirty="0" smtClean="0"/>
          </a:p>
          <a:p>
            <a:pPr marL="514350" indent="-514350">
              <a:buNone/>
            </a:pPr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3"/>
          </p:nvPr>
        </p:nvSpPr>
        <p:spPr>
          <a:xfrm>
            <a:off x="4572000" y="1214422"/>
            <a:ext cx="4041775" cy="639762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2 вариант</a:t>
            </a:r>
            <a:endParaRPr lang="ru-RU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sz="quarter" idx="4"/>
          </p:nvPr>
        </p:nvSpPr>
        <p:spPr>
          <a:xfrm>
            <a:off x="4286248" y="1857364"/>
            <a:ext cx="4643470" cy="3951288"/>
          </a:xfrm>
        </p:spPr>
        <p:txBody>
          <a:bodyPr/>
          <a:lstStyle/>
          <a:p>
            <a:pPr>
              <a:buNone/>
            </a:pPr>
            <a:r>
              <a:rPr lang="ru-RU" sz="2200" dirty="0" smtClean="0"/>
              <a:t>Количество теплоты, израсходованное на нагревание тела, зависит от …</a:t>
            </a:r>
            <a:endParaRPr lang="ru-RU" sz="2200" dirty="0" smtClean="0"/>
          </a:p>
          <a:p>
            <a:pPr>
              <a:buNone/>
            </a:pPr>
            <a:endParaRPr lang="ru-RU" sz="2200" dirty="0"/>
          </a:p>
          <a:p>
            <a:pPr marL="514350" indent="-514350">
              <a:buFont typeface="+mj-lt"/>
              <a:buAutoNum type="alphaLcPeriod"/>
            </a:pPr>
            <a:r>
              <a:rPr lang="ru-RU" sz="2200" dirty="0" smtClean="0"/>
              <a:t>Массы, объема, </a:t>
            </a:r>
            <a:r>
              <a:rPr lang="ru-RU" sz="2200" dirty="0" smtClean="0"/>
              <a:t>рода вещества</a:t>
            </a:r>
            <a:endParaRPr lang="ru-RU" sz="2200" dirty="0" smtClean="0"/>
          </a:p>
          <a:p>
            <a:pPr marL="514350" indent="-514350">
              <a:buFont typeface="+mj-lt"/>
              <a:buAutoNum type="alphaLcPeriod"/>
            </a:pPr>
            <a:r>
              <a:rPr lang="ru-RU" sz="2200" dirty="0" smtClean="0"/>
              <a:t>Изменения его температуры, плотности, рода вещества</a:t>
            </a:r>
            <a:endParaRPr lang="ru-RU" sz="2200" dirty="0" smtClean="0"/>
          </a:p>
          <a:p>
            <a:pPr marL="514350" indent="-514350">
              <a:buFont typeface="+mj-lt"/>
              <a:buAutoNum type="alphaLcPeriod"/>
            </a:pPr>
            <a:r>
              <a:rPr lang="ru-RU" sz="2200" dirty="0" smtClean="0"/>
              <a:t>Рода вещества, его массы и изменения температуры</a:t>
            </a:r>
            <a:endParaRPr lang="ru-RU" sz="2200" dirty="0" smtClean="0"/>
          </a:p>
          <a:p>
            <a:pPr marL="514350" indent="-514350">
              <a:buFont typeface="+mj-lt"/>
              <a:buAutoNum type="alphaLcPeriod"/>
            </a:pPr>
            <a:r>
              <a:rPr lang="ru-RU" sz="2200" dirty="0" smtClean="0"/>
              <a:t>Массы тела, его плотности и изменения температуры</a:t>
            </a:r>
            <a:endParaRPr lang="ru-RU" sz="2200" dirty="0" smtClean="0"/>
          </a:p>
          <a:p>
            <a:pPr marL="514350" indent="-514350">
              <a:buNone/>
            </a:pPr>
            <a:endParaRPr lang="ru-RU" sz="2200" dirty="0" smtClean="0"/>
          </a:p>
          <a:p>
            <a:pPr>
              <a:buNone/>
            </a:pPr>
            <a:endParaRPr lang="ru-RU" sz="22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Вопрос № </a:t>
            </a:r>
            <a:r>
              <a:rPr lang="ru-RU" dirty="0" smtClean="0"/>
              <a:t>5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428596" y="1214422"/>
            <a:ext cx="4040188" cy="639762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1 вариант</a:t>
            </a:r>
            <a:endParaRPr lang="ru-RU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2"/>
          </p:nvPr>
        </p:nvSpPr>
        <p:spPr>
          <a:xfrm>
            <a:off x="357158" y="1857364"/>
            <a:ext cx="4040188" cy="3951288"/>
          </a:xfrm>
        </p:spPr>
        <p:txBody>
          <a:bodyPr/>
          <a:lstStyle/>
          <a:p>
            <a:pPr>
              <a:buNone/>
            </a:pPr>
            <a:r>
              <a:rPr lang="ru-RU" sz="2200" dirty="0" smtClean="0"/>
              <a:t>Как надо понимать, что удельная теплоемкость цинка </a:t>
            </a:r>
            <a:r>
              <a:rPr lang="ru-RU" sz="2200" dirty="0" smtClean="0"/>
              <a:t>380 Дж/(</a:t>
            </a:r>
            <a:r>
              <a:rPr lang="ru-RU" sz="2200" dirty="0" err="1" smtClean="0"/>
              <a:t>кг</a:t>
            </a:r>
            <a:r>
              <a:rPr lang="ru-RU" sz="2200" dirty="0" err="1" smtClean="0">
                <a:sym typeface="Symbol"/>
              </a:rPr>
              <a:t>С</a:t>
            </a:r>
            <a:r>
              <a:rPr lang="ru-RU" sz="2200" dirty="0" smtClean="0"/>
              <a:t>)?</a:t>
            </a:r>
            <a:endParaRPr lang="ru-RU" sz="2200" dirty="0" smtClean="0"/>
          </a:p>
          <a:p>
            <a:pPr>
              <a:buNone/>
            </a:pPr>
            <a:endParaRPr lang="ru-RU" sz="2200" dirty="0"/>
          </a:p>
          <a:p>
            <a:pPr marL="514350" indent="-514350">
              <a:buFont typeface="+mj-lt"/>
              <a:buAutoNum type="alphaLcPeriod"/>
            </a:pPr>
            <a:r>
              <a:rPr lang="ru-RU" sz="2200" dirty="0" smtClean="0"/>
              <a:t>Цинк массой 380кг на 1</a:t>
            </a:r>
            <a:r>
              <a:rPr lang="ru-RU" sz="2200" dirty="0" smtClean="0">
                <a:sym typeface="Symbol"/>
              </a:rPr>
              <a:t></a:t>
            </a:r>
            <a:r>
              <a:rPr lang="ru-RU" sz="2200" dirty="0" smtClean="0">
                <a:sym typeface="Symbol"/>
              </a:rPr>
              <a:t>С требуется 1Дж</a:t>
            </a:r>
            <a:endParaRPr lang="ru-RU" sz="2200" dirty="0" smtClean="0"/>
          </a:p>
          <a:p>
            <a:pPr marL="514350" indent="-514350">
              <a:buFont typeface="+mj-lt"/>
              <a:buAutoNum type="alphaLcPeriod"/>
            </a:pPr>
            <a:r>
              <a:rPr lang="ru-RU" sz="2200" dirty="0" smtClean="0"/>
              <a:t>Цинк массой 1 кг на 380</a:t>
            </a:r>
            <a:r>
              <a:rPr lang="ru-RU" sz="2200" dirty="0" smtClean="0">
                <a:sym typeface="Symbol"/>
              </a:rPr>
              <a:t>С требуется 1Дж</a:t>
            </a:r>
            <a:endParaRPr lang="ru-RU" sz="2200" dirty="0" smtClean="0"/>
          </a:p>
          <a:p>
            <a:pPr marL="514350" indent="-514350">
              <a:buFont typeface="+mj-lt"/>
              <a:buAutoNum type="alphaLcPeriod"/>
            </a:pPr>
            <a:r>
              <a:rPr lang="ru-RU" sz="2200" dirty="0" smtClean="0"/>
              <a:t>Цинка </a:t>
            </a:r>
            <a:r>
              <a:rPr lang="ru-RU" sz="2200" dirty="0" smtClean="0"/>
              <a:t>массой 1 кг на 1</a:t>
            </a:r>
            <a:r>
              <a:rPr lang="ru-RU" sz="2200" dirty="0" smtClean="0">
                <a:sym typeface="Symbol"/>
              </a:rPr>
              <a:t>С </a:t>
            </a:r>
            <a:r>
              <a:rPr lang="ru-RU" sz="2200" dirty="0" smtClean="0">
                <a:sym typeface="Symbol"/>
              </a:rPr>
              <a:t>требуется 380 Дж</a:t>
            </a:r>
            <a:endParaRPr lang="ru-RU" sz="2200" dirty="0" smtClean="0"/>
          </a:p>
          <a:p>
            <a:pPr marL="514350" indent="-514350">
              <a:buFont typeface="+mj-lt"/>
              <a:buAutoNum type="alphaLcPeriod"/>
            </a:pPr>
            <a:r>
              <a:rPr lang="ru-RU" sz="2200" dirty="0" smtClean="0"/>
              <a:t>Цинка массой 1кг </a:t>
            </a:r>
            <a:r>
              <a:rPr lang="ru-RU" sz="2200" dirty="0" smtClean="0"/>
              <a:t>на 380</a:t>
            </a:r>
            <a:r>
              <a:rPr lang="ru-RU" sz="2200" dirty="0" smtClean="0">
                <a:sym typeface="Symbol"/>
              </a:rPr>
              <a:t>С требуется </a:t>
            </a:r>
            <a:r>
              <a:rPr lang="ru-RU" sz="2200" dirty="0" smtClean="0">
                <a:sym typeface="Symbol"/>
              </a:rPr>
              <a:t>380Дж</a:t>
            </a:r>
            <a:endParaRPr lang="ru-RU" sz="2200" dirty="0" smtClean="0"/>
          </a:p>
          <a:p>
            <a:pPr marL="514350" indent="-514350">
              <a:buNone/>
            </a:pPr>
            <a:endParaRPr lang="ru-RU" sz="2200" dirty="0"/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3"/>
          </p:nvPr>
        </p:nvSpPr>
        <p:spPr>
          <a:xfrm>
            <a:off x="4572000" y="1214422"/>
            <a:ext cx="4041775" cy="639762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2 вариант</a:t>
            </a:r>
            <a:endParaRPr lang="ru-RU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sz="quarter" idx="4"/>
          </p:nvPr>
        </p:nvSpPr>
        <p:spPr>
          <a:xfrm>
            <a:off x="4572000" y="1857364"/>
            <a:ext cx="4041775" cy="3951288"/>
          </a:xfrm>
        </p:spPr>
        <p:txBody>
          <a:bodyPr/>
          <a:lstStyle/>
          <a:p>
            <a:pPr>
              <a:buNone/>
            </a:pPr>
            <a:r>
              <a:rPr lang="ru-RU" sz="2200" dirty="0" smtClean="0"/>
              <a:t>Как называется количество теплоты, которое необходимо для нагревания вещества массой 1кг на 1</a:t>
            </a:r>
            <a:r>
              <a:rPr lang="ru-RU" sz="2200" dirty="0" smtClean="0">
                <a:sym typeface="Symbol"/>
              </a:rPr>
              <a:t>С </a:t>
            </a:r>
            <a:r>
              <a:rPr lang="ru-RU" sz="2200" dirty="0" smtClean="0">
                <a:sym typeface="Symbol"/>
              </a:rPr>
              <a:t>?</a:t>
            </a:r>
            <a:endParaRPr lang="ru-RU" sz="2200" dirty="0" smtClean="0"/>
          </a:p>
          <a:p>
            <a:pPr>
              <a:buNone/>
            </a:pPr>
            <a:endParaRPr lang="ru-RU" sz="2200" dirty="0"/>
          </a:p>
          <a:p>
            <a:pPr marL="514350" indent="-514350">
              <a:buFont typeface="+mj-lt"/>
              <a:buAutoNum type="alphaLcPeriod"/>
            </a:pPr>
            <a:r>
              <a:rPr lang="ru-RU" sz="2200" dirty="0" smtClean="0"/>
              <a:t>Удельной теплоемкостью этого вещества</a:t>
            </a:r>
          </a:p>
          <a:p>
            <a:pPr marL="514350" indent="-514350">
              <a:buFont typeface="+mj-lt"/>
              <a:buAutoNum type="alphaLcPeriod"/>
            </a:pPr>
            <a:r>
              <a:rPr lang="ru-RU" sz="2200" dirty="0" smtClean="0"/>
              <a:t>Теплопередачей</a:t>
            </a:r>
          </a:p>
          <a:p>
            <a:pPr marL="514350" indent="-514350">
              <a:buFont typeface="+mj-lt"/>
              <a:buAutoNum type="alphaLcPeriod"/>
            </a:pPr>
            <a:r>
              <a:rPr lang="ru-RU" sz="2200" dirty="0" smtClean="0"/>
              <a:t>Изменением внутренней энергии тела</a:t>
            </a:r>
          </a:p>
          <a:p>
            <a:pPr marL="514350" indent="-514350">
              <a:buFont typeface="+mj-lt"/>
              <a:buAutoNum type="alphaLcPeriod"/>
            </a:pPr>
            <a:endParaRPr lang="ru-RU" sz="2200" dirty="0" smtClean="0"/>
          </a:p>
          <a:p>
            <a:pPr marL="514350" indent="-514350">
              <a:buNone/>
            </a:pPr>
            <a:endParaRPr lang="ru-RU" sz="2200" dirty="0" smtClean="0"/>
          </a:p>
          <a:p>
            <a:pPr>
              <a:buNone/>
            </a:pPr>
            <a:endParaRPr lang="ru-RU" sz="22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Вопрос № </a:t>
            </a:r>
            <a:r>
              <a:rPr lang="ru-RU" dirty="0" smtClean="0"/>
              <a:t>6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428596" y="1214422"/>
            <a:ext cx="4040188" cy="35719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1 вариант</a:t>
            </a:r>
            <a:endParaRPr lang="ru-RU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2"/>
          </p:nvPr>
        </p:nvSpPr>
        <p:spPr>
          <a:xfrm>
            <a:off x="357158" y="1428736"/>
            <a:ext cx="8572560" cy="3500462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Свинцовый, латунный, железный и оловянный цилиндры равного диаметра и одинаковые по массе нагревают в горячей воде до одинаковой температуры и затем ставят на плитку парафина. Когда цилиндры остыли, часть парафина под ними расплавилась. Определите по рисунку, каким номеров обозначен</a:t>
            </a:r>
          </a:p>
          <a:p>
            <a:pPr>
              <a:buNone/>
            </a:pPr>
            <a:r>
              <a:rPr lang="ru-RU" b="1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Железный цилиндр</a:t>
            </a:r>
            <a:r>
              <a:rPr lang="ru-RU" dirty="0" smtClean="0"/>
              <a:t>		</a:t>
            </a:r>
            <a:r>
              <a:rPr lang="ru-RU" b="1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Свинцовый цилиндр</a:t>
            </a:r>
            <a:endParaRPr lang="ru-RU" b="1" dirty="0" smtClean="0">
              <a:solidFill>
                <a:schemeClr val="accent2">
                  <a:lumMod val="40000"/>
                  <a:lumOff val="60000"/>
                </a:schemeClr>
              </a:solidFill>
            </a:endParaRPr>
          </a:p>
          <a:p>
            <a:pPr>
              <a:buNone/>
            </a:pPr>
            <a:endParaRPr lang="ru-RU" dirty="0"/>
          </a:p>
          <a:p>
            <a:pPr marL="514350" indent="-514350">
              <a:buNone/>
            </a:pPr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3"/>
          </p:nvPr>
        </p:nvSpPr>
        <p:spPr>
          <a:xfrm>
            <a:off x="4572000" y="1214422"/>
            <a:ext cx="4041775" cy="285752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2 вариант</a:t>
            </a:r>
            <a:endParaRPr lang="ru-RU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grpSp>
        <p:nvGrpSpPr>
          <p:cNvPr id="3074" name="Group 2"/>
          <p:cNvGrpSpPr>
            <a:grpSpLocks/>
          </p:cNvGrpSpPr>
          <p:nvPr/>
        </p:nvGrpSpPr>
        <p:grpSpPr bwMode="auto">
          <a:xfrm>
            <a:off x="1857356" y="2857496"/>
            <a:ext cx="4540250" cy="3249614"/>
            <a:chOff x="2160" y="273"/>
            <a:chExt cx="7150" cy="4668"/>
          </a:xfrm>
        </p:grpSpPr>
        <p:sp>
          <p:nvSpPr>
            <p:cNvPr id="3075" name="Rectangle 3"/>
            <p:cNvSpPr>
              <a:spLocks noChangeArrowheads="1"/>
            </p:cNvSpPr>
            <p:nvPr/>
          </p:nvSpPr>
          <p:spPr bwMode="auto">
            <a:xfrm>
              <a:off x="2160" y="3178"/>
              <a:ext cx="7150" cy="1763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grpSp>
          <p:nvGrpSpPr>
            <p:cNvPr id="3076" name="Group 4"/>
            <p:cNvGrpSpPr>
              <a:grpSpLocks/>
            </p:cNvGrpSpPr>
            <p:nvPr/>
          </p:nvGrpSpPr>
          <p:grpSpPr bwMode="auto">
            <a:xfrm>
              <a:off x="2979" y="273"/>
              <a:ext cx="472" cy="3054"/>
              <a:chOff x="2979" y="273"/>
              <a:chExt cx="323" cy="3054"/>
            </a:xfrm>
          </p:grpSpPr>
          <p:grpSp>
            <p:nvGrpSpPr>
              <p:cNvPr id="3077" name="Group 5"/>
              <p:cNvGrpSpPr>
                <a:grpSpLocks/>
              </p:cNvGrpSpPr>
              <p:nvPr/>
            </p:nvGrpSpPr>
            <p:grpSpPr bwMode="auto">
              <a:xfrm>
                <a:off x="2979" y="447"/>
                <a:ext cx="323" cy="2880"/>
                <a:chOff x="2979" y="447"/>
                <a:chExt cx="323" cy="2880"/>
              </a:xfrm>
            </p:grpSpPr>
            <p:sp>
              <p:nvSpPr>
                <p:cNvPr id="3078" name="Rectangle 6"/>
                <p:cNvSpPr>
                  <a:spLocks noChangeArrowheads="1"/>
                </p:cNvSpPr>
                <p:nvPr/>
              </p:nvSpPr>
              <p:spPr bwMode="auto">
                <a:xfrm>
                  <a:off x="2979" y="2234"/>
                  <a:ext cx="323" cy="1093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100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ru-RU" sz="2200" b="1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Calibri" pitchFamily="34" charset="0"/>
                    </a:rPr>
                    <a:t>1</a:t>
                  </a:r>
                  <a:endParaRPr kumimoji="0" lang="ru-RU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</a:endParaRPr>
                </a:p>
              </p:txBody>
            </p:sp>
            <p:cxnSp>
              <p:nvCxnSpPr>
                <p:cNvPr id="3079" name="AutoShape 7"/>
                <p:cNvCxnSpPr>
                  <a:cxnSpLocks noChangeShapeType="1"/>
                </p:cNvCxnSpPr>
                <p:nvPr/>
              </p:nvCxnSpPr>
              <p:spPr bwMode="auto">
                <a:xfrm flipV="1">
                  <a:off x="3128" y="447"/>
                  <a:ext cx="0" cy="1787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</p:cxnSp>
          </p:grpSp>
          <p:sp>
            <p:nvSpPr>
              <p:cNvPr id="3080" name="Oval 8"/>
              <p:cNvSpPr>
                <a:spLocks noChangeArrowheads="1"/>
              </p:cNvSpPr>
              <p:nvPr/>
            </p:nvSpPr>
            <p:spPr bwMode="auto">
              <a:xfrm>
                <a:off x="2979" y="273"/>
                <a:ext cx="298" cy="174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</p:grpSp>
        <p:grpSp>
          <p:nvGrpSpPr>
            <p:cNvPr id="3081" name="Group 9"/>
            <p:cNvGrpSpPr>
              <a:grpSpLocks/>
            </p:cNvGrpSpPr>
            <p:nvPr/>
          </p:nvGrpSpPr>
          <p:grpSpPr bwMode="auto">
            <a:xfrm>
              <a:off x="4299" y="1118"/>
              <a:ext cx="472" cy="3054"/>
              <a:chOff x="2979" y="273"/>
              <a:chExt cx="323" cy="3054"/>
            </a:xfrm>
          </p:grpSpPr>
          <p:grpSp>
            <p:nvGrpSpPr>
              <p:cNvPr id="3082" name="Group 10"/>
              <p:cNvGrpSpPr>
                <a:grpSpLocks/>
              </p:cNvGrpSpPr>
              <p:nvPr/>
            </p:nvGrpSpPr>
            <p:grpSpPr bwMode="auto">
              <a:xfrm>
                <a:off x="2979" y="447"/>
                <a:ext cx="323" cy="2880"/>
                <a:chOff x="2979" y="447"/>
                <a:chExt cx="323" cy="2880"/>
              </a:xfrm>
            </p:grpSpPr>
            <p:sp>
              <p:nvSpPr>
                <p:cNvPr id="3083" name="Rectangle 11"/>
                <p:cNvSpPr>
                  <a:spLocks noChangeArrowheads="1"/>
                </p:cNvSpPr>
                <p:nvPr/>
              </p:nvSpPr>
              <p:spPr bwMode="auto">
                <a:xfrm>
                  <a:off x="2979" y="2234"/>
                  <a:ext cx="323" cy="1093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100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ru-RU" sz="2200" b="1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Calibri" pitchFamily="34" charset="0"/>
                    </a:rPr>
                    <a:t>2</a:t>
                  </a:r>
                  <a:endParaRPr kumimoji="0" lang="ru-RU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</a:endParaRPr>
                </a:p>
              </p:txBody>
            </p:sp>
            <p:cxnSp>
              <p:nvCxnSpPr>
                <p:cNvPr id="3084" name="AutoShape 12"/>
                <p:cNvCxnSpPr>
                  <a:cxnSpLocks noChangeShapeType="1"/>
                </p:cNvCxnSpPr>
                <p:nvPr/>
              </p:nvCxnSpPr>
              <p:spPr bwMode="auto">
                <a:xfrm flipV="1">
                  <a:off x="3128" y="447"/>
                  <a:ext cx="0" cy="1787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</p:cxnSp>
          </p:grpSp>
          <p:sp>
            <p:nvSpPr>
              <p:cNvPr id="3085" name="Oval 13"/>
              <p:cNvSpPr>
                <a:spLocks noChangeArrowheads="1"/>
              </p:cNvSpPr>
              <p:nvPr/>
            </p:nvSpPr>
            <p:spPr bwMode="auto">
              <a:xfrm>
                <a:off x="2979" y="273"/>
                <a:ext cx="298" cy="174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</p:grpSp>
        <p:grpSp>
          <p:nvGrpSpPr>
            <p:cNvPr id="3086" name="Group 14"/>
            <p:cNvGrpSpPr>
              <a:grpSpLocks/>
            </p:cNvGrpSpPr>
            <p:nvPr/>
          </p:nvGrpSpPr>
          <p:grpSpPr bwMode="auto">
            <a:xfrm>
              <a:off x="7440" y="687"/>
              <a:ext cx="472" cy="3054"/>
              <a:chOff x="2979" y="273"/>
              <a:chExt cx="323" cy="3054"/>
            </a:xfrm>
          </p:grpSpPr>
          <p:grpSp>
            <p:nvGrpSpPr>
              <p:cNvPr id="3087" name="Group 15"/>
              <p:cNvGrpSpPr>
                <a:grpSpLocks/>
              </p:cNvGrpSpPr>
              <p:nvPr/>
            </p:nvGrpSpPr>
            <p:grpSpPr bwMode="auto">
              <a:xfrm>
                <a:off x="2979" y="447"/>
                <a:ext cx="323" cy="2880"/>
                <a:chOff x="2979" y="447"/>
                <a:chExt cx="323" cy="2880"/>
              </a:xfrm>
            </p:grpSpPr>
            <p:sp>
              <p:nvSpPr>
                <p:cNvPr id="3088" name="Rectangle 16"/>
                <p:cNvSpPr>
                  <a:spLocks noChangeArrowheads="1"/>
                </p:cNvSpPr>
                <p:nvPr/>
              </p:nvSpPr>
              <p:spPr bwMode="auto">
                <a:xfrm>
                  <a:off x="2979" y="2234"/>
                  <a:ext cx="323" cy="1093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100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ru-RU" sz="2200" b="1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Calibri" pitchFamily="34" charset="0"/>
                    </a:rPr>
                    <a:t>4</a:t>
                  </a:r>
                  <a:endParaRPr kumimoji="0" lang="ru-RU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</a:endParaRPr>
                </a:p>
              </p:txBody>
            </p:sp>
            <p:cxnSp>
              <p:nvCxnSpPr>
                <p:cNvPr id="3089" name="AutoShape 17"/>
                <p:cNvCxnSpPr>
                  <a:cxnSpLocks noChangeShapeType="1"/>
                </p:cNvCxnSpPr>
                <p:nvPr/>
              </p:nvCxnSpPr>
              <p:spPr bwMode="auto">
                <a:xfrm flipV="1">
                  <a:off x="3128" y="447"/>
                  <a:ext cx="0" cy="1787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</p:cxnSp>
          </p:grpSp>
          <p:sp>
            <p:nvSpPr>
              <p:cNvPr id="3090" name="Oval 18"/>
              <p:cNvSpPr>
                <a:spLocks noChangeArrowheads="1"/>
              </p:cNvSpPr>
              <p:nvPr/>
            </p:nvSpPr>
            <p:spPr bwMode="auto">
              <a:xfrm>
                <a:off x="2979" y="273"/>
                <a:ext cx="298" cy="174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</p:grpSp>
        <p:grpSp>
          <p:nvGrpSpPr>
            <p:cNvPr id="3091" name="Group 19"/>
            <p:cNvGrpSpPr>
              <a:grpSpLocks/>
            </p:cNvGrpSpPr>
            <p:nvPr/>
          </p:nvGrpSpPr>
          <p:grpSpPr bwMode="auto">
            <a:xfrm>
              <a:off x="5838" y="447"/>
              <a:ext cx="472" cy="3054"/>
              <a:chOff x="2979" y="273"/>
              <a:chExt cx="323" cy="3054"/>
            </a:xfrm>
          </p:grpSpPr>
          <p:grpSp>
            <p:nvGrpSpPr>
              <p:cNvPr id="3092" name="Group 20"/>
              <p:cNvGrpSpPr>
                <a:grpSpLocks/>
              </p:cNvGrpSpPr>
              <p:nvPr/>
            </p:nvGrpSpPr>
            <p:grpSpPr bwMode="auto">
              <a:xfrm>
                <a:off x="2979" y="447"/>
                <a:ext cx="323" cy="2880"/>
                <a:chOff x="2979" y="447"/>
                <a:chExt cx="323" cy="2880"/>
              </a:xfrm>
            </p:grpSpPr>
            <p:sp>
              <p:nvSpPr>
                <p:cNvPr id="3093" name="Rectangle 21"/>
                <p:cNvSpPr>
                  <a:spLocks noChangeArrowheads="1"/>
                </p:cNvSpPr>
                <p:nvPr/>
              </p:nvSpPr>
              <p:spPr bwMode="auto">
                <a:xfrm>
                  <a:off x="2979" y="2234"/>
                  <a:ext cx="323" cy="1093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100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ru-RU" sz="2200" b="1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Calibri" pitchFamily="34" charset="0"/>
                    </a:rPr>
                    <a:t>3</a:t>
                  </a:r>
                  <a:endParaRPr kumimoji="0" lang="ru-RU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</a:endParaRPr>
                </a:p>
              </p:txBody>
            </p:sp>
            <p:cxnSp>
              <p:nvCxnSpPr>
                <p:cNvPr id="3094" name="AutoShape 22"/>
                <p:cNvCxnSpPr>
                  <a:cxnSpLocks noChangeShapeType="1"/>
                </p:cNvCxnSpPr>
                <p:nvPr/>
              </p:nvCxnSpPr>
              <p:spPr bwMode="auto">
                <a:xfrm flipV="1">
                  <a:off x="3128" y="447"/>
                  <a:ext cx="0" cy="1787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</p:cxnSp>
          </p:grpSp>
          <p:sp>
            <p:nvSpPr>
              <p:cNvPr id="3095" name="Oval 23"/>
              <p:cNvSpPr>
                <a:spLocks noChangeArrowheads="1"/>
              </p:cNvSpPr>
              <p:nvPr/>
            </p:nvSpPr>
            <p:spPr bwMode="auto">
              <a:xfrm>
                <a:off x="2979" y="273"/>
                <a:ext cx="298" cy="174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</p:grp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Спасибо за внимание!</a:t>
            </a:r>
            <a:endParaRPr lang="ru-RU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type="subTitle" idx="1"/>
          </p:nvPr>
        </p:nvSpPr>
        <p:spPr>
          <a:xfrm>
            <a:off x="381000" y="3071810"/>
            <a:ext cx="8305800" cy="2262190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Сдайте бланки работ учителю!</a:t>
            </a:r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chool">
  <a:themeElements>
    <a:clrScheme name="Тема Office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Тема Office">
      <a:majorFont>
        <a:latin typeface="Mead Bold"/>
        <a:ea typeface=""/>
        <a:cs typeface=""/>
      </a:majorFont>
      <a:minorFont>
        <a:latin typeface="Mead Bold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ема Office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school</Template>
  <TotalTime>139</TotalTime>
  <Words>360</Words>
  <Application>Microsoft Office PowerPoint</Application>
  <PresentationFormat>Экран (4:3)</PresentationFormat>
  <Paragraphs>79</Paragraphs>
  <Slides>8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0" baseType="lpstr">
      <vt:lpstr>school</vt:lpstr>
      <vt:lpstr>Microsoft Equation 3.0</vt:lpstr>
      <vt:lpstr>Тест по физике №2 </vt:lpstr>
      <vt:lpstr>Вопрос № 1</vt:lpstr>
      <vt:lpstr>Вопрос № 2</vt:lpstr>
      <vt:lpstr>Вопрос № 3</vt:lpstr>
      <vt:lpstr>Вопрос № 4</vt:lpstr>
      <vt:lpstr>Вопрос № 5</vt:lpstr>
      <vt:lpstr>Вопрос № 6</vt:lpstr>
      <vt:lpstr>Спасибо за внимание!</vt:lpstr>
    </vt:vector>
  </TitlesOfParts>
  <Company>Дом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Татьянка</dc:creator>
  <cp:lastModifiedBy>Татьянка</cp:lastModifiedBy>
  <cp:revision>14</cp:revision>
  <dcterms:created xsi:type="dcterms:W3CDTF">2013-09-18T01:44:00Z</dcterms:created>
  <dcterms:modified xsi:type="dcterms:W3CDTF">2013-10-01T19:47:42Z</dcterms:modified>
</cp:coreProperties>
</file>