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333399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7" autoAdjust="0"/>
    <p:restoredTop sz="94715" autoAdjust="0"/>
  </p:normalViewPr>
  <p:slideViewPr>
    <p:cSldViewPr>
      <p:cViewPr varScale="1">
        <p:scale>
          <a:sx n="58" d="100"/>
          <a:sy n="58" d="100"/>
        </p:scale>
        <p:origin x="-119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1228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44A287-F4F7-482C-881F-16FB3EBA6153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F7FE63-EEC1-4CB6-AFCE-02290D2CC80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F7FE63-EEC1-4CB6-AFCE-02290D2CC807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EA96F-023D-4DD2-A5A9-326091A03391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F2AAA-4133-432E-A482-28E615F13FE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EA96F-023D-4DD2-A5A9-326091A03391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F2AAA-4133-432E-A482-28E615F13F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EA96F-023D-4DD2-A5A9-326091A03391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F2AAA-4133-432E-A482-28E615F13F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EA96F-023D-4DD2-A5A9-326091A03391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F2AAA-4133-432E-A482-28E615F13F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EA96F-023D-4DD2-A5A9-326091A03391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FEF2AAA-4133-432E-A482-28E615F13F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EA96F-023D-4DD2-A5A9-326091A03391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F2AAA-4133-432E-A482-28E615F13F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EA96F-023D-4DD2-A5A9-326091A03391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F2AAA-4133-432E-A482-28E615F13F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EA96F-023D-4DD2-A5A9-326091A03391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F2AAA-4133-432E-A482-28E615F13F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EA96F-023D-4DD2-A5A9-326091A03391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F2AAA-4133-432E-A482-28E615F13F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EA96F-023D-4DD2-A5A9-326091A03391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F2AAA-4133-432E-A482-28E615F13F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EA96F-023D-4DD2-A5A9-326091A03391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F2AAA-4133-432E-A482-28E615F13F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8CEA96F-023D-4DD2-A5A9-326091A03391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FEF2AAA-4133-432E-A482-28E615F13FE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gif"/><Relationship Id="rId4" Type="http://schemas.openxmlformats.org/officeDocument/2006/relationships/image" Target="../media/image10.gi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07704" y="533400"/>
            <a:ext cx="6564564" cy="2868168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Конкурсная Работа «Государственные символы России»</a:t>
            </a:r>
            <a:endParaRPr lang="ru-RU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Выполнила ученица 7 «А» класса</a:t>
            </a:r>
          </a:p>
          <a:p>
            <a:r>
              <a:rPr lang="ru-RU" dirty="0" smtClean="0"/>
              <a:t>Кобылянская Нелли </a:t>
            </a:r>
          </a:p>
          <a:p>
            <a:endParaRPr lang="ru-RU" dirty="0" smtClean="0"/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lang="en-US" b="1" dirty="0" smtClean="0"/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7239000" cy="5907056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r>
              <a:rPr lang="ru-RU" sz="1800" b="1" dirty="0" smtClean="0"/>
              <a:t>    </a:t>
            </a:r>
            <a:r>
              <a:rPr lang="ru-RU" sz="2400" b="1" dirty="0" smtClean="0"/>
              <a:t>Три цвета флага, ставшего национальным, получили официальное толкование. Красный цвет означал «</a:t>
            </a:r>
            <a:r>
              <a:rPr lang="ru-RU" sz="2400" b="1" dirty="0" err="1" smtClean="0"/>
              <a:t>державность</a:t>
            </a:r>
            <a:r>
              <a:rPr lang="ru-RU" sz="2400" b="1" dirty="0" smtClean="0"/>
              <a:t>», синий – цвет Богоматери, под покровом которой находится Россия, белый – цвет свободы и независимости. Эти цвета означали также содружество Белой, Малой и Великой России. После Февральской революции Временное правительство употребляло в качестве государственного бело-сине-красный флаг. </a:t>
            </a:r>
            <a:endParaRPr lang="ru-RU" sz="24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7239000" cy="5979064"/>
          </a:xfrm>
        </p:spPr>
        <p:txBody>
          <a:bodyPr/>
          <a:lstStyle/>
          <a:p>
            <a:pPr>
              <a:buNone/>
            </a:pPr>
            <a:r>
              <a:rPr lang="ru-RU" sz="1800" b="1" dirty="0" smtClean="0"/>
              <a:t>   После революции более 70 лет государственным флагом являлся красный стяг. </a:t>
            </a:r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b="1" i="1" dirty="0" smtClean="0"/>
          </a:p>
          <a:p>
            <a:pPr>
              <a:buNone/>
            </a:pPr>
            <a:endParaRPr lang="ru-RU" sz="1800" b="1" i="1" dirty="0" smtClean="0"/>
          </a:p>
          <a:p>
            <a:pPr>
              <a:buNone/>
            </a:pPr>
            <a:endParaRPr lang="ru-RU" sz="1800" b="1" i="1" dirty="0" smtClean="0"/>
          </a:p>
          <a:p>
            <a:pPr>
              <a:buNone/>
            </a:pPr>
            <a:endParaRPr lang="ru-RU" sz="1800" b="1" i="1" dirty="0" smtClean="0"/>
          </a:p>
          <a:p>
            <a:pPr>
              <a:buNone/>
            </a:pPr>
            <a:endParaRPr lang="ru-RU" sz="1800" b="1" i="1" dirty="0" smtClean="0"/>
          </a:p>
          <a:p>
            <a:pPr>
              <a:buNone/>
            </a:pPr>
            <a:endParaRPr lang="ru-RU" sz="1800" b="1" i="1" dirty="0" smtClean="0"/>
          </a:p>
          <a:p>
            <a:pPr>
              <a:buNone/>
            </a:pPr>
            <a:endParaRPr lang="ru-RU" sz="1800" b="1" i="1" dirty="0" smtClean="0"/>
          </a:p>
          <a:p>
            <a:pPr>
              <a:buNone/>
            </a:pPr>
            <a:r>
              <a:rPr lang="ru-RU" sz="1600" b="1" dirty="0" smtClean="0"/>
              <a:t>Флаг РСФСР с  1954 по 21  августа 1991г</a:t>
            </a:r>
            <a:endParaRPr lang="ru-RU" sz="1600" dirty="0" smtClean="0"/>
          </a:p>
          <a:p>
            <a:pPr>
              <a:buNone/>
            </a:pPr>
            <a:endParaRPr lang="ru-RU" sz="1800" b="1" i="1" dirty="0" smtClean="0"/>
          </a:p>
          <a:p>
            <a:pPr>
              <a:buNone/>
            </a:pPr>
            <a:endParaRPr lang="ru-RU" sz="1800" dirty="0" smtClean="0"/>
          </a:p>
        </p:txBody>
      </p:sp>
      <p:pic>
        <p:nvPicPr>
          <p:cNvPr id="4" name="Рисунок 3" descr="ф8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584" y="1268760"/>
            <a:ext cx="3024336" cy="1512168"/>
          </a:xfrm>
          <a:prstGeom prst="rect">
            <a:avLst/>
          </a:prstGeom>
        </p:spPr>
      </p:pic>
      <p:pic>
        <p:nvPicPr>
          <p:cNvPr id="5" name="Рисунок 4" descr="ф99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67944" y="1844824"/>
            <a:ext cx="3240360" cy="1620180"/>
          </a:xfrm>
          <a:prstGeom prst="rect">
            <a:avLst/>
          </a:prstGeom>
        </p:spPr>
      </p:pic>
      <p:pic>
        <p:nvPicPr>
          <p:cNvPr id="10" name="Рисунок 9" descr="ф100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43608" y="4725144"/>
            <a:ext cx="3168352" cy="1584176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91264" cy="5979064"/>
          </a:xfrm>
        </p:spPr>
        <p:txBody>
          <a:bodyPr/>
          <a:lstStyle/>
          <a:p>
            <a:pPr>
              <a:buNone/>
            </a:pPr>
            <a:r>
              <a:rPr lang="ru-RU" sz="1800" b="1" i="1" dirty="0" smtClean="0"/>
              <a:t>    </a:t>
            </a:r>
          </a:p>
          <a:p>
            <a:pPr>
              <a:buNone/>
            </a:pPr>
            <a:r>
              <a:rPr lang="ru-RU" sz="1800" b="1" i="1" dirty="0" smtClean="0"/>
              <a:t>         </a:t>
            </a:r>
            <a:r>
              <a:rPr lang="ru-RU" sz="1800" b="1" dirty="0" smtClean="0">
                <a:solidFill>
                  <a:schemeClr val="accent5">
                    <a:lumMod val="50000"/>
                  </a:schemeClr>
                </a:solidFill>
              </a:rPr>
              <a:t>Флаг с </a:t>
            </a:r>
            <a:r>
              <a:rPr lang="ru-RU" sz="1800" b="1" dirty="0" err="1" smtClean="0">
                <a:solidFill>
                  <a:schemeClr val="accent5">
                    <a:lumMod val="50000"/>
                  </a:schemeClr>
                </a:solidFill>
              </a:rPr>
              <a:t>голубой</a:t>
            </a:r>
            <a:r>
              <a:rPr lang="ru-RU" sz="1800" b="1" dirty="0" smtClean="0">
                <a:solidFill>
                  <a:schemeClr val="accent5">
                    <a:lumMod val="50000"/>
                  </a:schemeClr>
                </a:solidFill>
              </a:rPr>
              <a:t> полосой, существовавший как флаг РСФСР с 1 ноября 1991 по 25 декабря 1991 и РФ до 11 декабря 1993 года </a:t>
            </a:r>
          </a:p>
          <a:p>
            <a:pPr>
              <a:buNone/>
            </a:pP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Рисунок 3" descr="ф11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7664" y="2564904"/>
            <a:ext cx="6192688" cy="3096344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147248" cy="58350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b="1" dirty="0" smtClean="0"/>
              <a:t>              </a:t>
            </a:r>
            <a:r>
              <a:rPr lang="ru-RU" sz="1800" b="1" i="1" dirty="0" smtClean="0"/>
              <a:t>Флаг РФ с 11 декабря 1993 года </a:t>
            </a:r>
            <a:endParaRPr lang="ru-RU" sz="1800" b="1" dirty="0" smtClean="0"/>
          </a:p>
          <a:p>
            <a:pPr>
              <a:buNone/>
            </a:pPr>
            <a:endParaRPr lang="ru-RU" sz="1800" b="1" dirty="0" smtClean="0"/>
          </a:p>
          <a:p>
            <a:pPr>
              <a:buNone/>
            </a:pPr>
            <a:endParaRPr lang="ru-RU" sz="1800" b="1" dirty="0" smtClean="0"/>
          </a:p>
          <a:p>
            <a:pPr>
              <a:buNone/>
            </a:pPr>
            <a:endParaRPr lang="ru-RU" sz="1800" b="1" dirty="0" smtClean="0"/>
          </a:p>
          <a:p>
            <a:pPr>
              <a:buNone/>
            </a:pPr>
            <a:endParaRPr lang="ru-RU" sz="1800" b="1" dirty="0" smtClean="0"/>
          </a:p>
          <a:p>
            <a:pPr>
              <a:buNone/>
            </a:pPr>
            <a:endParaRPr lang="ru-RU" sz="1800" b="1" dirty="0" smtClean="0"/>
          </a:p>
          <a:p>
            <a:pPr>
              <a:buNone/>
            </a:pPr>
            <a:endParaRPr lang="ru-RU" sz="1800" b="1" dirty="0" smtClean="0"/>
          </a:p>
          <a:p>
            <a:pPr>
              <a:buNone/>
            </a:pPr>
            <a:endParaRPr lang="ru-RU" sz="1800" b="1" dirty="0" smtClean="0"/>
          </a:p>
          <a:p>
            <a:pPr>
              <a:buNone/>
            </a:pPr>
            <a:endParaRPr lang="ru-RU" sz="1800" b="1" dirty="0" smtClean="0"/>
          </a:p>
          <a:p>
            <a:pPr>
              <a:buNone/>
            </a:pPr>
            <a:endParaRPr lang="ru-RU" sz="1800" b="1" dirty="0" smtClean="0"/>
          </a:p>
          <a:p>
            <a:pPr>
              <a:buNone/>
            </a:pPr>
            <a:endParaRPr lang="ru-RU" sz="1800" b="1" dirty="0" smtClean="0"/>
          </a:p>
          <a:p>
            <a:pPr>
              <a:buNone/>
            </a:pPr>
            <a:endParaRPr lang="ru-RU" sz="1800" b="1" dirty="0" smtClean="0"/>
          </a:p>
          <a:p>
            <a:pPr>
              <a:buNone/>
            </a:pPr>
            <a:r>
              <a:rPr lang="ru-RU" sz="1800" b="1" dirty="0" smtClean="0"/>
              <a:t>    </a:t>
            </a:r>
            <a:r>
              <a:rPr lang="ru-RU" sz="1800" b="1" dirty="0" smtClean="0">
                <a:solidFill>
                  <a:schemeClr val="accent5">
                    <a:lumMod val="50000"/>
                  </a:schemeClr>
                </a:solidFill>
              </a:rPr>
              <a:t>Государственный флаг России представляет собой прямоугольное полотнище из трех равновеликих горизонтальных полос: верхней – белого, средней – синего и ней – красного цвета. </a:t>
            </a:r>
            <a:endParaRPr lang="ru-RU" sz="18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Рисунок 3" descr="ф12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79712" y="1249633"/>
            <a:ext cx="4680520" cy="3115471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7239000" cy="597906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Данная работа выполнена в технике «торцевание»</a:t>
            </a:r>
          </a:p>
          <a:p>
            <a:pPr>
              <a:buNone/>
            </a:pPr>
            <a:r>
              <a:rPr lang="ru-RU" dirty="0" smtClean="0"/>
              <a:t>   Все что нам для этого понадобится - стержень от шариковой ручки (или карандаш), клей </a:t>
            </a:r>
            <a:r>
              <a:rPr lang="ru-RU" dirty="0" err="1" smtClean="0"/>
              <a:t>пва</a:t>
            </a:r>
            <a:r>
              <a:rPr lang="ru-RU" dirty="0" smtClean="0"/>
              <a:t>, гофрированная цветная бумага и </a:t>
            </a:r>
            <a:r>
              <a:rPr lang="ru-RU" dirty="0" err="1" smtClean="0"/>
              <a:t>фоторамка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0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23729" y="3682402"/>
            <a:ext cx="2808312" cy="2464274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раб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1" y="836712"/>
            <a:ext cx="7056784" cy="5184576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раб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260648"/>
            <a:ext cx="3642463" cy="5425752"/>
          </a:xfrm>
        </p:spPr>
      </p:pic>
      <p:pic>
        <p:nvPicPr>
          <p:cNvPr id="5" name="Рисунок 4" descr="раб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11960" y="3717032"/>
            <a:ext cx="3810000" cy="28575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716016" y="692696"/>
            <a:ext cx="317068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Работа 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участвовала  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в школьном этапе конкурса  «Государственная символика России»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7715200" cy="84584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История</a:t>
            </a:r>
            <a:r>
              <a:rPr lang="ru-RU" baseline="0" dirty="0" smtClean="0"/>
              <a:t> Российской символики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988840"/>
            <a:ext cx="8147248" cy="45856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</a:rPr>
              <a:t>Российский </a:t>
            </a:r>
            <a:r>
              <a:rPr lang="ru-RU" b="1" i="1" dirty="0" err="1" smtClean="0">
                <a:solidFill>
                  <a:schemeClr val="accent4">
                    <a:lumMod val="50000"/>
                  </a:schemeClr>
                </a:solidFill>
              </a:rPr>
              <a:t>триколор</a:t>
            </a:r>
            <a:endParaRPr lang="ru-RU" b="1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2400" dirty="0" smtClean="0"/>
              <a:t>Первым флагом Руси был красный флаг. Под красным полотнищем ходили в походы дружины Вещего Олега и Святослава.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b="1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5" name="Рисунок 4" descr="ф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1681" y="4009565"/>
            <a:ext cx="4392488" cy="2470774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620688"/>
            <a:ext cx="7372672" cy="58350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b="1" i="1" dirty="0" smtClean="0">
                <a:solidFill>
                  <a:schemeClr val="accent5">
                    <a:lumMod val="50000"/>
                  </a:schemeClr>
                </a:solidFill>
              </a:rPr>
              <a:t>Дружина Вещего Олега, штурмующая Константинополь под красными знамёнами </a:t>
            </a:r>
            <a:endParaRPr lang="ru-RU" sz="18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1800" b="1" dirty="0" smtClean="0">
                <a:solidFill>
                  <a:schemeClr val="accent5">
                    <a:lumMod val="50000"/>
                  </a:schemeClr>
                </a:solidFill>
              </a:rPr>
              <a:t>Флаг, под которым Святослав громил Хазарию, имел на себе изображение двузубца. С принятием же христианства двузубец был заменён на крест на Голгофе. В период феодальной раздробленности свой флаг имело каждое княжество. </a:t>
            </a:r>
          </a:p>
          <a:p>
            <a:pPr>
              <a:buNone/>
            </a:pPr>
            <a:r>
              <a:rPr lang="ru-RU" sz="1800" b="1" dirty="0" smtClean="0">
                <a:solidFill>
                  <a:schemeClr val="accent5">
                    <a:lumMod val="50000"/>
                  </a:schemeClr>
                </a:solidFill>
              </a:rPr>
              <a:t>Первой попыткой внедрения общерусского флага был стяг с ликом Христа. Под этим флагом Дмитрий Донской одержал победу в Куликовской битве.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ф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67743" y="3987424"/>
            <a:ext cx="3960441" cy="2079231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548680"/>
            <a:ext cx="7166992" cy="5472608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1900" b="1" dirty="0" smtClean="0">
                <a:solidFill>
                  <a:schemeClr val="accent5">
                    <a:lumMod val="50000"/>
                  </a:schemeClr>
                </a:solidFill>
              </a:rPr>
              <a:t>Когда московские князья стали собирать русские земли под свою руку, флагом объединяемой Руси стал постепенно становиться московский </a:t>
            </a:r>
            <a:r>
              <a:rPr lang="ru-RU" sz="1900" b="1" dirty="0" err="1" smtClean="0">
                <a:solidFill>
                  <a:schemeClr val="accent5">
                    <a:lumMod val="50000"/>
                  </a:schemeClr>
                </a:solidFill>
              </a:rPr>
              <a:t>Ездец</a:t>
            </a:r>
            <a:r>
              <a:rPr lang="ru-RU" sz="1900" b="1" dirty="0" smtClean="0">
                <a:solidFill>
                  <a:schemeClr val="accent5">
                    <a:lumMod val="50000"/>
                  </a:schemeClr>
                </a:solidFill>
              </a:rPr>
              <a:t> на красном поле, который  во время правления Ивана III сменился заимствованным из Византии двуглавым орлом на белом фоне.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 descr="ф3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55776" y="3282284"/>
            <a:ext cx="3927872" cy="2602215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7239000" cy="59070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    </a:t>
            </a:r>
            <a:r>
              <a:rPr lang="ru-RU" sz="1800" b="1" dirty="0" smtClean="0">
                <a:solidFill>
                  <a:schemeClr val="accent5">
                    <a:lumMod val="50000"/>
                  </a:schemeClr>
                </a:solidFill>
              </a:rPr>
              <a:t>Впервые бело-сине-красный флаг был поднят на первом русском военном корабле «Орел», спущенном на воду в 1667 году, который, правда, три года спустя был сожжен войсками Степана Разина.</a:t>
            </a:r>
          </a:p>
          <a:p>
            <a:pPr>
              <a:buNone/>
            </a:pPr>
            <a:r>
              <a:rPr lang="ru-RU" sz="1800" b="1" dirty="0" smtClean="0">
                <a:solidFill>
                  <a:schemeClr val="accent5">
                    <a:lumMod val="50000"/>
                  </a:schemeClr>
                </a:solidFill>
              </a:rPr>
              <a:t>    Что же означало в те времена это </a:t>
            </a:r>
            <a:r>
              <a:rPr lang="ru-RU" sz="1800" b="1" dirty="0" err="1" smtClean="0">
                <a:solidFill>
                  <a:schemeClr val="accent5">
                    <a:lumMod val="50000"/>
                  </a:schemeClr>
                </a:solidFill>
              </a:rPr>
              <a:t>трёхцветие</a:t>
            </a:r>
            <a:r>
              <a:rPr lang="ru-RU" sz="1800" b="1" dirty="0" smtClean="0">
                <a:solidFill>
                  <a:schemeClr val="accent5">
                    <a:lumMod val="50000"/>
                  </a:schemeClr>
                </a:solidFill>
              </a:rPr>
              <a:t>? Появление трёхцветного флага совпало по времени с начавшимся объединением России по </a:t>
            </a:r>
            <a:r>
              <a:rPr lang="ru-RU" sz="1800" b="1" dirty="0" err="1" smtClean="0">
                <a:solidFill>
                  <a:schemeClr val="accent5">
                    <a:lumMod val="50000"/>
                  </a:schemeClr>
                </a:solidFill>
              </a:rPr>
              <a:t>Андрусовскому</a:t>
            </a:r>
            <a:r>
              <a:rPr lang="ru-RU" sz="1800" b="1" dirty="0" smtClean="0">
                <a:solidFill>
                  <a:schemeClr val="accent5">
                    <a:lumMod val="50000"/>
                  </a:schemeClr>
                </a:solidFill>
              </a:rPr>
              <a:t> перемирию, завершившему победоносную для нас русско-польскую войну 1654-67 годов в Московскому царству отошли Левобережная Украина и кусочек восточной части Белой Руси. </a:t>
            </a:r>
          </a:p>
          <a:p>
            <a:pPr>
              <a:buNone/>
            </a:pPr>
            <a:endParaRPr lang="ru-RU" sz="18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1800" b="1" dirty="0" smtClean="0">
                <a:solidFill>
                  <a:schemeClr val="accent5">
                    <a:lumMod val="50000"/>
                  </a:schemeClr>
                </a:solidFill>
              </a:rPr>
              <a:t>   Законным же отцом </a:t>
            </a:r>
            <a:r>
              <a:rPr lang="ru-RU" sz="1800" b="1" dirty="0" err="1" smtClean="0">
                <a:solidFill>
                  <a:schemeClr val="accent5">
                    <a:lumMod val="50000"/>
                  </a:schemeClr>
                </a:solidFill>
              </a:rPr>
              <a:t>триколора</a:t>
            </a:r>
            <a:r>
              <a:rPr lang="ru-RU" sz="1800" b="1" dirty="0" smtClean="0">
                <a:solidFill>
                  <a:schemeClr val="accent5">
                    <a:lumMod val="50000"/>
                  </a:schemeClr>
                </a:solidFill>
              </a:rPr>
              <a:t> ныне признан Петр I. 20 января 1705 года он издал указ, согласно которому «на торговых всяких судах» должны поднимать бело-сине-красный флаг, сам начертал образец и определил порядок горизонтальных полос.</a:t>
            </a:r>
          </a:p>
          <a:p>
            <a:pPr>
              <a:buNone/>
            </a:pPr>
            <a:endParaRPr lang="ru-RU" sz="1800" b="1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7239000" cy="5979064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    </a:t>
            </a:r>
          </a:p>
          <a:p>
            <a:pPr>
              <a:buNone/>
            </a:pPr>
            <a:r>
              <a:rPr lang="ru-RU" sz="1800" b="1" i="1" dirty="0" smtClean="0"/>
              <a:t>                        </a:t>
            </a:r>
          </a:p>
          <a:p>
            <a:pPr>
              <a:buNone/>
            </a:pPr>
            <a:endParaRPr lang="ru-RU" sz="1800" b="1" i="1" dirty="0" smtClean="0"/>
          </a:p>
          <a:p>
            <a:pPr>
              <a:buNone/>
            </a:pPr>
            <a:endParaRPr lang="ru-RU" sz="1800" b="1" i="1" dirty="0" smtClean="0"/>
          </a:p>
          <a:p>
            <a:pPr>
              <a:buNone/>
            </a:pPr>
            <a:r>
              <a:rPr lang="ru-RU" sz="1800" b="1" i="1" dirty="0" smtClean="0"/>
              <a:t>                        </a:t>
            </a:r>
          </a:p>
          <a:p>
            <a:pPr>
              <a:buNone/>
            </a:pPr>
            <a:endParaRPr lang="ru-RU" sz="1800" b="1" i="1" dirty="0" smtClean="0"/>
          </a:p>
          <a:p>
            <a:pPr>
              <a:buNone/>
            </a:pPr>
            <a:r>
              <a:rPr lang="ru-RU" sz="1800" b="1" i="1" dirty="0" smtClean="0"/>
              <a:t>                  Флаг времен Алексея Михайловича </a:t>
            </a:r>
            <a:endParaRPr lang="ru-RU" sz="1800" dirty="0" smtClean="0"/>
          </a:p>
        </p:txBody>
      </p:sp>
      <p:pic>
        <p:nvPicPr>
          <p:cNvPr id="4" name="Рисунок 3" descr="ф4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7704" y="1331955"/>
            <a:ext cx="4608512" cy="3573998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7239000" cy="5979064"/>
          </a:xfrm>
        </p:spPr>
        <p:txBody>
          <a:bodyPr/>
          <a:lstStyle/>
          <a:p>
            <a:pPr>
              <a:buNone/>
            </a:pPr>
            <a:r>
              <a:rPr lang="ru-RU" sz="2800" dirty="0" smtClean="0"/>
              <a:t>    </a:t>
            </a:r>
            <a:r>
              <a:rPr lang="ru-RU" sz="1800" b="1" dirty="0" smtClean="0"/>
              <a:t>В разных вариациях </a:t>
            </a:r>
            <a:r>
              <a:rPr lang="ru-RU" sz="1800" b="1" dirty="0" err="1" smtClean="0"/>
              <a:t>трехполосный</a:t>
            </a:r>
            <a:r>
              <a:rPr lang="ru-RU" sz="1800" b="1" dirty="0" smtClean="0"/>
              <a:t> флаг украшал и военные корабли до 1712 года, когда на военном флоте утвердился Андреевский флаг.</a:t>
            </a:r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/>
          </a:p>
        </p:txBody>
      </p:sp>
      <p:pic>
        <p:nvPicPr>
          <p:cNvPr id="4" name="Рисунок 3" descr="ф55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79712" y="2348880"/>
            <a:ext cx="4569296" cy="3038582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7239000" cy="59790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b="1" dirty="0" smtClean="0">
                <a:solidFill>
                  <a:schemeClr val="accent5">
                    <a:lumMod val="50000"/>
                  </a:schemeClr>
                </a:solidFill>
              </a:rPr>
              <a:t>В 1858 году Александр </a:t>
            </a:r>
            <a:r>
              <a:rPr lang="ru-RU" sz="1800" b="1" dirty="0" err="1" smtClean="0">
                <a:solidFill>
                  <a:schemeClr val="accent5">
                    <a:lumMod val="50000"/>
                  </a:schemeClr>
                </a:solidFill>
              </a:rPr>
              <a:t>рдил</a:t>
            </a:r>
            <a:r>
              <a:rPr lang="ru-RU" sz="1800" b="1" dirty="0" smtClean="0">
                <a:solidFill>
                  <a:schemeClr val="accent5">
                    <a:lumMod val="50000"/>
                  </a:schemeClr>
                </a:solidFill>
              </a:rPr>
              <a:t> рисунок «с расположением гербовых черно-желто-белого цветов Империи на знаменах, флагах и других предметах для украшений на улицах при торжественных случаях». А 1 января 1865 года вышел именной указ Александра II, в котором цвета черный, оранжевый (золотой) и белый уже прямо названы «государственными цветами России». Черно-желто-белый флаг просуществовал до 1883 года. </a:t>
            </a:r>
          </a:p>
          <a:p>
            <a:pPr>
              <a:buNone/>
            </a:pPr>
            <a:endParaRPr lang="ru-RU" sz="1800" dirty="0"/>
          </a:p>
        </p:txBody>
      </p:sp>
      <p:pic>
        <p:nvPicPr>
          <p:cNvPr id="4" name="Рисунок 3" descr="ф6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63688" y="3285422"/>
            <a:ext cx="5681861" cy="2845255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7239000" cy="59070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b="1" dirty="0" smtClean="0"/>
              <a:t>28 апреля 1883 года было объявлено повеление Александра III, в котором говорилось: «Чтобы в тех торжественных случаях, когда признается возможным дозволить украшение зданий флагами, был употреблен исключительно русский флаг, состоящий из трех полос: верхней – белого, средней – синего и нижней – красного цветов». В 1896 году Николай II учредил Особое совещание при министерстве юстиции для обсуждения вопроса о Российском национальном флаге. Совещание пришло к выводу, что «флаг бело-сине-красный имеет полное право называться российским или национальным и цвета его: белый, синий и красный именоваться государственными».</a:t>
            </a:r>
          </a:p>
          <a:p>
            <a:pPr>
              <a:buNone/>
            </a:pPr>
            <a:r>
              <a:rPr lang="ru-RU" sz="1800" b="1" dirty="0" smtClean="0"/>
              <a:t> </a:t>
            </a:r>
            <a:endParaRPr lang="ru-RU" sz="1800" b="1" dirty="0"/>
          </a:p>
        </p:txBody>
      </p:sp>
      <p:pic>
        <p:nvPicPr>
          <p:cNvPr id="4" name="Рисунок 3" descr="ф7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8" y="4459075"/>
            <a:ext cx="3168352" cy="2106954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118</TotalTime>
  <Words>631</Words>
  <Application>Microsoft Office PowerPoint</Application>
  <PresentationFormat>Экран (4:3)</PresentationFormat>
  <Paragraphs>87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Апекс</vt:lpstr>
      <vt:lpstr>Конкурсная Работа «Государственные символы России»</vt:lpstr>
      <vt:lpstr>История Российской символики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Работа на конкурс «Государственные символы России»</dc:title>
  <dc:creator>ААА</dc:creator>
  <cp:lastModifiedBy>ААА</cp:lastModifiedBy>
  <cp:revision>15</cp:revision>
  <dcterms:created xsi:type="dcterms:W3CDTF">2013-10-02T14:41:34Z</dcterms:created>
  <dcterms:modified xsi:type="dcterms:W3CDTF">2013-10-02T17:24:18Z</dcterms:modified>
</cp:coreProperties>
</file>