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8" r:id="rId2"/>
    <p:sldId id="262" r:id="rId3"/>
    <p:sldId id="287" r:id="rId4"/>
    <p:sldId id="289" r:id="rId5"/>
    <p:sldId id="290" r:id="rId6"/>
    <p:sldId id="291" r:id="rId7"/>
    <p:sldId id="293" r:id="rId8"/>
    <p:sldId id="294" r:id="rId9"/>
    <p:sldId id="295" r:id="rId10"/>
    <p:sldId id="302" r:id="rId11"/>
    <p:sldId id="303" r:id="rId12"/>
    <p:sldId id="305" r:id="rId13"/>
    <p:sldId id="306" r:id="rId14"/>
    <p:sldId id="307" r:id="rId15"/>
    <p:sldId id="30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  <a:srgbClr val="0000CC"/>
    <a:srgbClr val="FFFF66"/>
    <a:srgbClr val="0033CC"/>
    <a:srgbClr val="FF9900"/>
    <a:srgbClr val="FF6600"/>
    <a:srgbClr val="66FFCC"/>
    <a:srgbClr val="00FFFF"/>
    <a:srgbClr val="99FF33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F8468B-6924-4B37-86FE-26F9AFD45CFD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A83172-9A93-4BE2-8B54-E3F19CD604B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A83172-9A93-4BE2-8B54-E3F19CD604B3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F591DE-A27A-41F7-9CDF-F25ACA22DC77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65F6CE-22B2-4C87-95A7-5A7EE99CAC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F591DE-A27A-41F7-9CDF-F25ACA22DC77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65F6CE-22B2-4C87-95A7-5A7EE99CAC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F591DE-A27A-41F7-9CDF-F25ACA22DC77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65F6CE-22B2-4C87-95A7-5A7EE99CAC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F591DE-A27A-41F7-9CDF-F25ACA22DC77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65F6CE-22B2-4C87-95A7-5A7EE99CAC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F591DE-A27A-41F7-9CDF-F25ACA22DC77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65F6CE-22B2-4C87-95A7-5A7EE99CAC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F591DE-A27A-41F7-9CDF-F25ACA22DC77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65F6CE-22B2-4C87-95A7-5A7EE99CAC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F591DE-A27A-41F7-9CDF-F25ACA22DC77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65F6CE-22B2-4C87-95A7-5A7EE99CAC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F591DE-A27A-41F7-9CDF-F25ACA22DC77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65F6CE-22B2-4C87-95A7-5A7EE99CAC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F591DE-A27A-41F7-9CDF-F25ACA22DC77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65F6CE-22B2-4C87-95A7-5A7EE99CAC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F591DE-A27A-41F7-9CDF-F25ACA22DC77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65F6CE-22B2-4C87-95A7-5A7EE99CAC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F591DE-A27A-41F7-9CDF-F25ACA22DC77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65F6CE-22B2-4C87-95A7-5A7EE99CAC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D5F591DE-A27A-41F7-9CDF-F25ACA22DC77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6365F6CE-22B2-4C87-95A7-5A7EE99CACF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edge/>
  </p:transition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autokvartal.ru/user_img_cache/90/115290.gif" TargetMode="External"/><Relationship Id="rId13" Type="http://schemas.openxmlformats.org/officeDocument/2006/relationships/image" Target="../media/image8.jpeg"/><Relationship Id="rId18" Type="http://schemas.openxmlformats.org/officeDocument/2006/relationships/image" Target="../media/image11.gif"/><Relationship Id="rId3" Type="http://schemas.openxmlformats.org/officeDocument/2006/relationships/image" Target="../media/image3.jpeg"/><Relationship Id="rId7" Type="http://schemas.openxmlformats.org/officeDocument/2006/relationships/image" Target="../media/image5.jpeg"/><Relationship Id="rId12" Type="http://schemas.openxmlformats.org/officeDocument/2006/relationships/hyperlink" Target="http://marketing.rbc.ua/image.php?id=1599" TargetMode="External"/><Relationship Id="rId17" Type="http://schemas.openxmlformats.org/officeDocument/2006/relationships/image" Target="../media/image10.jpeg"/><Relationship Id="rId2" Type="http://schemas.openxmlformats.org/officeDocument/2006/relationships/image" Target="../media/image2.png"/><Relationship Id="rId16" Type="http://schemas.openxmlformats.org/officeDocument/2006/relationships/hyperlink" Target="http://osradio.ru/uploads/fotki/old/5366/image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ckb-rubin.ru/rus/project/electrot/tram/img/01.jpg" TargetMode="External"/><Relationship Id="rId11" Type="http://schemas.openxmlformats.org/officeDocument/2006/relationships/image" Target="../media/image7.jpeg"/><Relationship Id="rId5" Type="http://schemas.openxmlformats.org/officeDocument/2006/relationships/image" Target="../media/image4.jpeg"/><Relationship Id="rId15" Type="http://schemas.openxmlformats.org/officeDocument/2006/relationships/image" Target="../media/image9.jpeg"/><Relationship Id="rId10" Type="http://schemas.openxmlformats.org/officeDocument/2006/relationships/hyperlink" Target="http://www.vokrugsveta.ru/img/cmn/2007/08/080.jpg" TargetMode="External"/><Relationship Id="rId19" Type="http://schemas.openxmlformats.org/officeDocument/2006/relationships/image" Target="../media/image12.gif"/><Relationship Id="rId4" Type="http://schemas.openxmlformats.org/officeDocument/2006/relationships/hyperlink" Target="http://www.multitour.ru/foto/avtobus.jpg" TargetMode="External"/><Relationship Id="rId9" Type="http://schemas.openxmlformats.org/officeDocument/2006/relationships/image" Target="../media/image6.jpeg"/><Relationship Id="rId14" Type="http://schemas.openxmlformats.org/officeDocument/2006/relationships/hyperlink" Target="http://amazonkatour.ucoz.ru/_pu/0/10213.jpg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Виктор\Мои документы\фон PoverPoint\синий фон - 21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500042"/>
            <a:ext cx="8215370" cy="585791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286116" y="2214554"/>
            <a:ext cx="528641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Тема:  </a:t>
            </a:r>
            <a:r>
              <a:rPr lang="ru-RU" sz="2800" b="1" dirty="0" smtClean="0">
                <a:solidFill>
                  <a:srgbClr val="00FFFF"/>
                </a:solidFill>
              </a:rPr>
              <a:t>БЕЗОПАСНОСТЬ НА ТРАНСПОРТЕ</a:t>
            </a:r>
            <a:endParaRPr lang="ru-RU" sz="2800" dirty="0">
              <a:solidFill>
                <a:srgbClr val="00FFFF"/>
              </a:solidFill>
            </a:endParaRPr>
          </a:p>
        </p:txBody>
      </p:sp>
      <p:pic>
        <p:nvPicPr>
          <p:cNvPr id="2052" name="Picture 4" descr="http://light.finam.ru/resizeimg.asp?img=/files_jpg/metro(63005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4643446"/>
            <a:ext cx="1428761" cy="1071570"/>
          </a:xfrm>
          <a:prstGeom prst="rect">
            <a:avLst/>
          </a:prstGeom>
          <a:noFill/>
        </p:spPr>
      </p:pic>
      <p:pic>
        <p:nvPicPr>
          <p:cNvPr id="2060" name="Picture 12" descr="Картинка 10 из 310846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42976" y="4643446"/>
            <a:ext cx="1357322" cy="1092455"/>
          </a:xfrm>
          <a:prstGeom prst="rect">
            <a:avLst/>
          </a:prstGeom>
          <a:noFill/>
        </p:spPr>
      </p:pic>
      <p:pic>
        <p:nvPicPr>
          <p:cNvPr id="2062" name="Picture 14" descr="Картинка 158 из 35832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42976" y="976251"/>
            <a:ext cx="1357322" cy="904032"/>
          </a:xfrm>
          <a:prstGeom prst="rect">
            <a:avLst/>
          </a:prstGeom>
          <a:noFill/>
        </p:spPr>
      </p:pic>
      <p:pic>
        <p:nvPicPr>
          <p:cNvPr id="2064" name="Picture 16" descr="Картинка 53 из 35869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142976" y="2143116"/>
            <a:ext cx="1357322" cy="983244"/>
          </a:xfrm>
          <a:prstGeom prst="rect">
            <a:avLst/>
          </a:prstGeom>
          <a:noFill/>
        </p:spPr>
      </p:pic>
      <p:pic>
        <p:nvPicPr>
          <p:cNvPr id="2066" name="Picture 18" descr="Картинка 338 из 3756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500562" y="4643446"/>
            <a:ext cx="1627199" cy="1071570"/>
          </a:xfrm>
          <a:prstGeom prst="rect">
            <a:avLst/>
          </a:prstGeom>
          <a:noFill/>
        </p:spPr>
      </p:pic>
      <p:pic>
        <p:nvPicPr>
          <p:cNvPr id="2068" name="Picture 20" descr="Картинка 11 из 3725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786050" y="1000108"/>
            <a:ext cx="1428760" cy="1017999"/>
          </a:xfrm>
          <a:prstGeom prst="rect">
            <a:avLst/>
          </a:prstGeom>
          <a:noFill/>
        </p:spPr>
      </p:pic>
      <p:pic>
        <p:nvPicPr>
          <p:cNvPr id="2070" name="Picture 22" descr="Картинка 40 из 13232">
            <a:hlinkClick r:id="rId14"/>
          </p:cNvPr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357950" y="4643446"/>
            <a:ext cx="1671073" cy="1087922"/>
          </a:xfrm>
          <a:prstGeom prst="rect">
            <a:avLst/>
          </a:prstGeom>
          <a:noFill/>
        </p:spPr>
      </p:pic>
      <p:pic>
        <p:nvPicPr>
          <p:cNvPr id="2072" name="Picture 24" descr="Картинка 7 из 29438">
            <a:hlinkClick r:id="rId16"/>
          </p:cNvPr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1142976" y="3286124"/>
            <a:ext cx="1381135" cy="1035852"/>
          </a:xfrm>
          <a:prstGeom prst="rect">
            <a:avLst/>
          </a:prstGeom>
          <a:noFill/>
        </p:spPr>
      </p:pic>
      <p:pic>
        <p:nvPicPr>
          <p:cNvPr id="12" name="Picture 9" descr="AN1183"/>
          <p:cNvPicPr>
            <a:picLocks noChangeAspect="1" noChangeArrowheads="1" noCrop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4500562" y="3357562"/>
            <a:ext cx="1643074" cy="1141413"/>
          </a:xfrm>
          <a:prstGeom prst="rect">
            <a:avLst/>
          </a:prstGeom>
          <a:noFill/>
        </p:spPr>
      </p:pic>
      <p:pic>
        <p:nvPicPr>
          <p:cNvPr id="13" name="Picture 6" descr="Самолёт в пике"/>
          <p:cNvPicPr>
            <a:picLocks noChangeAspect="1" noChangeArrowheads="1" noCrop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6643702" y="928670"/>
            <a:ext cx="1452564" cy="994448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2786050" y="5857892"/>
            <a:ext cx="24224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Автор Бармин С.А.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2" descr="C:\Documents and Settings\Виктор\Мои документы\фон PoverPoint\фон - 53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500042"/>
            <a:ext cx="8286808" cy="592935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85720" y="714356"/>
            <a:ext cx="85725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Аварийное покидание самолета осуществляется при помощи надувного трапа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1643050"/>
            <a:ext cx="428628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FFFF00"/>
                </a:solidFill>
              </a:rPr>
              <a:t>    Трапы обладают достаточной жесткостью для одновременного спуска 2-х человек.</a:t>
            </a:r>
          </a:p>
          <a:p>
            <a:r>
              <a:rPr lang="ru-RU" sz="2000" b="1" dirty="0" smtClean="0">
                <a:solidFill>
                  <a:srgbClr val="FFFF00"/>
                </a:solidFill>
              </a:rPr>
              <a:t>    Трапы снабжены системой газонаполнения, позволяющей привести их в рабочее состояние за 12 секунд. </a:t>
            </a:r>
          </a:p>
          <a:p>
            <a:r>
              <a:rPr lang="ru-RU" sz="2000" b="1" dirty="0" smtClean="0">
                <a:solidFill>
                  <a:srgbClr val="FFFF00"/>
                </a:solidFill>
              </a:rPr>
              <a:t>     Допустимая температура эксплуатации от -40 до +40 °С. </a:t>
            </a:r>
          </a:p>
          <a:p>
            <a:endParaRPr lang="ru-RU" sz="2000" b="1" dirty="0">
              <a:solidFill>
                <a:srgbClr val="FFFF00"/>
              </a:solidFill>
            </a:endParaRPr>
          </a:p>
        </p:txBody>
      </p:sp>
      <p:pic>
        <p:nvPicPr>
          <p:cNvPr id="5" name="Содержимое 5" descr="надувной трап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43570" y="1785926"/>
            <a:ext cx="2738457" cy="2000264"/>
          </a:xfrm>
          <a:prstGeom prst="rect">
            <a:avLst/>
          </a:prstGeom>
        </p:spPr>
      </p:pic>
      <p:pic>
        <p:nvPicPr>
          <p:cNvPr id="6" name="Picture 3" descr="C:\Documents and Settings\Виктор\Мои документы\Мои рисунки\надувной трап - 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43570" y="3929066"/>
            <a:ext cx="2764802" cy="2079131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 descr="C:\Documents and Settings\Виктор\Мои документы\фон PoverPoint\фон - 53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500042"/>
            <a:ext cx="8215370" cy="585791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42910" y="785794"/>
            <a:ext cx="78581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При разгерметизации необходимо: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1500175"/>
            <a:ext cx="378621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ru-RU" sz="2000" b="1" dirty="0" smtClean="0">
                <a:solidFill>
                  <a:srgbClr val="FFFF00"/>
                </a:solidFill>
              </a:rPr>
              <a:t>Не дожидаясь команды, немедленно надеть кислородную маску.</a:t>
            </a:r>
          </a:p>
          <a:p>
            <a:pPr marL="342900" indent="-342900">
              <a:buAutoNum type="arabicPeriod"/>
            </a:pPr>
            <a:r>
              <a:rPr lang="ru-RU" sz="2000" b="1" dirty="0" smtClean="0">
                <a:solidFill>
                  <a:srgbClr val="FFFF00"/>
                </a:solidFill>
              </a:rPr>
              <a:t>Пока маска не надета, оказывать помощь другим нельзя, даже самому маленькому ребенку.</a:t>
            </a:r>
          </a:p>
          <a:p>
            <a:pPr marL="342900" indent="-342900">
              <a:buAutoNum type="arabicPeriod"/>
            </a:pPr>
            <a:r>
              <a:rPr lang="ru-RU" sz="2000" b="1" dirty="0" smtClean="0">
                <a:solidFill>
                  <a:srgbClr val="FFFF00"/>
                </a:solidFill>
              </a:rPr>
              <a:t>Надеть маску на ребенка. Время надевания маски не должно превышать 15 секунд.</a:t>
            </a:r>
            <a:endParaRPr lang="ru-RU" sz="2000" dirty="0">
              <a:solidFill>
                <a:srgbClr val="FFFF00"/>
              </a:solidFill>
            </a:endParaRPr>
          </a:p>
        </p:txBody>
      </p:sp>
      <p:pic>
        <p:nvPicPr>
          <p:cNvPr id="5" name="Содержимое 5" descr="кислородная маск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29190" y="1285860"/>
            <a:ext cx="1765422" cy="2428892"/>
          </a:xfrm>
          <a:prstGeom prst="rect">
            <a:avLst/>
          </a:prstGeom>
        </p:spPr>
      </p:pic>
      <p:pic>
        <p:nvPicPr>
          <p:cNvPr id="6" name="Picture 2" descr="C:\Documents and Settings\Виктор\Мои документы\Безопасность на транспорте\кислородная маска - 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16" y="1285860"/>
            <a:ext cx="1714512" cy="2412985"/>
          </a:xfrm>
          <a:prstGeom prst="rect">
            <a:avLst/>
          </a:prstGeom>
          <a:noFill/>
        </p:spPr>
      </p:pic>
      <p:pic>
        <p:nvPicPr>
          <p:cNvPr id="7" name="Picture 3" descr="C:\Documents and Settings\Виктор\Мои документы\Безопасность на транспорте\кислородная маска - 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00760" y="3786190"/>
            <a:ext cx="1714512" cy="2409956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2" descr="C:\Documents and Settings\Виктор\Мои документы\фон PoverPoint\фон - море - 2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428604"/>
            <a:ext cx="8286808" cy="592935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286000" y="620689"/>
            <a:ext cx="600077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ВОДНЫЙ </a:t>
            </a:r>
            <a:r>
              <a:rPr lang="ru-RU" sz="3600" b="1" dirty="0" smtClean="0">
                <a:solidFill>
                  <a:srgbClr val="FF0000"/>
                </a:solidFill>
              </a:rPr>
              <a:t>ТРАНСПОРТ</a:t>
            </a:r>
          </a:p>
          <a:p>
            <a:pPr algn="ctr"/>
            <a:endParaRPr lang="ru-RU" sz="24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Тонущее </a:t>
            </a:r>
            <a:r>
              <a:rPr lang="ru-RU" sz="2400" b="1" dirty="0" smtClean="0">
                <a:solidFill>
                  <a:schemeClr val="bg1"/>
                </a:solidFill>
              </a:rPr>
              <a:t>судно оставляют только по команде капитана.</a:t>
            </a:r>
            <a:endParaRPr lang="ru-RU" sz="2400" b="1" dirty="0">
              <a:solidFill>
                <a:schemeClr val="bg1"/>
              </a:solidFill>
            </a:endParaRPr>
          </a:p>
        </p:txBody>
      </p:sp>
      <p:pic>
        <p:nvPicPr>
          <p:cNvPr id="4" name="Содержимое 5" descr="шлюпочная тревог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15008" y="2357430"/>
            <a:ext cx="2714644" cy="203996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214414" y="2500306"/>
            <a:ext cx="407196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ru-RU" sz="2000" b="1" dirty="0" smtClean="0">
                <a:solidFill>
                  <a:srgbClr val="00FFFF"/>
                </a:solidFill>
              </a:rPr>
              <a:t>По сигналу шлюпочной тревоги  </a:t>
            </a:r>
          </a:p>
          <a:p>
            <a:pPr marL="342900" indent="-342900"/>
            <a:r>
              <a:rPr lang="ru-RU" sz="2000" b="1" dirty="0" smtClean="0">
                <a:solidFill>
                  <a:srgbClr val="FFFF00"/>
                </a:solidFill>
              </a:rPr>
              <a:t>    надеть многослойную одежду , спасательный жилет и прибыть в указанное в каютной карте пассажира место сбора.</a:t>
            </a:r>
          </a:p>
          <a:p>
            <a:pPr marL="342900" indent="-342900">
              <a:buAutoNum type="arabicPeriod"/>
            </a:pPr>
            <a:endParaRPr lang="ru-RU" sz="20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2" descr="C:\Documents and Settings\Виктор\Мои документы\фон PoverPoint\фон - море - 2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428604"/>
            <a:ext cx="8286808" cy="592935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928662" y="928670"/>
            <a:ext cx="750099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2. Правила поведения в воде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42976" y="1643050"/>
            <a:ext cx="414340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FFFF00"/>
                </a:solidFill>
              </a:rPr>
              <a:t> Если плыть некуда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FFFF00"/>
                </a:solidFill>
              </a:rPr>
              <a:t>(беpега не видно), то одежду не сбpасывайте: в ней чуть-чуть теплее.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FFFF00"/>
                </a:solidFill>
              </a:rPr>
              <a:t>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b="1" dirty="0" smtClean="0">
                <a:solidFill>
                  <a:srgbClr val="FFFF00"/>
                </a:solidFill>
              </a:rPr>
              <a:t>  Пить моpскую воду категоpически не pекомендуется.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ru-RU" sz="2000" b="1" dirty="0" smtClean="0">
              <a:solidFill>
                <a:srgbClr val="FFFF00"/>
              </a:solidFill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b="1" dirty="0">
                <a:solidFill>
                  <a:srgbClr val="FFFF00"/>
                </a:solidFill>
              </a:rPr>
              <a:t> </a:t>
            </a:r>
            <a:r>
              <a:rPr lang="ru-RU" sz="2000" b="1" dirty="0" smtClean="0">
                <a:solidFill>
                  <a:srgbClr val="FFFF00"/>
                </a:solidFill>
              </a:rPr>
              <a:t>Чтобы оттянуть наступление гипотеpмии  (пеpеохлаждения), надо деpжать голову над водой.</a:t>
            </a:r>
          </a:p>
        </p:txBody>
      </p:sp>
      <p:pic>
        <p:nvPicPr>
          <p:cNvPr id="5" name="Содержимое 5" descr="Положение в воде при надетом жилете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29322" y="2214554"/>
            <a:ext cx="1928826" cy="2567041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2" descr="C:\Documents and Settings\Виктор\Мои документы\фон PoverPoint\фон - море и горы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428604"/>
            <a:ext cx="8215370" cy="600079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142976" y="928670"/>
            <a:ext cx="707236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b="1" dirty="0" smtClean="0">
                <a:solidFill>
                  <a:schemeClr val="bg1"/>
                </a:solidFill>
              </a:rPr>
              <a:t> Пpи темпеpатуpе воды 4 гpадуса вpемя выживания 30 минут.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b="1" dirty="0" smtClean="0">
                <a:solidFill>
                  <a:schemeClr val="bg1"/>
                </a:solidFill>
              </a:rPr>
              <a:t>  Пpи темпеpатуpе 10 гpадусов - 2 часа, если плыть, и 4 часа если "сжаться" и не двигаться.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b="1" dirty="0" smtClean="0">
                <a:solidFill>
                  <a:schemeClr val="bg1"/>
                </a:solidFill>
              </a:rPr>
              <a:t>  Если Вы подожмете колени к животу, сложите pуки на гpуди, то на 50% удлинните сpок выживания.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b="1" dirty="0" smtClean="0">
                <a:solidFill>
                  <a:schemeClr val="bg1"/>
                </a:solidFill>
              </a:rPr>
              <a:t>  Движение в воде (в отличие от движения в воздухе), не способствует согpеванию, а наобоpот.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b="1" dirty="0" smtClean="0">
                <a:solidFill>
                  <a:schemeClr val="bg1"/>
                </a:solidFill>
              </a:rPr>
              <a:t>  Пpи темпеpатуpе 10 гpадусов хоpошим пловцам до наступления гипотеpмии удается пpоплыть до 1,5 км, плохим - не более 100 м. </a:t>
            </a:r>
            <a:endParaRPr lang="ru-RU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2" descr="C:\Documents and Settings\Виктор\Мои документы\фон PoverPoint\фон - море и горы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428604"/>
            <a:ext cx="8286808" cy="600079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14348" y="1071546"/>
            <a:ext cx="7715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ВЫВОДЫ ПО ТЕМЕ: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357290" y="1714488"/>
            <a:ext cx="71438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    На любом виде транспорта возможны опасные ситуации: столкновения , пожары, экстренное торможение, криминальные конфликты и т.д.</a:t>
            </a:r>
          </a:p>
          <a:p>
            <a:endParaRPr lang="ru-RU" b="1" dirty="0" smtClean="0">
              <a:solidFill>
                <a:schemeClr val="bg1"/>
              </a:solidFill>
            </a:endParaRPr>
          </a:p>
          <a:p>
            <a:r>
              <a:rPr lang="ru-RU" b="1" dirty="0" smtClean="0">
                <a:solidFill>
                  <a:schemeClr val="bg1"/>
                </a:solidFill>
              </a:rPr>
              <a:t>    Чтобы избежать экстремальных ситуаций, необходимо точно и неукоснительно соблюдать</a:t>
            </a:r>
          </a:p>
          <a:p>
            <a:r>
              <a:rPr lang="ru-RU" b="1" dirty="0">
                <a:solidFill>
                  <a:schemeClr val="bg1"/>
                </a:solidFill>
              </a:rPr>
              <a:t>п</a:t>
            </a:r>
            <a:r>
              <a:rPr lang="ru-RU" b="1" dirty="0" smtClean="0">
                <a:solidFill>
                  <a:schemeClr val="bg1"/>
                </a:solidFill>
              </a:rPr>
              <a:t>равила пользования транспортом.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Documents and Settings\Виктор\Мои документы\фон PoverPoint\серый фон - 2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500042"/>
            <a:ext cx="8143932" cy="578647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475656" y="620688"/>
            <a:ext cx="7056784" cy="1200329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FFFF"/>
                </a:solidFill>
              </a:rPr>
              <a:t>ПРАВИЛА ПОВЕДЕНИЯ НА ЖЕЛЕЗНОДОРОЖНОМ, ВОЗДУШНОМ И ВОДНОМ ТРАНСПОРТЕ</a:t>
            </a:r>
            <a:endParaRPr lang="ru-RU" sz="2400" b="1" dirty="0">
              <a:solidFill>
                <a:srgbClr val="0033CC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71604" y="2643182"/>
            <a:ext cx="6733351" cy="230832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/>
              <a:t> </a:t>
            </a:r>
            <a:r>
              <a:rPr lang="ru-RU" sz="2000" b="1" dirty="0" smtClean="0">
                <a:solidFill>
                  <a:srgbClr val="0033CC"/>
                </a:solidFill>
              </a:rPr>
              <a:t>Цель занятия -</a:t>
            </a:r>
          </a:p>
          <a:p>
            <a:endParaRPr lang="ru-RU" sz="2000" b="1" dirty="0" smtClean="0">
              <a:solidFill>
                <a:srgbClr val="00FFFF"/>
              </a:solidFill>
            </a:endParaRPr>
          </a:p>
          <a:p>
            <a:r>
              <a:rPr lang="ru-RU" sz="2000" b="1" dirty="0" smtClean="0"/>
              <a:t> К концу занятия вы будете знать правила безопасного поведения на транспорте, а также, что необходимо делать в случае аварии транспортных средств или возникновении экстремальных ситуаций.</a:t>
            </a:r>
            <a:endParaRPr lang="ru-RU" sz="2000" b="1" dirty="0"/>
          </a:p>
        </p:txBody>
      </p:sp>
      <p:pic>
        <p:nvPicPr>
          <p:cNvPr id="5" name="Picture 5" descr="\\client\d$\Dati\Immagini\autobus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7818" y="5072074"/>
            <a:ext cx="2857500" cy="742950"/>
          </a:xfrm>
          <a:prstGeom prst="rect">
            <a:avLst/>
          </a:prstGeom>
          <a:noFill/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C:\Documents and Settings\Виктор\Мои документы\фон PoverPoint\фон - 6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5" y="428604"/>
            <a:ext cx="8215370" cy="592935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71472" y="642918"/>
            <a:ext cx="807249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ПРАВИЛА БЕЗОПАСНОГО ПОВЕДЕНИЯ НА ЖЕЛЕЗНОДОРОЖНОМ ТРАНСПОРТЕ</a:t>
            </a:r>
            <a:endParaRPr lang="ru-RU" sz="20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57224" y="1336120"/>
            <a:ext cx="4786346" cy="4739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</a:rPr>
              <a:t>Категорически запрещается:</a:t>
            </a:r>
          </a:p>
          <a:p>
            <a:endParaRPr lang="ru-RU" b="1" dirty="0" smtClean="0">
              <a:solidFill>
                <a:srgbClr val="0070C0"/>
              </a:solidFill>
            </a:endParaRPr>
          </a:p>
          <a:p>
            <a:pPr marL="342900" indent="-342900">
              <a:buAutoNum type="arabicPeriod"/>
            </a:pPr>
            <a:r>
              <a:rPr lang="ru-RU" b="1" dirty="0" smtClean="0"/>
              <a:t>Проезжать на крышах</a:t>
            </a:r>
          </a:p>
          <a:p>
            <a:pPr marL="342900" indent="-342900"/>
            <a:r>
              <a:rPr lang="ru-RU" b="1" dirty="0" smtClean="0"/>
              <a:t>подножках, переходных </a:t>
            </a:r>
          </a:p>
          <a:p>
            <a:pPr marL="342900" indent="-342900"/>
            <a:r>
              <a:rPr lang="ru-RU" b="1" dirty="0" smtClean="0"/>
              <a:t>площадках вагонов</a:t>
            </a:r>
          </a:p>
          <a:p>
            <a:pPr marL="342900" indent="-342900"/>
            <a:endParaRPr lang="ru-RU" b="1" dirty="0" smtClean="0"/>
          </a:p>
          <a:p>
            <a:r>
              <a:rPr lang="ru-RU" b="1" dirty="0" smtClean="0"/>
              <a:t>2. Бежать по платформе рядом с вагоном прибывающего или уходящего поезда, а также находиться в   непосредственной близости от края платформы во время прохождения поезда</a:t>
            </a:r>
          </a:p>
          <a:p>
            <a:endParaRPr lang="ru-RU" b="1" dirty="0" smtClean="0"/>
          </a:p>
          <a:p>
            <a:r>
              <a:rPr lang="ru-RU" b="1" dirty="0" smtClean="0"/>
              <a:t>3. Прыгать с поезда на ходу и с платформы на железнодорожные пути </a:t>
            </a:r>
          </a:p>
          <a:p>
            <a:endParaRPr lang="ru-RU" sz="1400" b="1" dirty="0"/>
          </a:p>
        </p:txBody>
      </p:sp>
      <p:pic>
        <p:nvPicPr>
          <p:cNvPr id="5" name="Содержимое 5" descr="Ж-Д - 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00694" y="1571612"/>
            <a:ext cx="2762269" cy="1657361"/>
          </a:xfrm>
          <a:prstGeom prst="rect">
            <a:avLst/>
          </a:prstGeom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1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8" dur="1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C:\Documents and Settings\Виктор\Мои документы\фон PoverPoint\фон - 23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500042"/>
            <a:ext cx="8215370" cy="585791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85786" y="857232"/>
            <a:ext cx="77153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В случае крушения:</a:t>
            </a:r>
            <a:endParaRPr lang="ru-RU" sz="24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1500175"/>
            <a:ext cx="4214842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ru-RU" sz="2000" b="1" dirty="0" smtClean="0"/>
              <a:t>Отойдите от окон и дверей.</a:t>
            </a:r>
          </a:p>
          <a:p>
            <a:pPr marL="342900" indent="-342900">
              <a:buAutoNum type="arabicPeriod"/>
            </a:pPr>
            <a:r>
              <a:rPr lang="ru-RU" sz="2000" b="1" dirty="0" smtClean="0"/>
              <a:t>Ухватитесь за неподвижные части и упритесь во что-нибудь ногами.</a:t>
            </a:r>
          </a:p>
          <a:p>
            <a:pPr marL="342900" indent="-342900">
              <a:buAutoNum type="arabicPeriod"/>
            </a:pPr>
            <a:r>
              <a:rPr lang="ru-RU" sz="2000" b="1" dirty="0" smtClean="0"/>
              <a:t>Покидайте вагон через выходы или окна.</a:t>
            </a:r>
          </a:p>
          <a:p>
            <a:pPr marL="342900" indent="-342900">
              <a:buAutoNum type="arabicPeriod"/>
            </a:pPr>
            <a:r>
              <a:rPr lang="ru-RU" sz="2000" b="1" dirty="0" smtClean="0"/>
              <a:t>Отойдите от пути не менее, чем на 30 м.</a:t>
            </a:r>
          </a:p>
          <a:p>
            <a:pPr marL="342900" indent="-342900">
              <a:buAutoNum type="arabicPeriod"/>
            </a:pPr>
            <a:r>
              <a:rPr lang="ru-RU" sz="2000" b="1" dirty="0" smtClean="0"/>
              <a:t>Окажите первую помощь</a:t>
            </a:r>
          </a:p>
          <a:p>
            <a:pPr marL="342900" indent="-342900"/>
            <a:r>
              <a:rPr lang="ru-RU" sz="2000" b="1" dirty="0" smtClean="0"/>
              <a:t>    пострадавшим.</a:t>
            </a:r>
            <a:endParaRPr lang="ru-RU" sz="2000" b="1" dirty="0"/>
          </a:p>
        </p:txBody>
      </p:sp>
      <p:pic>
        <p:nvPicPr>
          <p:cNvPr id="5" name="Содержимое 5" descr="столкновение поездов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0628" y="1571612"/>
            <a:ext cx="3429024" cy="2424241"/>
          </a:xfrm>
          <a:prstGeom prst="rect">
            <a:avLst/>
          </a:prstGeom>
        </p:spPr>
      </p:pic>
      <p:pic>
        <p:nvPicPr>
          <p:cNvPr id="1026" name="Picture 2" descr="C:\Documents and Settings\Виктор\Мои документы\Мои рисунки\3 и 6 купе - окна - аварийный выход.bm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6248" y="4143380"/>
            <a:ext cx="4267200" cy="1504950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C:\Documents and Settings\Виктор\Мои документы\фон PoverPoint\фон - 33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500042"/>
            <a:ext cx="8215370" cy="5857916"/>
          </a:xfrm>
          <a:prstGeom prst="rect">
            <a:avLst/>
          </a:prstGeom>
          <a:noFill/>
        </p:spPr>
      </p:pic>
      <p:pic>
        <p:nvPicPr>
          <p:cNvPr id="3" name="Содержимое 7" descr="пожар в поезде - 3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00562" y="2000240"/>
            <a:ext cx="3906248" cy="293198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714348" y="785794"/>
            <a:ext cx="77867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Действия при пожаре в поезде</a:t>
            </a:r>
            <a:endParaRPr lang="ru-RU" sz="2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85786" y="1500175"/>
            <a:ext cx="3786214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</a:rPr>
              <a:t>ПРИ ВОЗНИКНОВЕНИИ ПОЖАРА</a:t>
            </a:r>
          </a:p>
          <a:p>
            <a:pPr marL="342900" indent="-342900">
              <a:buAutoNum type="arabicPeriod"/>
            </a:pPr>
            <a:r>
              <a:rPr lang="ru-RU" sz="2000" b="1" dirty="0" smtClean="0"/>
              <a:t>Сообщите о пожаре проводнику вагона.</a:t>
            </a:r>
          </a:p>
          <a:p>
            <a:pPr marL="342900" indent="-342900">
              <a:buAutoNum type="arabicPeriod"/>
            </a:pPr>
            <a:r>
              <a:rPr lang="ru-RU" sz="2000" b="1" dirty="0" smtClean="0"/>
              <a:t>Разбудите спящих пассажиров.</a:t>
            </a:r>
          </a:p>
          <a:p>
            <a:pPr marL="342900" indent="-342900">
              <a:buAutoNum type="arabicPeriod"/>
            </a:pPr>
            <a:r>
              <a:rPr lang="ru-RU" sz="2000" b="1" dirty="0" smtClean="0"/>
              <a:t>Уходите в передние вагоны; если невозможно – в задние, плотно закрывая двери.</a:t>
            </a:r>
            <a:endParaRPr lang="ru-RU" sz="2000" dirty="0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C:\Documents and Settings\Виктор\Мои документы\фон PoverPoint\синий фон - 15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500042"/>
            <a:ext cx="8286808" cy="585791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85786" y="785794"/>
            <a:ext cx="75724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Действия при пожаре в поезде</a:t>
            </a:r>
            <a:endParaRPr lang="ru-RU" sz="2400" b="1" dirty="0"/>
          </a:p>
        </p:txBody>
      </p:sp>
      <p:pic>
        <p:nvPicPr>
          <p:cNvPr id="4" name="Содержимое 9" descr="пожар в поезде - 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6248" y="1785926"/>
            <a:ext cx="3786214" cy="283966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14348" y="1643050"/>
            <a:ext cx="3429024" cy="4308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ЕСЛИ ПОТУШИТЬ ОГОНЬ НЕВОЗМОЖНО</a:t>
            </a:r>
          </a:p>
          <a:p>
            <a:pPr algn="ctr"/>
            <a:endParaRPr lang="ru-RU" b="1" dirty="0" smtClean="0">
              <a:solidFill>
                <a:schemeClr val="bg1"/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ru-RU" sz="2000" b="1" dirty="0" smtClean="0"/>
              <a:t>Остановите поезд стоп-краном.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000" b="1" dirty="0" smtClean="0"/>
              <a:t>Откройте двери, </a:t>
            </a:r>
            <a:r>
              <a:rPr lang="ru-RU" sz="2000" b="1" smtClean="0"/>
              <a:t>выбейте окна.</a:t>
            </a:r>
            <a:endParaRPr lang="ru-RU" sz="2000" b="1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ru-RU" sz="2000" b="1" dirty="0" smtClean="0"/>
              <a:t>Помогите эвакуироваться детям и пострадавшим.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000" b="1" dirty="0" smtClean="0"/>
              <a:t>Выйдите из вагона, отойдите от него.</a:t>
            </a:r>
            <a:endParaRPr lang="ru-RU" sz="2000" b="1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C:\Documents and Settings\Виктор\Мои документы\фон PoverPoint\фон - 53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428604"/>
            <a:ext cx="8286808" cy="600079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14348" y="785795"/>
            <a:ext cx="771530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Воздушный </a:t>
            </a:r>
            <a:r>
              <a:rPr lang="ru-RU" sz="3600" b="1" dirty="0" smtClean="0">
                <a:solidFill>
                  <a:srgbClr val="FF0000"/>
                </a:solidFill>
              </a:rPr>
              <a:t>транспорт</a:t>
            </a:r>
          </a:p>
          <a:p>
            <a:pPr algn="ctr"/>
            <a:endParaRPr lang="ru-RU" sz="24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При </a:t>
            </a:r>
            <a:r>
              <a:rPr lang="ru-RU" sz="2400" b="1" dirty="0" smtClean="0">
                <a:solidFill>
                  <a:schemeClr val="bg1"/>
                </a:solidFill>
              </a:rPr>
              <a:t>аварийной посадке необходимо: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57290" y="2428869"/>
            <a:ext cx="407196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AutoNum type="arabicPeriod"/>
            </a:pPr>
            <a:r>
              <a:rPr lang="ru-RU" sz="2400" b="1" dirty="0" smtClean="0">
                <a:solidFill>
                  <a:srgbClr val="FFFF00"/>
                </a:solidFill>
              </a:rPr>
              <a:t>Спинку </a:t>
            </a:r>
          </a:p>
          <a:p>
            <a:pPr marL="457200" indent="-457200"/>
            <a:r>
              <a:rPr lang="ru-RU" sz="2400" b="1" dirty="0" smtClean="0">
                <a:solidFill>
                  <a:srgbClr val="FFFF00"/>
                </a:solidFill>
              </a:rPr>
              <a:t>кресла</a:t>
            </a:r>
          </a:p>
          <a:p>
            <a:pPr marL="457200" indent="-457200"/>
            <a:r>
              <a:rPr lang="ru-RU" sz="2400" b="1" dirty="0" smtClean="0">
                <a:solidFill>
                  <a:srgbClr val="FFFF00"/>
                </a:solidFill>
              </a:rPr>
              <a:t>привести в </a:t>
            </a:r>
          </a:p>
          <a:p>
            <a:pPr marL="457200" indent="-457200"/>
            <a:r>
              <a:rPr lang="ru-RU" sz="2400" b="1" dirty="0">
                <a:solidFill>
                  <a:srgbClr val="FFFF00"/>
                </a:solidFill>
              </a:rPr>
              <a:t>в</a:t>
            </a:r>
            <a:r>
              <a:rPr lang="ru-RU" sz="2400" b="1" dirty="0" smtClean="0">
                <a:solidFill>
                  <a:srgbClr val="FFFF00"/>
                </a:solidFill>
              </a:rPr>
              <a:t>ертикальное</a:t>
            </a:r>
          </a:p>
          <a:p>
            <a:pPr marL="457200" indent="-457200"/>
            <a:r>
              <a:rPr lang="ru-RU" sz="2400" b="1" dirty="0">
                <a:solidFill>
                  <a:srgbClr val="FFFF00"/>
                </a:solidFill>
              </a:rPr>
              <a:t>п</a:t>
            </a:r>
            <a:r>
              <a:rPr lang="ru-RU" sz="2400" b="1" dirty="0" smtClean="0">
                <a:solidFill>
                  <a:srgbClr val="FFFF00"/>
                </a:solidFill>
              </a:rPr>
              <a:t>оложение.</a:t>
            </a:r>
            <a:endParaRPr lang="ru-RU" sz="2400" b="1" dirty="0">
              <a:solidFill>
                <a:srgbClr val="FFFF00"/>
              </a:solidFill>
            </a:endParaRPr>
          </a:p>
        </p:txBody>
      </p:sp>
      <p:pic>
        <p:nvPicPr>
          <p:cNvPr id="5" name="Содержимое 5" descr="кресла в самолете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14810" y="2071678"/>
            <a:ext cx="3786214" cy="2839661"/>
          </a:xfrm>
          <a:prstGeom prst="rect">
            <a:avLst/>
          </a:prstGeom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 descr="C:\Documents and Settings\Виктор\Мои документы\фон PoverPoint\фон - 53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500042"/>
            <a:ext cx="8215370" cy="585791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85786" y="785795"/>
            <a:ext cx="76438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При аварийной посадке необходимо:</a:t>
            </a:r>
            <a:endParaRPr lang="ru-RU" sz="2400" b="1" dirty="0">
              <a:solidFill>
                <a:schemeClr val="bg1"/>
              </a:solidFill>
            </a:endParaRPr>
          </a:p>
        </p:txBody>
      </p:sp>
      <p:pic>
        <p:nvPicPr>
          <p:cNvPr id="4" name="Picture 2" descr="C:\Documents and Settings\Виктор\Мои документы\Безопасность на транспорте\Копия Инструкция по безопасности полетов - копи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7620" y="2143116"/>
            <a:ext cx="4429156" cy="211283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57224" y="1928802"/>
            <a:ext cx="278608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</a:rPr>
              <a:t>2. Снять очки, расстегнуть воротничок, вынуть из карманов острые предметы.</a:t>
            </a:r>
            <a:endParaRPr lang="ru-RU" sz="24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 descr="C:\Documents and Settings\Виктор\Мои документы\фон PoverPoint\фон - 53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500042"/>
            <a:ext cx="8215370" cy="578647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14348" y="785795"/>
            <a:ext cx="77867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При аварийной посадке необходимо: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28662" y="1714489"/>
            <a:ext cx="364333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</a:rPr>
              <a:t>3. Положить на колени мягкие вещи, застегнуть ремень безопасности и принять безопасное положение, оставаясь на месте до полной остановки.</a:t>
            </a:r>
            <a:endParaRPr lang="ru-RU" sz="2400" b="1" dirty="0">
              <a:solidFill>
                <a:srgbClr val="FFFF00"/>
              </a:solidFill>
            </a:endParaRPr>
          </a:p>
        </p:txBody>
      </p:sp>
      <p:pic>
        <p:nvPicPr>
          <p:cNvPr id="5" name="Содержимое 5" descr="положение при аварийной посадке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4876" y="2428868"/>
            <a:ext cx="1714512" cy="2101737"/>
          </a:xfrm>
          <a:prstGeom prst="rect">
            <a:avLst/>
          </a:prstGeom>
        </p:spPr>
      </p:pic>
      <p:pic>
        <p:nvPicPr>
          <p:cNvPr id="6" name="Picture 2" descr="C:\Documents and Settings\Виктор\Мои документы\Безопасность на транспорте\положение при аварийной посадке - 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72264" y="2428868"/>
            <a:ext cx="1785950" cy="2158965"/>
          </a:xfrm>
          <a:prstGeom prst="rect">
            <a:avLst/>
          </a:prstGeom>
          <a:noFill/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1329</TotalTime>
  <Words>564</Words>
  <Application>Microsoft Office PowerPoint</Application>
  <PresentationFormat>Экран (4:3)</PresentationFormat>
  <Paragraphs>78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Аспект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Бармин С.А.</dc:creator>
  <cp:lastModifiedBy>Учитель1</cp:lastModifiedBy>
  <cp:revision>140</cp:revision>
  <dcterms:created xsi:type="dcterms:W3CDTF">2009-11-28T09:55:14Z</dcterms:created>
  <dcterms:modified xsi:type="dcterms:W3CDTF">2013-10-02T08:07:19Z</dcterms:modified>
</cp:coreProperties>
</file>