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33"/>
  </p:notesMasterIdLst>
  <p:sldIdLst>
    <p:sldId id="266" r:id="rId2"/>
    <p:sldId id="289" r:id="rId3"/>
    <p:sldId id="263" r:id="rId4"/>
    <p:sldId id="264" r:id="rId5"/>
    <p:sldId id="293" r:id="rId6"/>
    <p:sldId id="291" r:id="rId7"/>
    <p:sldId id="267" r:id="rId8"/>
    <p:sldId id="294" r:id="rId9"/>
    <p:sldId id="295" r:id="rId10"/>
    <p:sldId id="273" r:id="rId11"/>
    <p:sldId id="297" r:id="rId12"/>
    <p:sldId id="280" r:id="rId13"/>
    <p:sldId id="281" r:id="rId14"/>
    <p:sldId id="274" r:id="rId15"/>
    <p:sldId id="283" r:id="rId16"/>
    <p:sldId id="287" r:id="rId17"/>
    <p:sldId id="268" r:id="rId18"/>
    <p:sldId id="301" r:id="rId19"/>
    <p:sldId id="269" r:id="rId20"/>
    <p:sldId id="270" r:id="rId21"/>
    <p:sldId id="288" r:id="rId22"/>
    <p:sldId id="271" r:id="rId23"/>
    <p:sldId id="272" r:id="rId24"/>
    <p:sldId id="282" r:id="rId25"/>
    <p:sldId id="276" r:id="rId26"/>
    <p:sldId id="275" r:id="rId27"/>
    <p:sldId id="299" r:id="rId28"/>
    <p:sldId id="300" r:id="rId29"/>
    <p:sldId id="298" r:id="rId30"/>
    <p:sldId id="278" r:id="rId31"/>
    <p:sldId id="284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40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63077783497923"/>
          <c:y val="0.15977586056136878"/>
          <c:w val="0.74370735730303228"/>
          <c:h val="0.7341525750582768"/>
        </c:manualLayout>
      </c:layout>
      <c:lineChart>
        <c:grouping val="standard"/>
        <c:varyColors val="0"/>
        <c:ser>
          <c:idx val="9"/>
          <c:order val="9"/>
          <c:tx>
            <c:strRef>
              <c:f>Лист1!$B$1</c:f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10"/>
          <c:order val="10"/>
          <c:tx>
            <c:strRef>
              <c:f>Лист1!$C$1</c:f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11"/>
          <c:order val="11"/>
          <c:tx>
            <c:strRef>
              <c:f>Лист1!$D$1</c:f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12"/>
          <c:order val="12"/>
          <c:tx>
            <c:strRef>
              <c:f>Лист1!$B$1</c:f>
            </c:strRef>
          </c:tx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13"/>
          <c:order val="13"/>
          <c:tx>
            <c:strRef>
              <c:f>Лист1!$C$1</c:f>
            </c:strRef>
          </c:tx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14"/>
          <c:order val="14"/>
          <c:tx>
            <c:strRef>
              <c:f>Лист1!$D$1</c:f>
            </c:strRef>
          </c:tx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15"/>
          <c:order val="15"/>
          <c:tx>
            <c:strRef>
              <c:f>Лист1!$B$1</c:f>
            </c:strRef>
          </c:tx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16"/>
          <c:order val="16"/>
          <c:tx>
            <c:strRef>
              <c:f>Лист1!$C$1</c:f>
            </c:strRef>
          </c:tx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17"/>
          <c:order val="17"/>
          <c:tx>
            <c:strRef>
              <c:f>Лист1!$D$1</c:f>
            </c:strRef>
          </c:tx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18"/>
          <c:order val="18"/>
          <c:tx>
            <c:strRef>
              <c:f>Лист1!$B$1</c:f>
            </c:strRef>
          </c:tx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19"/>
          <c:order val="19"/>
          <c:tx>
            <c:strRef>
              <c:f>Лист1!$C$1</c:f>
            </c:strRef>
          </c:tx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20"/>
          <c:order val="20"/>
          <c:tx>
            <c:strRef>
              <c:f>Лист1!$D$1</c:f>
            </c:strRef>
          </c:tx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21"/>
          <c:order val="21"/>
          <c:tx>
            <c:strRef>
              <c:f>Лист1!$B$1</c:f>
            </c:strRef>
          </c:tx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22"/>
          <c:order val="22"/>
          <c:tx>
            <c:strRef>
              <c:f>Лист1!$C$1</c:f>
            </c:strRef>
          </c:tx>
          <c:spPr>
            <a:ln w="28575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23"/>
          <c:order val="23"/>
          <c:tx>
            <c:strRef>
              <c:f>Лист1!$D$1</c:f>
            </c:strRef>
          </c:tx>
          <c:spPr>
            <a:ln w="28575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24"/>
          <c:order val="24"/>
          <c:tx>
            <c:strRef>
              <c:f>Лист1!$B$1</c:f>
            </c:strRef>
          </c:tx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25"/>
          <c:order val="25"/>
          <c:tx>
            <c:strRef>
              <c:f>Лист1!$C$1</c:f>
            </c:strRef>
          </c:tx>
          <c:spPr>
            <a:ln w="2857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26"/>
          <c:order val="26"/>
          <c:tx>
            <c:strRef>
              <c:f>Лист1!$D$1</c:f>
            </c:strRef>
          </c:tx>
          <c:spPr>
            <a:ln w="28575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27"/>
          <c:order val="27"/>
          <c:tx>
            <c:strRef>
              <c:f>Лист1!$B$1</c:f>
            </c:strRef>
          </c:tx>
          <c:spPr>
            <a:ln w="28575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28"/>
          <c:order val="28"/>
          <c:tx>
            <c:strRef>
              <c:f>Лист1!$C$1</c:f>
            </c:strRef>
          </c:tx>
          <c:spPr>
            <a:ln w="28575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29"/>
          <c:order val="29"/>
          <c:tx>
            <c:strRef>
              <c:f>Лист1!$D$1</c:f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30"/>
          <c:order val="30"/>
          <c:tx>
            <c:strRef>
              <c:f>Лист1!$B$1</c:f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31"/>
          <c:order val="31"/>
          <c:tx>
            <c:strRef>
              <c:f>Лист1!$C$1</c:f>
            </c:strRef>
          </c:tx>
          <c:spPr>
            <a:ln w="2857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32"/>
          <c:order val="32"/>
          <c:tx>
            <c:strRef>
              <c:f>Лист1!$D$1</c:f>
            </c:strRef>
          </c:tx>
          <c:spPr>
            <a:ln w="28575" cap="rnd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3"/>
          <c:order val="3"/>
          <c:tx>
            <c:strRef>
              <c:f>Лист1!$B$1</c:f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4"/>
          <c:order val="4"/>
          <c:tx>
            <c:strRef>
              <c:f>Лист1!$C$1</c:f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5"/>
          <c:order val="5"/>
          <c:tx>
            <c:strRef>
              <c:f>Лист1!$D$1</c:f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6"/>
          <c:order val="6"/>
          <c:tx>
            <c:strRef>
              <c:f>Лист1!$B$1</c:f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Лист1!$B$2:$B$9</c:f>
            </c:numRef>
          </c:val>
          <c:smooth val="0"/>
        </c:ser>
        <c:ser>
          <c:idx val="7"/>
          <c:order val="7"/>
          <c:tx>
            <c:strRef>
              <c:f>Лист1!$C$1</c:f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Лист1!$C$2:$C$9</c:f>
            </c:numRef>
          </c:val>
          <c:smooth val="0"/>
        </c:ser>
        <c:ser>
          <c:idx val="8"/>
          <c:order val="8"/>
          <c:tx>
            <c:strRef>
              <c:f>Лист1!$D$1</c:f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Лист1!$A$2:$A$9</c:f>
            </c:multiLvlStrRef>
          </c:cat>
          <c:val>
            <c:numRef>
              <c:f>Лист1!$D$2:$D$9</c:f>
            </c:numRef>
          </c:val>
          <c:smooth val="0"/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0,35</c:v>
                </c:pt>
                <c:pt idx="1">
                  <c:v>0,55</c:v>
                </c:pt>
                <c:pt idx="2">
                  <c:v>0,6</c:v>
                </c:pt>
                <c:pt idx="3">
                  <c:v>1,02</c:v>
                </c:pt>
                <c:pt idx="4">
                  <c:v>1,19</c:v>
                </c:pt>
                <c:pt idx="5">
                  <c:v>1,26</c:v>
                </c:pt>
                <c:pt idx="6">
                  <c:v>2,25</c:v>
                </c:pt>
                <c:pt idx="7">
                  <c:v> 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0,35</c:v>
                </c:pt>
                <c:pt idx="1">
                  <c:v>0,55</c:v>
                </c:pt>
                <c:pt idx="2">
                  <c:v>0,6</c:v>
                </c:pt>
                <c:pt idx="3">
                  <c:v>1,02</c:v>
                </c:pt>
                <c:pt idx="4">
                  <c:v>1,19</c:v>
                </c:pt>
                <c:pt idx="5">
                  <c:v>1,26</c:v>
                </c:pt>
                <c:pt idx="6">
                  <c:v>2,25</c:v>
                </c:pt>
                <c:pt idx="7">
                  <c:v> 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Лист1!$A$2:$A$9</c:f>
              <c:strCache>
                <c:ptCount val="8"/>
                <c:pt idx="0">
                  <c:v>0,35</c:v>
                </c:pt>
                <c:pt idx="1">
                  <c:v>0,55</c:v>
                </c:pt>
                <c:pt idx="2">
                  <c:v>0,6</c:v>
                </c:pt>
                <c:pt idx="3">
                  <c:v>1,02</c:v>
                </c:pt>
                <c:pt idx="4">
                  <c:v>1,19</c:v>
                </c:pt>
                <c:pt idx="5">
                  <c:v>1,26</c:v>
                </c:pt>
                <c:pt idx="6">
                  <c:v>2,25</c:v>
                </c:pt>
                <c:pt idx="7">
                  <c:v> 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143</c:v>
                </c:pt>
                <c:pt idx="1">
                  <c:v>91</c:v>
                </c:pt>
                <c:pt idx="2">
                  <c:v>83.3</c:v>
                </c:pt>
                <c:pt idx="3">
                  <c:v>49</c:v>
                </c:pt>
                <c:pt idx="4">
                  <c:v>42</c:v>
                </c:pt>
                <c:pt idx="5">
                  <c:v>39.700000000000003</c:v>
                </c:pt>
                <c:pt idx="6">
                  <c:v>22.2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91921744"/>
        <c:axId val="391918608"/>
      </c:lineChart>
      <c:catAx>
        <c:axId val="39192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1918608"/>
        <c:crosses val="autoZero"/>
        <c:auto val="1"/>
        <c:lblAlgn val="ctr"/>
        <c:lblOffset val="100"/>
        <c:noMultiLvlLbl val="0"/>
      </c:catAx>
      <c:valAx>
        <c:axId val="39191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="1" dirty="0">
                    <a:latin typeface="Tahoma" pitchFamily="34" charset="0"/>
                    <a:cs typeface="Tahoma" pitchFamily="34" charset="0"/>
                  </a:rPr>
                  <a:t>Давление</a:t>
                </a:r>
                <a:r>
                  <a:rPr lang="ru-RU" b="1" dirty="0"/>
                  <a:t> на стопу</a:t>
                </a:r>
              </a:p>
            </c:rich>
          </c:tx>
          <c:layout>
            <c:manualLayout>
              <c:xMode val="edge"/>
              <c:yMode val="edge"/>
              <c:x val="1.8463227317631135E-2"/>
              <c:y val="0.380797431279473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1921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40280690715592"/>
          <c:y val="0.19520141531890792"/>
          <c:w val="0.81867852652813222"/>
          <c:h val="0.7156081411960216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8.5</c:v>
                </c:pt>
                <c:pt idx="6">
                  <c:v>10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8.5</c:v>
                </c:pt>
                <c:pt idx="6">
                  <c:v>10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22.2</c:v>
                </c:pt>
                <c:pt idx="1">
                  <c:v>39.700000000000003</c:v>
                </c:pt>
                <c:pt idx="2">
                  <c:v>42</c:v>
                </c:pt>
                <c:pt idx="3">
                  <c:v>49</c:v>
                </c:pt>
                <c:pt idx="4">
                  <c:v>83.3</c:v>
                </c:pt>
                <c:pt idx="5">
                  <c:v>91</c:v>
                </c:pt>
                <c:pt idx="6">
                  <c:v>143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8.5</c:v>
                </c:pt>
                <c:pt idx="6">
                  <c:v>10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91927624"/>
        <c:axId val="391919392"/>
      </c:lineChart>
      <c:catAx>
        <c:axId val="391927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1919392"/>
        <c:crosses val="autoZero"/>
        <c:auto val="1"/>
        <c:lblAlgn val="ctr"/>
        <c:lblOffset val="100"/>
        <c:noMultiLvlLbl val="0"/>
      </c:catAx>
      <c:valAx>
        <c:axId val="39191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ahoma" pitchFamily="34" charset="0"/>
                    <a:ea typeface="+mn-ea"/>
                    <a:cs typeface="Tahoma" pitchFamily="34" charset="0"/>
                  </a:defRPr>
                </a:pPr>
                <a:r>
                  <a:rPr lang="ru-RU" b="1">
                    <a:latin typeface="Tahoma" pitchFamily="34" charset="0"/>
                    <a:cs typeface="Tahoma" pitchFamily="34" charset="0"/>
                  </a:rPr>
                  <a:t>Давление на стопу</a:t>
                </a:r>
              </a:p>
            </c:rich>
          </c:tx>
          <c:layout>
            <c:manualLayout>
              <c:xMode val="edge"/>
              <c:yMode val="edge"/>
              <c:x val="3.8209312831697945E-4"/>
              <c:y val="0.39366361439627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ahoma" pitchFamily="34" charset="0"/>
                  <a:ea typeface="+mn-ea"/>
                  <a:cs typeface="Tahoma" pitchFamily="34" charset="0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1927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2010 год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738710254289686"/>
          <c:y val="0.1431396770664547"/>
          <c:w val="0.59194395337629091"/>
          <c:h val="0.7316812773349069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9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E5EF2B14-926C-482E-87E9-0D272C7B113C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D101FCA-4482-4F9D-A684-D2BDA6C2E566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6C6D073A-4661-4DE4-AE93-D7C02EA8ED50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C93D38E6-8161-404D-8A18-182486FA34A4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1.3320460384478811E-2"/>
                  <c:y val="-6.8603985599861583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A6465CD-25B5-445C-8CBC-D69E5A997BAF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2CFF2AA8-8D2C-4CE3-9F78-31A45C88C443}" type="PERCENTAGE">
                      <a:rPr lang="ru-RU" sz="2400" baseline="0"/>
                      <a:pPr>
                        <a:defRPr/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pattFill prst="pct75">
                  <a:fgClr>
                    <a:prstClr val="black">
                      <a:lumMod val="75000"/>
                      <a:lumOff val="25000"/>
                    </a:prstClr>
                  </a:fgClr>
                  <a:bgClr>
                    <a:prstClr val="black">
                      <a:lumMod val="65000"/>
                      <a:lumOff val="35000"/>
                    </a:prst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layout>
                    <c:manualLayout>
                      <c:w val="0.22566415693110572"/>
                      <c:h val="0.13396122005760139"/>
                    </c:manualLayout>
                  </c15:layout>
                  <c15:dlblFieldTable/>
                  <c15:showDataLabelsRange val="0"/>
                </c:ext>
              </c:extLst>
            </c:dLbl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Нарушение осанки</c:v>
                </c:pt>
                <c:pt idx="1">
                  <c:v>Сколиоз</c:v>
                </c:pt>
                <c:pt idx="2">
                  <c:v>Плоскостопие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387</c:v>
                </c:pt>
                <c:pt idx="1">
                  <c:v>175</c:v>
                </c:pt>
                <c:pt idx="2">
                  <c:v>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5879441573041381"/>
          <c:y val="2.214400204392894E-2"/>
          <c:w val="0.75303636211157932"/>
          <c:h val="0.9281206815743431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2011 год</c:v>
                </c:pt>
              </c:strCache>
            </c:strRef>
          </c:tx>
          <c:explosion val="37"/>
          <c:dPt>
            <c:idx val="0"/>
            <c:bubble3D val="0"/>
            <c:explosion val="13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explosion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A7513131-73BC-4A49-AC88-06777A132A9C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F690465B-B6F9-41FF-B1C3-6C9EC9FB24A0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AD47A7DA-4F7E-4A2E-9725-32CC640FB5A7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922F5AD5-CDEC-4DF5-931E-BE16328FE8DA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3AA6B9F1-105B-4733-A609-018D287585E9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728C44DE-AB18-4CF4-955E-69A560022504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60132601803985"/>
                      <c:h val="0.13652245516605627"/>
                    </c:manualLayout>
                  </c15:layout>
                  <c15:dlblFieldTable/>
                  <c15:showDataLabelsRange val="0"/>
                </c:ext>
              </c:extLst>
            </c:dLbl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Нарушение осанки</c:v>
                </c:pt>
                <c:pt idx="1">
                  <c:v>Сколиоз</c:v>
                </c:pt>
                <c:pt idx="2">
                  <c:v>Плоскостопие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420</c:v>
                </c:pt>
                <c:pt idx="1">
                  <c:v>137</c:v>
                </c:pt>
                <c:pt idx="2">
                  <c:v>201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552079232283465"/>
          <c:y val="8.8281121537824706E-2"/>
          <c:w val="0.53489603838582678"/>
          <c:h val="0.802344008221948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  <c15:layout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137</c:v>
                </c:pt>
                <c:pt idx="1">
                  <c:v>146</c:v>
                </c:pt>
                <c:pt idx="2">
                  <c:v>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  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B019207A-65A1-4106-BD66-B07906334DE6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95D18A33-1E36-4449-94A8-68640183BCFF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37463090551178"/>
                      <c:h val="0.11675823592776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3D352137-101A-459B-A699-EB2AD687829E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213F1D1A-A184-483C-B573-D6124BA6517C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73754720246487"/>
                      <c:h val="0.1101889521239196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1B1E25DB-C394-4F8C-832F-31E32235AFAC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928C9AA3-99C4-4D0D-BC96-F1864C7D9E73}" type="PERCENTAGE">
                      <a:rPr lang="ru-RU" sz="2400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14968891057704"/>
                      <c:h val="0.11675823912664481"/>
                    </c:manualLayout>
                  </c15:layout>
                  <c15:dlblFieldTable/>
                  <c15:showDataLabelsRange val="0"/>
                </c:ext>
              </c:extLst>
            </c:dLbl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каблук высотой 0-2 см.</c:v>
                </c:pt>
                <c:pt idx="1">
                  <c:v>Каблук высотой 2-5 см.</c:v>
                </c:pt>
                <c:pt idx="2">
                  <c:v>Каблук высотой 5-11 см.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32</c:v>
                </c:pt>
                <c:pt idx="2">
                  <c:v>60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0.02031</cdr:x>
      <cdr:y>0</cdr:y>
    </cdr:from>
    <cdr:to>
      <cdr:x>0.18124</cdr:x>
      <cdr:y>0.1372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7000" y="-850900"/>
          <a:ext cx="1006254" cy="8096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000" dirty="0"/>
            <a:t>     </a:t>
          </a:r>
          <a:r>
            <a:rPr lang="en-US" sz="1800" b="1" dirty="0">
              <a:latin typeface="Times New Roman" pitchFamily="18" charset="0"/>
              <a:cs typeface="Times New Roman" pitchFamily="18" charset="0"/>
            </a:rPr>
            <a:t>p,</a:t>
          </a:r>
          <a:r>
            <a:rPr lang="ru-RU" sz="1800" b="1" dirty="0">
              <a:latin typeface="Times New Roman" pitchFamily="18" charset="0"/>
              <a:cs typeface="Times New Roman" pitchFamily="18" charset="0"/>
            </a:rPr>
            <a:t>кПа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  <a:endParaRPr lang="ru-RU" sz="1200"/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0.0265</cdr:y>
    </cdr:from>
    <cdr:to>
      <cdr:x>0.12439</cdr:x>
      <cdr:y>0.13975</cdr:y>
    </cdr:to>
    <cdr:sp macro="" textlink="">
      <cdr:nvSpPr>
        <cdr:cNvPr id="7" name="TextBox 2"/>
        <cdr:cNvSpPr txBox="1"/>
      </cdr:nvSpPr>
      <cdr:spPr>
        <a:xfrm xmlns:a="http://schemas.openxmlformats.org/drawingml/2006/main">
          <a:off x="0" y="87086"/>
          <a:ext cx="591223" cy="372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9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1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0.0265</cdr:y>
    </cdr:from>
    <cdr:to>
      <cdr:x>0.12439</cdr:x>
      <cdr:y>0.13975</cdr:y>
    </cdr:to>
    <cdr:sp macro="" textlink="">
      <cdr:nvSpPr>
        <cdr:cNvPr id="13" name="TextBox 2"/>
        <cdr:cNvSpPr txBox="1"/>
      </cdr:nvSpPr>
      <cdr:spPr>
        <a:xfrm xmlns:a="http://schemas.openxmlformats.org/drawingml/2006/main">
          <a:off x="0" y="87086"/>
          <a:ext cx="591223" cy="372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0.04756</cdr:y>
    </cdr:from>
    <cdr:to>
      <cdr:x>0.12439</cdr:x>
      <cdr:y>0.16945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0" y="156877"/>
          <a:ext cx="540590" cy="402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5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3.16226E-7</cdr:y>
    </cdr:from>
    <cdr:to>
      <cdr:x>0.13338</cdr:x>
      <cdr:y>0.09639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0" y="1"/>
          <a:ext cx="478027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  <a:endParaRPr lang="ru-RU" sz="1200"/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7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9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</cdr:x>
      <cdr:y>0.02279</cdr:y>
    </cdr:from>
    <cdr:to>
      <cdr:x>0.12439</cdr:x>
      <cdr:y>0.15385</cdr:y>
    </cdr:to>
    <cdr:sp macro="" textlink="">
      <cdr:nvSpPr>
        <cdr:cNvPr id="23" name="TextBox 2"/>
        <cdr:cNvSpPr txBox="1"/>
      </cdr:nvSpPr>
      <cdr:spPr>
        <a:xfrm xmlns:a="http://schemas.openxmlformats.org/drawingml/2006/main">
          <a:off x="0" y="87085"/>
          <a:ext cx="491462" cy="500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0.78118</cdr:x>
      <cdr:y>0.89673</cdr:y>
    </cdr:from>
    <cdr:to>
      <cdr:x>1</cdr:x>
      <cdr:y>0.97765</cdr:y>
    </cdr:to>
    <cdr:sp macro="" textlink="">
      <cdr:nvSpPr>
        <cdr:cNvPr id="24" name="Блок-схема: процесс 23"/>
        <cdr:cNvSpPr/>
      </cdr:nvSpPr>
      <cdr:spPr>
        <a:xfrm xmlns:a="http://schemas.openxmlformats.org/drawingml/2006/main">
          <a:off x="4884511" y="4892513"/>
          <a:ext cx="1368242" cy="441493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1600" b="1" i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  <a:endParaRPr lang="ru-RU" sz="1200"/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0.0265</cdr:y>
    </cdr:from>
    <cdr:to>
      <cdr:x>0.12439</cdr:x>
      <cdr:y>0.13975</cdr:y>
    </cdr:to>
    <cdr:sp macro="" textlink="">
      <cdr:nvSpPr>
        <cdr:cNvPr id="7" name="TextBox 2"/>
        <cdr:cNvSpPr txBox="1"/>
      </cdr:nvSpPr>
      <cdr:spPr>
        <a:xfrm xmlns:a="http://schemas.openxmlformats.org/drawingml/2006/main">
          <a:off x="0" y="87086"/>
          <a:ext cx="591223" cy="372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9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1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0.09231</cdr:y>
    </cdr:from>
    <cdr:to>
      <cdr:x>0.12439</cdr:x>
      <cdr:y>0.13975</cdr:y>
    </cdr:to>
    <cdr:sp macro="" textlink="">
      <cdr:nvSpPr>
        <cdr:cNvPr id="13" name="TextBox 2"/>
        <cdr:cNvSpPr txBox="1"/>
      </cdr:nvSpPr>
      <cdr:spPr>
        <a:xfrm xmlns:a="http://schemas.openxmlformats.org/drawingml/2006/main">
          <a:off x="0" y="391885"/>
          <a:ext cx="437005" cy="2014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0.01734</cdr:y>
    </cdr:from>
    <cdr:to>
      <cdr:x>0.08982</cdr:x>
      <cdr:y>0.16945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0" y="54429"/>
          <a:ext cx="449036" cy="477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5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0.13338</cdr:x>
      <cdr:y>0.15842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0" y="58906"/>
          <a:ext cx="579663" cy="463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  <a:endParaRPr lang="ru-RU" sz="1200"/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7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19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 </a:t>
          </a:r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    </a:t>
          </a:r>
        </a:p>
      </cdr:txBody>
    </cdr:sp>
  </cdr:relSizeAnchor>
  <cdr:relSizeAnchor xmlns:cdr="http://schemas.openxmlformats.org/drawingml/2006/chartDrawing">
    <cdr:from>
      <cdr:x>0</cdr:x>
      <cdr:y>0.01786</cdr:y>
    </cdr:from>
    <cdr:to>
      <cdr:x>0.12439</cdr:x>
      <cdr:y>0.13975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0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1.71828E-7</cdr:x>
      <cdr:y>0.01786</cdr:y>
    </cdr:from>
    <cdr:to>
      <cdr:x>0.12439</cdr:x>
      <cdr:y>0.13975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1" y="93718"/>
          <a:ext cx="723900" cy="639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</cdr:x>
      <cdr:y>0</cdr:y>
    </cdr:from>
    <cdr:to>
      <cdr:x>0.12439</cdr:x>
      <cdr:y>0.19545</cdr:y>
    </cdr:to>
    <cdr:sp macro="" textlink="">
      <cdr:nvSpPr>
        <cdr:cNvPr id="23" name="TextBox 2"/>
        <cdr:cNvSpPr txBox="1"/>
      </cdr:nvSpPr>
      <cdr:spPr>
        <a:xfrm xmlns:a="http://schemas.openxmlformats.org/drawingml/2006/main">
          <a:off x="0" y="0"/>
          <a:ext cx="540592" cy="644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0.85993</cdr:x>
      <cdr:y>0.90979</cdr:y>
    </cdr:from>
    <cdr:to>
      <cdr:x>1</cdr:x>
      <cdr:y>0.9689</cdr:y>
    </cdr:to>
    <cdr:sp macro="" textlink="">
      <cdr:nvSpPr>
        <cdr:cNvPr id="24" name="Блок-схема: процесс 23"/>
        <cdr:cNvSpPr/>
      </cdr:nvSpPr>
      <cdr:spPr>
        <a:xfrm xmlns:a="http://schemas.openxmlformats.org/drawingml/2006/main">
          <a:off x="5122313" y="4953298"/>
          <a:ext cx="834350" cy="321821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1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h</a:t>
          </a:r>
          <a:r>
            <a:rPr lang="ru-RU" sz="1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см</a:t>
          </a:r>
          <a:endParaRPr lang="ru-RU" sz="16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0.02078</cdr:x>
      <cdr:y>0.03015</cdr:y>
    </cdr:from>
    <cdr:to>
      <cdr:x>0.18971</cdr:x>
      <cdr:y>0.13103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123759" y="186020"/>
          <a:ext cx="1006254" cy="622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dirty="0"/>
            <a:t>     </a:t>
          </a:r>
          <a:r>
            <a:rPr lang="en-US" sz="1800" b="1" dirty="0">
              <a:latin typeface="Times New Roman" pitchFamily="18" charset="0"/>
              <a:cs typeface="Times New Roman" pitchFamily="18" charset="0"/>
            </a:rPr>
            <a:t>p,</a:t>
          </a:r>
          <a:r>
            <a:rPr lang="ru-RU" sz="1800" b="1" dirty="0">
              <a:latin typeface="Times New Roman" pitchFamily="18" charset="0"/>
              <a:cs typeface="Times New Roman" pitchFamily="18" charset="0"/>
            </a:rPr>
            <a:t>кПа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EABCF-289B-49F0-B931-79F6775E43D0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EA6F3-341E-493C-9123-4177CBB2D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803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EA6F3-341E-493C-9123-4177CBB2DE7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267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EA6F3-341E-493C-9123-4177CBB2DE7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156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EA6F3-341E-493C-9123-4177CBB2DE76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981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5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87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452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347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33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1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25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79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46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6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55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9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9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0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B456F-DA5D-483A-8F80-F28457AD726E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460CC59-869B-4F33-9E16-CC0A67920C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7314" y="600165"/>
            <a:ext cx="10368880" cy="273366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Влияние </a:t>
            </a:r>
            <a:r>
              <a:rPr lang="ru-RU" b="1" i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обуви </a:t>
            </a:r>
            <a:r>
              <a:rPr lang="ru-RU" b="1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ru-RU" b="1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b="1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на опорно-двигательный </a:t>
            </a:r>
            <a:br>
              <a:rPr lang="ru-RU" b="1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b="1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аппарат </a:t>
            </a:r>
            <a:r>
              <a:rPr lang="ru-RU" b="1" i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человека</a:t>
            </a:r>
            <a:r>
              <a:rPr lang="ru-RU" sz="4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7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1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9249" y="4068223"/>
            <a:ext cx="6232321" cy="182236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sz="2000" b="1" i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Выполнили</a:t>
            </a:r>
            <a:r>
              <a:rPr lang="ru-RU" sz="2000" b="1" i="1" cap="none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: Макушина </a:t>
            </a:r>
            <a:r>
              <a:rPr lang="ru-RU" sz="2000" b="1" i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С., Тихомиров В. </a:t>
            </a:r>
            <a:r>
              <a:rPr lang="ru-RU" sz="2000" b="1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1" i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студенты 252 группы</a:t>
            </a:r>
            <a:endParaRPr lang="ru-RU" sz="2000" b="1" i="1" cap="none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sz="2000" b="1" i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Руководитель</a:t>
            </a:r>
            <a:r>
              <a:rPr lang="ru-RU" sz="2000" b="1" i="1" cap="none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:  Александрова Н.В</a:t>
            </a:r>
            <a:r>
              <a:rPr lang="ru-RU" sz="2000" b="1" i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. </a:t>
            </a:r>
            <a:endParaRPr lang="ru-RU" sz="2000" b="1" i="1" cap="none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5294" y="6257142"/>
            <a:ext cx="3356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г. Балаково </a:t>
            </a:r>
            <a:r>
              <a:rPr lang="ru-RU" sz="20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201</a:t>
            </a:r>
            <a:r>
              <a:rPr lang="en-US" sz="20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3</a:t>
            </a:r>
            <a:r>
              <a:rPr lang="ru-RU" sz="20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год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1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5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2320" y="532705"/>
            <a:ext cx="5741805" cy="632529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Плоскостопие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- это статическая деформация стопы, </a:t>
            </a:r>
            <a:r>
              <a:rPr lang="ru-RU" sz="3200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характеризующаяся </a:t>
            </a:r>
            <a:r>
              <a:rPr lang="ru-RU" sz="3200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уплощением ее сводов. Оно бывает продольное и поперечное, часто встречается и то и другое вместе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125" y="134171"/>
            <a:ext cx="5902036" cy="6507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37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8888" y="0"/>
            <a:ext cx="3326296" cy="1113183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Бурсит</a:t>
            </a:r>
            <a:endParaRPr lang="ru-RU" sz="6000" i="1" dirty="0">
              <a:solidFill>
                <a:schemeClr val="accent1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http://www.eurolab.ua/img/st_img/08_10/faszut.jpg"/>
          <p:cNvPicPr/>
          <p:nvPr/>
        </p:nvPicPr>
        <p:blipFill>
          <a:blip r:embed="rId2" cstate="print"/>
          <a:srcRect l="9389" r="19224"/>
          <a:stretch>
            <a:fillRect/>
          </a:stretch>
        </p:blipFill>
        <p:spPr bwMode="auto">
          <a:xfrm>
            <a:off x="475013" y="1219200"/>
            <a:ext cx="6578930" cy="542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\Рабочий стол\1227088437phil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1149" y="463138"/>
            <a:ext cx="3674794" cy="571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83020" y="1351722"/>
            <a:ext cx="2945081" cy="36973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Бурсит</a:t>
            </a:r>
            <a:r>
              <a:rPr lang="ru-RU" sz="3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-выпирающие </a:t>
            </a:r>
            <a:r>
              <a:rPr lang="ru-RU" sz="32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косточки у большого пальца </a:t>
            </a:r>
          </a:p>
        </p:txBody>
      </p:sp>
      <p:pic>
        <p:nvPicPr>
          <p:cNvPr id="44034" name="Picture 2" descr="http://www.4medical.in/wp-content/uploads/2011/12/bursit-na-no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4022" y="198782"/>
            <a:ext cx="8585860" cy="6472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316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http://www.eurolab.ua/img/st_img/08_10/noga-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73148" y="306779"/>
            <a:ext cx="6414051" cy="6246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3"/>
          <p:cNvSpPr>
            <a:spLocks noGrp="1"/>
          </p:cNvSpPr>
          <p:nvPr>
            <p:ph type="body" sz="half" idx="2"/>
          </p:nvPr>
        </p:nvSpPr>
        <p:spPr>
          <a:xfrm>
            <a:off x="172279" y="609600"/>
            <a:ext cx="5181599" cy="5529943"/>
          </a:xfrm>
        </p:spPr>
        <p:txBody>
          <a:bodyPr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3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Молоткообразная</a:t>
            </a:r>
            <a:r>
              <a:rPr lang="ru-RU" sz="4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деформация</a:t>
            </a:r>
          </a:p>
          <a:p>
            <a:pPr algn="ctr"/>
            <a:endParaRPr lang="ru-RU" sz="1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  </a:t>
            </a:r>
            <a:r>
              <a:rPr lang="ru-RU" sz="2400" dirty="0" err="1" smtClean="0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Молоткообразный</a:t>
            </a:r>
            <a:r>
              <a:rPr lang="ru-RU" sz="2400" dirty="0" smtClean="0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палец ненормально сокращен и согнут. Мозоль формируется несколько лет и наконец достигает стадии, когда становится видимой и болезненной, тогда даже выбор удобной пары обуви становится проблемой..   Считается, что именно тесная и неудобная обувь приводит к </a:t>
            </a:r>
            <a:r>
              <a:rPr lang="ru-RU" sz="2400" dirty="0" err="1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молоткообразной</a:t>
            </a:r>
            <a:r>
              <a:rPr lang="ru-RU" sz="2400" dirty="0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деформации пальцев, не стоит и говорить, что страдают в основном женщины, </a:t>
            </a:r>
            <a:r>
              <a:rPr lang="ru-RU" sz="2400" dirty="0" smtClean="0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носящие </a:t>
            </a:r>
            <a:r>
              <a:rPr lang="ru-RU" sz="2400" dirty="0">
                <a:ln w="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тесную обувь.</a:t>
            </a:r>
          </a:p>
          <a:p>
            <a:endParaRPr lang="ru-RU" sz="2400" dirty="0">
              <a:ln w="0"/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10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5130" y="265043"/>
            <a:ext cx="10482470" cy="503582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Влияние </a:t>
            </a: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обуви на </a:t>
            </a:r>
            <a:endParaRPr lang="en-US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каблуках </a:t>
            </a: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на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организм</a:t>
            </a:r>
            <a:endParaRPr lang="en-US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514350" indent="-514350" algn="just"/>
            <a:endParaRPr lang="en-US" sz="2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sz="2800" b="1" i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1. Стопы и пальцы</a:t>
            </a:r>
            <a:r>
              <a:rPr lang="ru-RU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 </a:t>
            </a:r>
            <a:endParaRPr lang="en-US" sz="2800" spc="50" dirty="0" smtClean="0">
              <a:ln w="11430"/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514350" indent="-514350" algn="just"/>
            <a:r>
              <a:rPr lang="ru-RU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2. </a:t>
            </a:r>
            <a:r>
              <a:rPr lang="en-US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800" i="1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Коленные суставы</a:t>
            </a:r>
            <a:r>
              <a:rPr lang="ru-RU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 </a:t>
            </a:r>
            <a:endParaRPr lang="en-US" sz="2800" spc="50" dirty="0" smtClean="0">
              <a:ln w="11430"/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514350" indent="-514350" algn="just"/>
            <a:r>
              <a:rPr lang="ru-RU" sz="2800" i="1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3. Позвоночник</a:t>
            </a:r>
            <a:r>
              <a:rPr lang="ru-RU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 </a:t>
            </a:r>
            <a:endParaRPr lang="en-US" sz="2800" spc="50" dirty="0" smtClean="0">
              <a:ln w="11430"/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514350" indent="-514350" algn="just"/>
            <a:r>
              <a:rPr lang="ru-RU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4.</a:t>
            </a:r>
            <a:r>
              <a:rPr lang="en-US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800" i="1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Внутренние органы</a:t>
            </a:r>
            <a:r>
              <a:rPr lang="ru-RU" sz="2800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 </a:t>
            </a:r>
            <a:endParaRPr lang="en-US" sz="2800" spc="50" dirty="0" smtClean="0">
              <a:ln w="11430"/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514350" indent="-514350" algn="just"/>
            <a:r>
              <a:rPr lang="ru-RU" sz="2400" i="1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5. </a:t>
            </a:r>
            <a:r>
              <a:rPr lang="ru-RU" sz="2800" i="1" spc="50" dirty="0" smtClean="0">
                <a:ln w="1143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Головной мозг. </a:t>
            </a:r>
            <a:endParaRPr lang="ru-RU" sz="2800" spc="50" dirty="0" smtClean="0">
              <a:ln w="11430"/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514350" indent="-514350" algn="just">
              <a:buAutoNum type="arabicPeriod"/>
            </a:pP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967" y="3384468"/>
            <a:ext cx="11267767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050" name="Picture 2" descr="bIMG_9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3565" y="1961322"/>
            <a:ext cx="5359318" cy="4214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941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5632" y="2113808"/>
            <a:ext cx="2790700" cy="42165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Слон давит на 1 квадратный сантиметр поверхности в 25 раз с меньшим весом, чем женщина на 13 сантиметровом каблуке.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5058" name="Picture 2" descr="http://cs11075.vkontakte.ru/u32956841/-5/x_54b148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5085" y="154378"/>
            <a:ext cx="8847118" cy="6519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166252"/>
            <a:ext cx="321821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Давление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создаваемое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на опору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142503"/>
            <a:ext cx="11459688" cy="248194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Расчет давления создаваемого на стопу в зависимости от  площади подошвы обуви, а значит и от высоты каблука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Содержимое 6" descr="I:\DCIM\101_FUJI\DSCF1774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241788" y="1947553"/>
            <a:ext cx="5526659" cy="470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:\DCIM\101_FUJI\DSCF17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386" y="1953491"/>
            <a:ext cx="5605154" cy="469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12191999" cy="1524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Давление создаваемое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на стопу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 </a:t>
            </a:r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зависимости от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площади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подошвы обуви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,</a:t>
            </a:r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 значит и от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высоты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каблука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073569"/>
              </p:ext>
            </p:extLst>
          </p:nvPr>
        </p:nvGraphicFramePr>
        <p:xfrm>
          <a:off x="543711" y="1749289"/>
          <a:ext cx="11046541" cy="4948249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967014"/>
                <a:gridCol w="2206529"/>
                <a:gridCol w="3742078"/>
                <a:gridCol w="3130920"/>
              </a:tblGrid>
              <a:tr h="1092870"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Вид обуви</a:t>
                      </a:r>
                      <a:endParaRPr lang="ru-RU" sz="18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Высота каблука, см</a:t>
                      </a:r>
                      <a:endParaRPr lang="ru-RU" sz="18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blipFill rotWithShape="0">
                      <a:blip r:embed="rId2"/>
                      <a:stretch>
                        <a:fillRect l="-111726" t="-621" r="-84202" b="-36087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Давление создаваемое на стопу ноги, кПа</a:t>
                      </a:r>
                      <a:endParaRPr lang="ru-RU" sz="18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9203"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Зимние сапоги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effectLst/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blipFill rotWithShape="0">
                      <a:blip r:embed="rId2"/>
                      <a:stretch>
                        <a:fillRect l="-111726" t="-120000" r="-84202" b="-33037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22,2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9307"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Ботинки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blipFill rotWithShape="0">
                      <a:blip r:embed="rId2"/>
                      <a:stretch>
                        <a:fillRect l="-111726" t="-430435" r="-84202" b="-54637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39,7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89641"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Ботинки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blipFill rotWithShape="0">
                      <a:blip r:embed="rId2"/>
                      <a:stretch>
                        <a:fillRect l="-111726" t="-420690" r="-84202" b="-33333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42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9307"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 Туфли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6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blipFill rotWithShape="0">
                      <a:blip r:embed="rId2"/>
                      <a:stretch>
                        <a:fillRect l="-111726" t="-656522" r="-84202" b="-3202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49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9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Туфли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7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blipFill rotWithShape="0">
                      <a:blip r:embed="rId2"/>
                      <a:stretch>
                        <a:fillRect l="-111726" t="-756522" r="-84202" b="-2202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83,3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9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Туфли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8,5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blipFill rotWithShape="0">
                      <a:blip r:embed="rId2"/>
                      <a:stretch>
                        <a:fillRect l="-111726" t="-856522" r="-84202" b="-1202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91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9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Туфли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10</a:t>
                      </a:r>
                      <a:endParaRPr lang="ru-RU" sz="2000" b="1" i="1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1" i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blipFill rotWithShape="0">
                      <a:blip r:embed="rId2"/>
                      <a:stretch>
                        <a:fillRect l="-111726" t="-956522" r="-84202" b="-202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ahoma" pitchFamily="34" charset="0"/>
                          <a:cs typeface="Tahoma" pitchFamily="34" charset="0"/>
                        </a:rPr>
                        <a:t>143</a:t>
                      </a:r>
                      <a:endParaRPr lang="ru-RU" sz="2000" b="1" i="0" dirty="0"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54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051" y="72970"/>
            <a:ext cx="5221357" cy="1093221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Зависимость давления от площади опоры</a:t>
            </a:r>
            <a:endParaRPr lang="ru-RU" sz="3200" b="1" cap="none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8553849"/>
              </p:ext>
            </p:extLst>
          </p:nvPr>
        </p:nvGraphicFramePr>
        <p:xfrm>
          <a:off x="0" y="850900"/>
          <a:ext cx="6252753" cy="5901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/>
          </p:nvPr>
        </p:nvGraphicFramePr>
        <p:xfrm>
          <a:off x="5981337" y="571499"/>
          <a:ext cx="5956663" cy="6169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53809" y="159026"/>
            <a:ext cx="50707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Зависимость давления</a:t>
            </a:r>
          </a:p>
          <a:p>
            <a:pPr algn="ctr"/>
            <a:r>
              <a:rPr lang="ru-RU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 от высоты каблука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03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3756" y="0"/>
            <a:ext cx="12765974" cy="110440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Статистические данные </a:t>
            </a: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МБУЗ «Детская </a:t>
            </a: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поликлиника </a:t>
            </a: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№2</a:t>
            </a: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»</a:t>
            </a:r>
            <a:b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о структуре выявления </a:t>
            </a: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патологий при </a:t>
            </a:r>
            <a:r>
              <a:rPr lang="ru-RU" sz="3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профосмотрах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478331"/>
              </p:ext>
            </p:extLst>
          </p:nvPr>
        </p:nvGraphicFramePr>
        <p:xfrm>
          <a:off x="154379" y="1166191"/>
          <a:ext cx="11762319" cy="554263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3489969"/>
                <a:gridCol w="2055808"/>
                <a:gridCol w="2185060"/>
                <a:gridCol w="2030680"/>
                <a:gridCol w="2000802"/>
              </a:tblGrid>
              <a:tr h="627838">
                <a:tc rowSpan="2">
                  <a:txBody>
                    <a:bodyPr/>
                    <a:lstStyle/>
                    <a:p>
                      <a:pPr marL="192405" marR="89535" indent="952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Заболевание</a:t>
                      </a:r>
                      <a:endParaRPr lang="ru-RU" sz="2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 gridSpan="2"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2010 год</a:t>
                      </a:r>
                      <a:endParaRPr lang="ru-RU" sz="2800" b="0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2011год</a:t>
                      </a:r>
                      <a:endParaRPr lang="ru-RU" sz="2800" b="0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89535" indent="-32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Абсолютное число</a:t>
                      </a:r>
                      <a:endParaRPr lang="ru-RU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R="89535" indent="-32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Проценты</a:t>
                      </a:r>
                      <a:endParaRPr lang="ru-RU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R="89535" indent="-32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Абсолютное число</a:t>
                      </a:r>
                      <a:endParaRPr lang="ru-RU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R="89535" indent="-32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Проценты</a:t>
                      </a:r>
                      <a:endParaRPr lang="ru-RU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</a:tr>
              <a:tr h="1469702">
                <a:tc>
                  <a:txBody>
                    <a:bodyPr/>
                    <a:lstStyle/>
                    <a:p>
                      <a:pPr marL="192405" marR="89535" indent="952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Нарушение осанки</a:t>
                      </a:r>
                      <a:endParaRPr lang="ru-RU" sz="32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387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17,4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420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21,1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</a:tr>
              <a:tr h="1151754">
                <a:tc>
                  <a:txBody>
                    <a:bodyPr/>
                    <a:lstStyle/>
                    <a:p>
                      <a:pPr marL="192405" marR="89535" indent="952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Сколиоз</a:t>
                      </a:r>
                      <a:endParaRPr lang="ru-RU" sz="32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175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7,8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137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7,2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</a:tr>
              <a:tr h="1366699">
                <a:tc>
                  <a:txBody>
                    <a:bodyPr/>
                    <a:lstStyle/>
                    <a:p>
                      <a:pPr marL="192405" marR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Плоскостопие</a:t>
                      </a:r>
                      <a:endParaRPr lang="ru-RU" sz="32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196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9,1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201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  <a:tc>
                  <a:txBody>
                    <a:bodyPr/>
                    <a:lstStyle/>
                    <a:p>
                      <a:pPr marL="192405"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ahoma" pitchFamily="34" charset="0"/>
                          <a:cs typeface="Tahoma" pitchFamily="34" charset="0"/>
                        </a:rPr>
                        <a:t>10,4</a:t>
                      </a:r>
                      <a:endParaRPr lang="ru-RU" sz="4000" b="1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2991" marR="62991" marT="0" marB="0"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107643295"/>
              </p:ext>
            </p:extLst>
          </p:nvPr>
        </p:nvGraphicFramePr>
        <p:xfrm>
          <a:off x="330839" y="1839263"/>
          <a:ext cx="5720523" cy="4628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573862245"/>
              </p:ext>
            </p:extLst>
          </p:nvPr>
        </p:nvGraphicFramePr>
        <p:xfrm>
          <a:off x="6149008" y="1846101"/>
          <a:ext cx="5711687" cy="4634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155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1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613" y="4577978"/>
            <a:ext cx="7761816" cy="27365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Объект исследования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– </a:t>
            </a: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влияния обуви на опорно-двигательный аппарат человека,</a:t>
            </a:r>
            <a:r>
              <a:rPr lang="ru-RU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предмет исследования</a:t>
            </a:r>
            <a:r>
              <a:rPr lang="ru-RU" sz="2400" b="1" i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каблук обуви. </a:t>
            </a:r>
          </a:p>
          <a:p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http://www.moda-i-zdorovie.ru/draws/tuf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97429" y="3110817"/>
            <a:ext cx="3716976" cy="343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moda-i-zdorovie.ru/draws/tuf/3.jpg"/>
          <p:cNvPicPr/>
          <p:nvPr/>
        </p:nvPicPr>
        <p:blipFill>
          <a:blip r:embed="rId3" cstate="print"/>
          <a:srcRect b="4851"/>
          <a:stretch>
            <a:fillRect/>
          </a:stretch>
        </p:blipFill>
        <p:spPr bwMode="auto">
          <a:xfrm>
            <a:off x="421660" y="267624"/>
            <a:ext cx="3265714" cy="356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869635" y="1079426"/>
            <a:ext cx="56056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Целью исследования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является  изучение влияния обуви на опорно-двигательный аппарат человека, экспериментальное подтверждение этого, анализ полученных данных в свете практического использования знаний по данной теме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9" y="-1"/>
            <a:ext cx="11783961" cy="128253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Заболевание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опорно-двигательного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аппарата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среди студентов 1-2 курсов Колледжа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1199208"/>
              </p:ext>
            </p:extLst>
          </p:nvPr>
        </p:nvGraphicFramePr>
        <p:xfrm>
          <a:off x="403761" y="1338469"/>
          <a:ext cx="11232715" cy="5340626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2751360"/>
                <a:gridCol w="4064756"/>
                <a:gridCol w="4416599"/>
              </a:tblGrid>
              <a:tr h="1643270">
                <a:tc>
                  <a:txBody>
                    <a:bodyPr/>
                    <a:lstStyle/>
                    <a:p>
                      <a:pPr marR="90170" indent="450215" algn="ctr"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Год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90170" indent="450215" algn="ctr"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Количество </a:t>
                      </a:r>
                    </a:p>
                    <a:p>
                      <a:pPr marR="90170" indent="450215" algn="ctr"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студентов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90170" indent="450215"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Из них болеют    </a:t>
                      </a:r>
                    </a:p>
                    <a:p>
                      <a:pPr marR="90170" indent="450215"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плоскостопием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</a:tr>
              <a:tr h="1232452"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2010</a:t>
                      </a:r>
                      <a:endParaRPr lang="ru-RU" sz="32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228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137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</a:tr>
              <a:tr h="1232452"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2011</a:t>
                      </a:r>
                      <a:endParaRPr lang="ru-RU" sz="32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244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146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</a:tr>
              <a:tr h="1232452"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2012</a:t>
                      </a:r>
                      <a:endParaRPr lang="ru-RU" sz="32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254 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  <a:tc>
                  <a:txBody>
                    <a:bodyPr/>
                    <a:lstStyle/>
                    <a:p>
                      <a:pPr marR="8953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152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4811" marR="64811" marT="0" marB="0" anchor="ctr"/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999337807"/>
              </p:ext>
            </p:extLst>
          </p:nvPr>
        </p:nvGraphicFramePr>
        <p:xfrm>
          <a:off x="2040939" y="128253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61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1"/>
            <a:ext cx="11602192" cy="12469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Опрос  студенток Колледжа разных курсов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 высоте каблука  регулярно носимой обуви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Содержимое 4" descr="I:\DCIM\101_FUJI\DSCF179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116626">
            <a:off x="5310232" y="1465568"/>
            <a:ext cx="4282628" cy="3160382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I:\DCIM\101_FUJI\DSCF17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6790">
            <a:off x="226942" y="1509284"/>
            <a:ext cx="4160040" cy="308758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I:\DCIM\101_FUJI\DSCF17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1691">
            <a:off x="7407753" y="3607962"/>
            <a:ext cx="4583747" cy="3656678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I:\DCIM\101_FUJI\DSCF178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22711">
            <a:off x="1921590" y="3567052"/>
            <a:ext cx="4862220" cy="3311539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1628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Результаты опроса студенток Колледжа разных курсов о высоте каблука  регулярно носимой обуви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1899"/>
              </p:ext>
            </p:extLst>
          </p:nvPr>
        </p:nvGraphicFramePr>
        <p:xfrm>
          <a:off x="406515" y="1183748"/>
          <a:ext cx="11459690" cy="5447807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2313632"/>
                <a:gridCol w="2875980"/>
                <a:gridCol w="3135039"/>
                <a:gridCol w="3135039"/>
              </a:tblGrid>
              <a:tr h="1081843"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Курс</a:t>
                      </a:r>
                      <a:endParaRPr lang="ru-RU" sz="2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Каблук высотой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0-2 см</a:t>
                      </a:r>
                      <a:endParaRPr lang="ru-RU" sz="2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Каблук высотой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2-4см</a:t>
                      </a:r>
                      <a:endParaRPr lang="ru-RU" sz="2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Каблук высотой 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2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5-11см</a:t>
                      </a:r>
                      <a:endParaRPr lang="ru-RU" sz="2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  <a:tr h="540920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2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  <a:endParaRPr lang="ru-RU" sz="32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42%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42%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17%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  <a:tr h="540920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2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32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55%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  <a:tr h="540920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2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32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3600" b="0" i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  <a:tr h="540920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2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ru-RU" sz="32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3600" b="0" i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67%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  <a:tr h="540920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2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ru-RU" sz="32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3600" b="0" i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38%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62%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  <a:tr h="1622764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Средние значения по Колледжу</a:t>
                      </a: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8,4%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31,6%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3600" b="0" i="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60,2%</a:t>
                      </a:r>
                      <a:endParaRPr lang="ru-RU" sz="3600" b="0" i="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61225" marR="61225" marT="0" marB="0"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66339609"/>
              </p:ext>
            </p:extLst>
          </p:nvPr>
        </p:nvGraphicFramePr>
        <p:xfrm>
          <a:off x="1748589" y="1116281"/>
          <a:ext cx="8989080" cy="574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513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806" y="-1"/>
            <a:ext cx="11946194" cy="72439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Результаты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анкетирования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студенток Колледжа разных курсов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 высоте каблука  регулярно носимой обуви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025957"/>
              </p:ext>
            </p:extLst>
          </p:nvPr>
        </p:nvGraphicFramePr>
        <p:xfrm>
          <a:off x="201880" y="783770"/>
          <a:ext cx="11756573" cy="5881858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3968060"/>
                <a:gridCol w="1596118"/>
                <a:gridCol w="1519066"/>
                <a:gridCol w="1558143"/>
                <a:gridCol w="1557043"/>
                <a:gridCol w="1558143"/>
              </a:tblGrid>
              <a:tr h="425506"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Вопросы анкеты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16-17л.,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 курс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17-18 л.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 курс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18 -19л.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 курс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19-20 л.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 курс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20-21 г.</a:t>
                      </a:r>
                    </a:p>
                    <a:p>
                      <a:pPr marR="9017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 курс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334967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1. Обувь в первую очередь, должна быть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?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удобной,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25</a:t>
                      </a:r>
                      <a:r>
                        <a:rPr lang="en-US" sz="1400" b="0" i="1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модной.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67%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235758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2. Должен ли быть каблук у обуви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?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да,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нет,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25%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в) не знаю.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312734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3. Высота каблука у обуви не должна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превышать-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1 см,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2-11см,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75%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67%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в) 5см, </a:t>
                      </a:r>
                      <a:endParaRPr lang="ru-RU" sz="140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г) не знаю.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309682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4. Носите ли вы обувь на плоской подошве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?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5660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да,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67%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67%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нет.</a:t>
                      </a:r>
                      <a:endParaRPr lang="ru-RU" sz="140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334967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5. Носите ли вы обувь на платформе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?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да,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нет.</a:t>
                      </a:r>
                      <a:endParaRPr lang="ru-RU" sz="140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334967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6. Носите ли вы обувь на каблуках более 5см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?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да,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80%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100%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нет.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334967">
                <a:tc gridSpan="6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7. Какую обувь вы предпочитаете носить повседневно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?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  <a:tc hMerge="1"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а) балетки,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167484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б) кроссовки,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205846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в) туфли (сапоги) на каблуке до 5см, 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33%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  <a:tr h="205846">
                <a:tc>
                  <a:txBody>
                    <a:bodyPr/>
                    <a:lstStyle/>
                    <a:p>
                      <a:pPr marR="90170" algn="just">
                        <a:lnSpc>
                          <a:spcPts val="1200"/>
                        </a:lnSpc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г) туфли (сапоги) на высоком каблуке.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35</a:t>
                      </a: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67%</a:t>
                      </a:r>
                      <a:endParaRPr lang="ru-RU" sz="1400" b="0" i="1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ts val="1200"/>
                        </a:lnSpc>
                      </a:pPr>
                      <a:r>
                        <a:rPr lang="ru-RU" sz="1400" b="0" i="1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50%</a:t>
                      </a:r>
                      <a:endParaRPr lang="ru-RU" sz="1400" b="0" i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/>
                        <a:cs typeface="Tahoma" pitchFamily="34" charset="0"/>
                      </a:endParaRPr>
                    </a:p>
                  </a:txBody>
                  <a:tcPr marL="55484" marR="5548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9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8914" y="172852"/>
            <a:ext cx="6020789" cy="140128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Медицинские требования к обуви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228522" y="1603513"/>
            <a:ext cx="5791200" cy="49533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Обувь должна обеспечивать физиологические функции стопы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Должна соответствовать ее анатомо-физиологическим особенностям, не сдавливать ее, не нарушать </a:t>
            </a:r>
            <a:r>
              <a:rPr lang="ru-RU" b="1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крово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- и </a:t>
            </a:r>
            <a:r>
              <a:rPr lang="ru-RU" b="1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лимфообращения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 Следует избегать пользоваться тесной и узкой обувь, что может привести к изменению формы стопы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Не должна   вызывать потертости.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Обувь должна быть длиннее стопы на 10—15 мм, чтобы большой палец не упирался в ее носок.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70757" y="1801943"/>
            <a:ext cx="4107766" cy="4804117"/>
          </a:xfrm>
        </p:spPr>
        <p:txBody>
          <a:bodyPr>
            <a:normAutofit/>
          </a:bodyPr>
          <a:lstStyle/>
          <a:p>
            <a:pPr algn="just"/>
            <a:r>
              <a:rPr lang="ru-RU" sz="31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" name="Рисунок 6" descr="Обувь, терволина, удобство, стиль, мода, красота, коллекц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757" y="698500"/>
            <a:ext cx="5937662" cy="5651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988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1" y="1"/>
            <a:ext cx="9488556" cy="87464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Как выбрать хорошую обувь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36034" y="768626"/>
            <a:ext cx="8786191" cy="2650436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Всегда </a:t>
            </a:r>
            <a:r>
              <a:rPr lang="ru-RU" sz="2400" b="1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- кожаный верх. Желательно - кожаный НИЗ (подошва).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Каблук </a:t>
            </a:r>
            <a:r>
              <a:rPr lang="ru-RU" sz="2400" b="1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невысокий. Никаких платформ! Широкий носок.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Подошва </a:t>
            </a:r>
            <a:r>
              <a:rPr lang="ru-RU" sz="2400" b="1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гибкая.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Хорошее </a:t>
            </a:r>
            <a:r>
              <a:rPr lang="ru-RU" sz="2400" b="1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качество </a:t>
            </a:r>
            <a:r>
              <a:rPr lang="ru-RU" sz="2400" b="1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кожи. </a:t>
            </a:r>
            <a:endParaRPr lang="ru-RU" sz="2400" b="1" dirty="0">
              <a:ln w="50800"/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098" name="Picture 2" descr="http://www.etonic.ru/blog/wp-content/uploads/2013/02/udobnaya-obu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164" y="3472070"/>
            <a:ext cx="8852177" cy="3188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62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884" y="0"/>
            <a:ext cx="5450773" cy="222068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  Рекомендации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   по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ношению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обуви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на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каблуках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7506" y="2303814"/>
            <a:ext cx="5272645" cy="33547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 </a:t>
            </a:r>
          </a:p>
          <a:p>
            <a:pPr algn="ctr"/>
            <a:endParaRPr lang="ru-RU" sz="1200" b="1" dirty="0" smtClean="0">
              <a:ln w="50800"/>
              <a:effectLst>
                <a:reflection blurRad="6350" stA="55000" endA="300" endPos="45500" dir="5400000" sy="-100000" algn="bl" rotWithShape="0"/>
              </a:effectLst>
              <a:latin typeface="Tahoma" pitchFamily="34" charset="0"/>
              <a:cs typeface="Tahoma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1</a:t>
            </a:r>
            <a:r>
              <a:rPr lang="ru-RU" sz="2000" dirty="0" smtClean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. </a:t>
            </a:r>
            <a:r>
              <a:rPr lang="ru-RU" sz="2000" b="1" dirty="0" smtClean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В </a:t>
            </a:r>
            <a:r>
              <a:rPr lang="ru-RU" sz="2000" b="1" dirty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туфлях должны быть хорошие стельки с супинаторами.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2. Высокий </a:t>
            </a:r>
            <a:r>
              <a:rPr lang="ru-RU" sz="2000" b="1" dirty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каблук не рекомендуется носить более 2-3 часов в день </a:t>
            </a:r>
            <a:endParaRPr lang="ru-RU" sz="2000" b="1" dirty="0" smtClean="0">
              <a:ln w="50800"/>
              <a:effectLst>
                <a:reflection blurRad="6350" stA="55000" endA="300" endPos="45500" dir="5400000" sy="-100000" algn="bl" rotWithShape="0"/>
              </a:effectLst>
              <a:latin typeface="Tahoma" pitchFamily="34" charset="0"/>
              <a:cs typeface="Tahoma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3. Высокий каблук  рекомендуется носить не </a:t>
            </a:r>
            <a:r>
              <a:rPr lang="ru-RU" sz="2000" b="1" dirty="0">
                <a:ln w="50800"/>
                <a:effectLst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более 2-3 раз в неделю. </a:t>
            </a:r>
          </a:p>
        </p:txBody>
      </p:sp>
      <p:pic>
        <p:nvPicPr>
          <p:cNvPr id="5122" name="Picture 2" descr="http://secretworlds.ru/_nw/29/73539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659" y="320634"/>
            <a:ext cx="6139544" cy="6305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17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84" y="190006"/>
            <a:ext cx="8918712" cy="12147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Как научиться ходить на каблуках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5287" y="1524000"/>
            <a:ext cx="8468139" cy="5022574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Начните с туфель на каблуке сантиметров в 5. </a:t>
            </a:r>
            <a:r>
              <a:rPr lang="en-US" sz="2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sz="2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Нужно делать специальные упражнения для укрепления мышц ног. Несколько вращений ступнями в разные стороны, сгибание и разгибание ступней в течение 3-4 минут утром и вечером помогут окрепнуть мышцам ног. 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Подбирать обувь нужно по размеру.  </a:t>
            </a:r>
            <a:endParaRPr lang="en-US" sz="2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Не ходите весь день на высоких каблуках. Непременно давайте ногам отдых.  </a:t>
            </a:r>
            <a:r>
              <a:rPr lang="en-US" sz="2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sz="2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moda-i-zdorovie.ru/draws/tuf/3.jpg"/>
          <p:cNvPicPr/>
          <p:nvPr/>
        </p:nvPicPr>
        <p:blipFill>
          <a:blip r:embed="rId2" cstate="print"/>
          <a:srcRect b="6157"/>
          <a:stretch>
            <a:fillRect/>
          </a:stretch>
        </p:blipFill>
        <p:spPr bwMode="auto">
          <a:xfrm>
            <a:off x="8852452" y="368136"/>
            <a:ext cx="3050954" cy="621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9113"/>
            <a:ext cx="8382000" cy="9144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Как правильно ходить на каблуках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00" y="837209"/>
            <a:ext cx="7742711" cy="5581402"/>
          </a:xfrm>
        </p:spPr>
        <p:txBody>
          <a:bodyPr>
            <a:norm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Когда вы идете в обуви на высоких каблуках, старайтесь держать носки слегка развернутыми в стороны. Пятки при этом должны точно следовать одна за другой.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Невероятно важное значение имеет осанка и само положение корпуса тела. Маленькая хитрость заключается в том, чтобы движение начиналось именно с ноги, а не с тела. Если корпус передвигается быстрее ног, походка выглядит отрывистой и несколько неуклюжей.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Делайте короткие шаги. 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Еще один нюанс: первым земли всегда касается каблук, затем уже остальная стопа. Чем выше каблуки, тем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неукоснительнее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должно соблюдаться это правило. </a:t>
            </a:r>
          </a:p>
          <a:p>
            <a:pPr marL="285750" indent="-285750" algn="just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%D1%81%D0%B0%D0%BC%D0%B0%D1%8F-%D0%BA%D1%80%D0%B0%D1%81%D0%B8%D0%B2%D0%B0%D1%8F-%D0%B8-%D0%BD%D0%B5%D0%BE%D0%B1%D1%8B%D1%87%D0%BD%D0%B0%D1%8F-%D0%BE%D0%B1%D1%83%D0%B2%D1%8C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7141" y="508000"/>
            <a:ext cx="3239605" cy="574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09" y="609600"/>
            <a:ext cx="4251366" cy="505493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Сможете выбрать безопасный  каблук обуви?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как правильно выбрать обув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7003" y="0"/>
            <a:ext cx="729144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68238" y="196946"/>
            <a:ext cx="3431969" cy="109746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Возникновение каблуков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27616" y="1603169"/>
            <a:ext cx="3313214" cy="525483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1600" dirty="0" smtClean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    Для </a:t>
            </a:r>
            <a:r>
              <a:rPr lang="ru-RU" sz="1600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этого века Ренессанса было характерно подчеркнутое стремление вверх, символизирующее собой возвышение человека над действительностью (отсюда и стремящаяся вверх форма готической архитектуры того времени). Это стремление хорошо проявило себя и в моде на обувь. Так, большое распространение получили туфли – </a:t>
            </a:r>
            <a:r>
              <a:rPr lang="ru-RU" sz="1600" dirty="0" err="1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chopine</a:t>
            </a:r>
            <a:r>
              <a:rPr lang="ru-RU" sz="1600" dirty="0">
                <a:ln w="50800"/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, которые представляли собой подобие сандалий на платформе, выполненной из дерева или пробки</a:t>
            </a:r>
          </a:p>
        </p:txBody>
      </p:sp>
      <p:pic>
        <p:nvPicPr>
          <p:cNvPr id="20482" name="Picture 2" descr="http://www.iconofly.com/typo3temp/pics/17e34e6d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04" y="178130"/>
            <a:ext cx="3931281" cy="6495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http://pepsimist.ru/wp-content/uploads/2009/07/shoes/Museum_of_Fine_Arts_Bosto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7710" y="213756"/>
            <a:ext cx="4360510" cy="64958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448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496291"/>
            <a:ext cx="395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297" y="154379"/>
            <a:ext cx="12029703" cy="670362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9187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0146" y="390293"/>
            <a:ext cx="5732272" cy="64677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UI Semibold" pitchFamily="34" charset="0"/>
                <a:cs typeface="Tahoma" pitchFamily="34" charset="0"/>
              </a:rPr>
              <a:t>Берегите свои ножки! </a:t>
            </a:r>
            <a:br>
              <a:rPr lang="ru-RU" sz="6600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UI Semibold" pitchFamily="34" charset="0"/>
                <a:cs typeface="Tahoma" pitchFamily="34" charset="0"/>
              </a:rPr>
            </a:br>
            <a:r>
              <a:rPr lang="ru-RU" sz="6600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UI Semibold" pitchFamily="34" charset="0"/>
                <a:cs typeface="Tahoma" pitchFamily="34" charset="0"/>
              </a:rPr>
              <a:t>Будьте здоровы!</a:t>
            </a:r>
            <a:br>
              <a:rPr lang="ru-RU" sz="6600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UI Semibold" pitchFamily="34" charset="0"/>
                <a:cs typeface="Tahoma" pitchFamily="34" charset="0"/>
              </a:rPr>
            </a:br>
            <a:endParaRPr lang="ru-RU" sz="6600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UI Semibold" pitchFamily="34" charset="0"/>
              <a:cs typeface="Tahoma" pitchFamily="34" charset="0"/>
            </a:endParaRPr>
          </a:p>
        </p:txBody>
      </p:sp>
      <p:pic>
        <p:nvPicPr>
          <p:cNvPr id="3" name="Picture 2" descr="http://www.wual.ru/uploads/posts/2012-11/1353226932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141" y="491378"/>
            <a:ext cx="4834724" cy="5731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5002" y="225403"/>
            <a:ext cx="8032830" cy="12457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Опорно-двигательный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аппарат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человека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7078" y="1696509"/>
            <a:ext cx="6151417" cy="51398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n w="50800"/>
                <a:latin typeface="Tahoma" pitchFamily="34" charset="0"/>
                <a:cs typeface="Tahoma" pitchFamily="34" charset="0"/>
              </a:rPr>
              <a:t>При </a:t>
            </a:r>
            <a:r>
              <a:rPr lang="ru-RU" dirty="0">
                <a:ln w="50800"/>
                <a:latin typeface="Tahoma" pitchFamily="34" charset="0"/>
                <a:cs typeface="Tahoma" pitchFamily="34" charset="0"/>
              </a:rPr>
              <a:t>всем уважении к столь изящно и красиво рассчитанной конструкции, как стопа, ее нельзя отделить от остального скелета. Поэтому будем рассматривать скелет как единое целое, что называется, от пяток до макушки. И сделаем мы это в динамике, в процессе ходьбы. Казалось бы, что проще - встал и пошел. Но каждый шаг человека - как бы незавершенное падение, удивительное балансирование на одной ноге с применением самых тонких механизмов равновесия. А бег, прыжок - это ведь еще и полет! Своды стопы достаточно хорошо приспособлены для амортизации подобных нагрузок</a:t>
            </a:r>
            <a:r>
              <a:rPr lang="ru-RU" dirty="0" smtClean="0">
                <a:ln w="50800"/>
                <a:latin typeface="Tahoma" pitchFamily="34" charset="0"/>
                <a:cs typeface="Tahoma" pitchFamily="34" charset="0"/>
              </a:rPr>
              <a:t>.</a:t>
            </a:r>
          </a:p>
          <a:p>
            <a:pPr algn="just"/>
            <a:r>
              <a:rPr lang="ru-RU" dirty="0" smtClean="0">
                <a:latin typeface="Tahoma" pitchFamily="34" charset="0"/>
                <a:cs typeface="Tahoma" pitchFamily="34" charset="0"/>
              </a:rPr>
              <a:t>        Вся конструкция скелета призвана служить не только опорой для внутренних органов и мышц, но и предохранять их от избыточных нагрузок и травм (приземлении после "полетов") за счет мудро рассчитанной системы "рессор" и "амортизаторов".</a:t>
            </a:r>
          </a:p>
          <a:p>
            <a:pPr algn="just"/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nexvorat.ru/images/stories/Kost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0173" y="1"/>
            <a:ext cx="5044948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209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232" y="327092"/>
            <a:ext cx="6412673" cy="122315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Позвоночный столб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76" y="1662545"/>
            <a:ext cx="7511228" cy="513995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Позвонки  находятся не прямо один над другим, а образуют ряд характерных изгибов. В шейном отделе позвоночник, как правило, выгибается вперед (шейный лордоз); в грудном, напротив, - изгибается назад (грудной кифоз); поясничный отдел тоже имеет изгиб вперед (поясничный лордоз). Эти изгибы составляют для позвоночника пружинящий амортизирующий аппарат, смягчающий толчки и таким образом предохраняющий головной мозг от повреждений при ходьбе, беге и прыжках.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          Если сила или напряжение при нагрузке амортизирующего аппарата меняется, это может вызвать изменение    двигательной     функции      позвоночника,                        вследствие чего возникает болевое ощущение в спине или чувство усталости.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          Остеохондрозом страдает до 85 процентов населения, плоскостопием - от 40 до 60 процентов, 98 процентов больных по поводу остеохондроза и других ортопедических заболеваний больны плоскостопием.                        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pozvonok.ru/pozv2/images/pozv.gif"/>
          <p:cNvPicPr/>
          <p:nvPr/>
        </p:nvPicPr>
        <p:blipFill>
          <a:blip r:embed="rId2" cstate="print"/>
          <a:srcRect b="7003"/>
          <a:stretch>
            <a:fillRect/>
          </a:stretch>
        </p:blipFill>
        <p:spPr bwMode="auto">
          <a:xfrm>
            <a:off x="8017718" y="0"/>
            <a:ext cx="403761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93" b="8026"/>
          <a:stretch>
            <a:fillRect/>
          </a:stretch>
        </p:blipFill>
        <p:spPr bwMode="auto">
          <a:xfrm>
            <a:off x="297707" y="0"/>
            <a:ext cx="39562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57859" y="2403351"/>
            <a:ext cx="66326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Особенно хорошо это заметно в женской походке -   покачивание бедер, как ни прозаично, вызвано тем, что у прекрасного пола более массивна нижняя половина туловища за счет относительно большего, чем у мужчин, таза, и потому ее движения сильнее заметны. Далее все замыкается на позвоночник. Нагрузка с двух ног переносится на вертикально стоящую ось.</a:t>
            </a:r>
          </a:p>
          <a:p>
            <a:pPr algn="just"/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6301" y="228601"/>
            <a:ext cx="67973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cs typeface="Tahoma" pitchFamily="34" charset="0"/>
              </a:rPr>
              <a:t>Таз, как достаточно массивная конструкция, при ходьбе походит на уравновешивающий маховик, гасящий раскачивание туловища</a:t>
            </a: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4556" y="1318162"/>
            <a:ext cx="5023262" cy="9144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Своды стопы</a:t>
            </a:r>
          </a:p>
          <a:p>
            <a:pPr marL="0" indent="0">
              <a:buNone/>
            </a:pP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31"/>
          <a:stretch>
            <a:fillRect/>
          </a:stretch>
        </p:blipFill>
        <p:spPr bwMode="auto">
          <a:xfrm>
            <a:off x="237505" y="356259"/>
            <a:ext cx="6400801" cy="6056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13319" y="2549676"/>
            <a:ext cx="4773881" cy="1641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8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а) продольно-боковой,</a:t>
            </a:r>
          </a:p>
          <a:p>
            <a:pPr lvl="0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8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б) поперечный,</a:t>
            </a:r>
          </a:p>
          <a:p>
            <a:pPr lvl="0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8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в) продольно-срединный</a:t>
            </a:r>
          </a:p>
        </p:txBody>
      </p:sp>
    </p:spTree>
    <p:extLst>
      <p:ext uri="{BB962C8B-B14F-4D97-AF65-F5344CB8AC3E}">
        <p14:creationId xmlns:p14="http://schemas.microsoft.com/office/powerpoint/2010/main" val="366744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400" y="-879076"/>
            <a:ext cx="6440220" cy="194785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Центр тяжести тела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55432" y="2224331"/>
            <a:ext cx="4334493" cy="308426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Стопа  является  опорой  скелета. Для  того,  чтобы  тело  не  упало,  Общий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яжести тела должен проецироваться в площадь - центр тяжести опорного треугольника стоп, образованного тремя сводами.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bestreferat.ru/images/paper/52/48/425485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778" y="1169883"/>
            <a:ext cx="5652654" cy="274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l="18972" t="-259" r="23550" b="3913"/>
          <a:stretch/>
        </p:blipFill>
        <p:spPr>
          <a:xfrm rot="16200000">
            <a:off x="2374380" y="2285474"/>
            <a:ext cx="2209802" cy="60462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260" y="391887"/>
            <a:ext cx="5403272" cy="133003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Равновесие в туфлях на каблуке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1258" y="2351314"/>
            <a:ext cx="5423925" cy="4168239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 обуви на высоком каблуке ваша стопа оказывается в положении сгибания подошвы (стопа направлена носком вниз), что влечет увеличение количества давления на носок. Это заставляет вас подстраивать остальное тело, чтобы сохранить равновесие приходится держать голову и туловище прямо: малейшее уклонение грозит вывести центр тяжести (приподнятый в таких случаях выше обычного) из контура основания, и тогда равновесие будет нарушено</a:t>
            </a:r>
            <a:endParaRPr lang="ru-RU" sz="2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http://www.ashtanga.su/wp-content/uploads/2011/09/graw_tall1.jpg"/>
          <p:cNvPicPr/>
          <p:nvPr/>
        </p:nvPicPr>
        <p:blipFill>
          <a:blip r:embed="rId2" cstate="print"/>
          <a:srcRect b="8230"/>
          <a:stretch>
            <a:fillRect/>
          </a:stretch>
        </p:blipFill>
        <p:spPr bwMode="auto">
          <a:xfrm>
            <a:off x="6359667" y="250758"/>
            <a:ext cx="5225142" cy="602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1168</TotalTime>
  <Words>1708</Words>
  <Application>Microsoft Office PowerPoint</Application>
  <PresentationFormat>Широкоэкранный</PresentationFormat>
  <Paragraphs>366</Paragraphs>
  <Slides>31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Calibri</vt:lpstr>
      <vt:lpstr>Segoe UI Semibold</vt:lpstr>
      <vt:lpstr>Tahoma</vt:lpstr>
      <vt:lpstr>Times New Roman</vt:lpstr>
      <vt:lpstr>Trebuchet MS</vt:lpstr>
      <vt:lpstr>Wingdings</vt:lpstr>
      <vt:lpstr>Wingdings 3</vt:lpstr>
      <vt:lpstr>Грань</vt:lpstr>
      <vt:lpstr>             Влияние обуви  на опорно-двигательный  аппарат человека       </vt:lpstr>
      <vt:lpstr>Презентация PowerPoint</vt:lpstr>
      <vt:lpstr>Возникновение каблуков</vt:lpstr>
      <vt:lpstr>Опорно-двигательный  аппарат человека</vt:lpstr>
      <vt:lpstr>Позвоночный столб</vt:lpstr>
      <vt:lpstr>Презентация PowerPoint</vt:lpstr>
      <vt:lpstr>Презентация PowerPoint</vt:lpstr>
      <vt:lpstr>Центр тяжести тела</vt:lpstr>
      <vt:lpstr>Равновесие в туфлях на каблуке</vt:lpstr>
      <vt:lpstr>Плоскостопие - это статическая деформация стопы, характеризующаяся уплощением ее сводов. Оно бывает продольное и поперечное, часто встречается и то и другое вместе</vt:lpstr>
      <vt:lpstr>Бурсит</vt:lpstr>
      <vt:lpstr>Презентация PowerPoint</vt:lpstr>
      <vt:lpstr>Презентация PowerPoint</vt:lpstr>
      <vt:lpstr>Презентация PowerPoint</vt:lpstr>
      <vt:lpstr>Презентация PowerPoint</vt:lpstr>
      <vt:lpstr> Расчет давления создаваемого на стопу в зависимости от  площади подошвы обуви, а значит и от высоты каблука </vt:lpstr>
      <vt:lpstr>Презентация PowerPoint</vt:lpstr>
      <vt:lpstr>Зависимость давления от площади опоры</vt:lpstr>
      <vt:lpstr>Статистические данные МБУЗ «Детская поликлиника №2»  о структуре выявления патологий при профосмотрах</vt:lpstr>
      <vt:lpstr>Заболевание опорно-двигательного аппарата среди студентов 1-2 курсов Колледжа </vt:lpstr>
      <vt:lpstr>Опрос  студенток Колледжа разных курсов  о высоте каблука  регулярно носимой обуви</vt:lpstr>
      <vt:lpstr>Результаты опроса студенток Колледжа разных курсов о высоте каблука  регулярно носимой обуви </vt:lpstr>
      <vt:lpstr>Результаты анкетирования студенток Колледжа разных курсов о высоте каблука  регулярно носимой обуви </vt:lpstr>
      <vt:lpstr>Медицинские требования к обуви</vt:lpstr>
      <vt:lpstr>Как выбрать хорошую обувь</vt:lpstr>
      <vt:lpstr>   Рекомендации      по ношению  обуви на каблуках</vt:lpstr>
      <vt:lpstr>Как научиться ходить на каблуках</vt:lpstr>
      <vt:lpstr> Как правильно ходить на каблуках </vt:lpstr>
      <vt:lpstr>Сможете выбрать безопасный  каблук обуви?</vt:lpstr>
      <vt:lpstr>Презентация PowerPoint</vt:lpstr>
      <vt:lpstr>Берегите свои ножки!  Будьте здоровы!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Артрит</dc:title>
  <dc:creator>Василий</dc:creator>
  <cp:lastModifiedBy>Админко</cp:lastModifiedBy>
  <cp:revision>97</cp:revision>
  <dcterms:created xsi:type="dcterms:W3CDTF">2013-02-21T11:07:30Z</dcterms:created>
  <dcterms:modified xsi:type="dcterms:W3CDTF">2013-04-12T08:08:04Z</dcterms:modified>
</cp:coreProperties>
</file>