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71" r:id="rId8"/>
    <p:sldId id="263" r:id="rId9"/>
    <p:sldId id="264" r:id="rId10"/>
    <p:sldId id="265" r:id="rId11"/>
    <p:sldId id="266" r:id="rId12"/>
    <p:sldId id="267" r:id="rId13"/>
    <p:sldId id="272" r:id="rId14"/>
    <p:sldId id="270" r:id="rId15"/>
    <p:sldId id="276" r:id="rId16"/>
    <p:sldId id="275" r:id="rId17"/>
    <p:sldId id="26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9933FF"/>
    <a:srgbClr val="B2B2B2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8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32771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3277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2785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32786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787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788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789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790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791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792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793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794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795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796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797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798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799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00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01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02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03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04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05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06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07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08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09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10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11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12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13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14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15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16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17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18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19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20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21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22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23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24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25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26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27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28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29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30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31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32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33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34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35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36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37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38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39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40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41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42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43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44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45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46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47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48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49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50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51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52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53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54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55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56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57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58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59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60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61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62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63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64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65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66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67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68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69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70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71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72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73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74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75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76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77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78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79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80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81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82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83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84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85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86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87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88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89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90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91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92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93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94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95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96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97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98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99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900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901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902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903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904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905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906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07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08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09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10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11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12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13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14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15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916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917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18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19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20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2921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2922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2923" name="Rectangle 155"/>
          <p:cNvSpPr>
            <a:spLocks noGrp="1" noChangeArrowheads="1"/>
          </p:cNvSpPr>
          <p:nvPr>
            <p:ph type="dt" sz="quarter" idx="2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2924" name="Rectangle 15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2925" name="Rectangle 15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74D0F38F-CD04-473E-B3EC-AE7CFF6005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598E1-573D-46E5-B3DE-EC6EEF13CE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4F1EA-A840-4C5A-8438-52B3C53316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01625" y="228600"/>
            <a:ext cx="8540750" cy="5870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A958617E-47C6-47FB-9E63-68F3D88D61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15DEB-1AEF-4F96-9786-744D20EC2E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31688-8044-421F-9FDA-27B267AED5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5C011D-2C93-42EA-8A9F-0A7C6DF5D4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13A581-06FA-449E-818F-B9F4303A30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9027F-9E0F-487C-A9D6-384ED45187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988484-23DE-47B9-9C99-6CE86E99A7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F9EC5-6DE1-4D92-84CE-C965FE2496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9CEF2-BA20-4BC5-8B5C-16A70ABDFA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31747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31748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49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50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51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52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53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54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55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56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57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58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59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60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1761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31762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63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64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65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66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67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68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69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70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71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72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73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74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75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76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77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78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79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80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81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82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83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84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85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86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87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88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89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90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91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92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93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94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95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96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97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98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99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00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01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02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03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04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05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06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07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08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09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10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11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12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13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14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15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16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17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18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19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20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21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22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23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24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25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26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27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28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29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30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31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32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33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34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35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36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37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38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39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40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41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42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43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44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45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46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47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48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49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50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51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52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53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54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55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56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57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58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59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60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61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62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63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64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65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66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67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68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69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70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71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72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73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74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75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76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77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78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79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80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81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82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83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84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85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86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87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88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89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90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91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92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93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94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95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96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1897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898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1899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1900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102A2C66-29C0-4E64-B22E-9BBD7B7EEC0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1901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41;&#1086;&#1088;&#1086;&#1076;&#1080;&#1085;&#1089;&#1082;&#1086;&#1077;%20&#1089;&#1088;&#1072;&#1078;&#1077;&#1085;&#1080;&#1077;\media\Sound%201.wav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&#1041;&#1086;&#1088;&#1086;&#1076;&#1080;&#1085;&#1089;&#1082;&#1086;&#1077;%20&#1089;&#1088;&#1072;&#1078;&#1077;&#1085;&#1080;&#1077;\media\&#1050;&#1091;&#1090;&#1091;&#1079;&#1086;&#1074;(1).wmv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&#1041;&#1086;&#1088;&#1086;&#1076;&#1080;&#1085;&#1089;&#1082;&#1086;&#1077;%20&#1089;&#1088;&#1072;&#1078;&#1077;&#1085;&#1080;&#1077;\media\&#1053;&#1072;&#1087;&#1086;&#1083;&#1077;&#1086;&#1085;(2).wmv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&#1041;&#1086;&#1088;&#1086;&#1076;&#1080;&#1085;&#1089;&#1082;&#1086;&#1077;%20&#1089;&#1088;&#1072;&#1078;&#1077;&#1085;&#1080;&#1077;\media\&#1060;&#1080;&#1083;&#1100;&#1084;.wmv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636838"/>
            <a:ext cx="4859338" cy="3646487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16013" y="0"/>
            <a:ext cx="6400800" cy="1752600"/>
          </a:xfrm>
        </p:spPr>
        <p:txBody>
          <a:bodyPr/>
          <a:lstStyle/>
          <a:p>
            <a:r>
              <a:rPr lang="ru-RU"/>
              <a:t>Бородинское сражение </a:t>
            </a:r>
          </a:p>
          <a:p>
            <a:r>
              <a:rPr lang="ru-RU"/>
              <a:t>как кульминация романа </a:t>
            </a:r>
          </a:p>
          <a:p>
            <a:r>
              <a:rPr lang="ru-RU"/>
              <a:t>Л. Н. Толстого «Война и мир»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5006975" y="1773238"/>
            <a:ext cx="41370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ru-RU">
                <a:latin typeface="Arial" charset="0"/>
              </a:rPr>
              <a:t>Чтобы произведение было хорошим,</a:t>
            </a:r>
          </a:p>
          <a:p>
            <a:pPr algn="r"/>
            <a:r>
              <a:rPr lang="ru-RU">
                <a:latin typeface="Arial" charset="0"/>
              </a:rPr>
              <a:t> надо любить в нем главную, </a:t>
            </a:r>
          </a:p>
          <a:p>
            <a:pPr algn="r"/>
            <a:r>
              <a:rPr lang="ru-RU">
                <a:latin typeface="Arial" charset="0"/>
              </a:rPr>
              <a:t>основную мысль. В «Войне и мире»</a:t>
            </a:r>
          </a:p>
          <a:p>
            <a:pPr algn="r"/>
            <a:r>
              <a:rPr lang="ru-RU">
                <a:latin typeface="Arial" charset="0"/>
              </a:rPr>
              <a:t> я любил «мысль народную» </a:t>
            </a:r>
          </a:p>
          <a:p>
            <a:pPr algn="r"/>
            <a:r>
              <a:rPr lang="ru-RU">
                <a:latin typeface="Arial" charset="0"/>
              </a:rPr>
              <a:t>вследствие войны 1812 года.</a:t>
            </a:r>
          </a:p>
          <a:p>
            <a:pPr algn="r"/>
            <a:r>
              <a:rPr lang="ru-RU">
                <a:latin typeface="Arial" charset="0"/>
              </a:rPr>
              <a:t>Л. Н. Толстой</a:t>
            </a:r>
          </a:p>
        </p:txBody>
      </p:sp>
      <p:pic>
        <p:nvPicPr>
          <p:cNvPr id="2054" name="Sound 1.wav"/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3800" y="34290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781" fill="hold"/>
                                        <p:tgtEl>
                                          <p:spTgt spid="20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468313" y="1484313"/>
            <a:ext cx="8353425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/>
              <a:t>«Кутузов сидел, понурив седую голову и опустившись тяжелым телом, на покрытой ковром лавке, на том самом месте, на котором утром его видел Пьер. Он не делал никаких распоряжений, а только соглашался или не соглашался на то, что предлагали ему. Но он знал, что решают участь сраженья не распоряжения главнокомандующего, не место, на котором стоят войска, не количество пушек и убитых людей, а та неуловимая сила, называемая духом войска».</a:t>
            </a: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395288" y="4076700"/>
            <a:ext cx="874871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«В этот день ужасный вид поля сражения победил ту душевную силу, в которой Наполеон полагал свою заслугу и величие».</a:t>
            </a:r>
          </a:p>
          <a:p>
            <a:r>
              <a:rPr lang="ru-RU"/>
              <a:t>«Он не мог отречься от своих поступков, восхваляемых половиной света, и потому должен был отречься от правды и добра и всего человеческого... Он воображал себе, что по его воле произошла война с Россией, и ужас свершившегося не поражал его душу».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9" name="Кутузов(1).wmv">
            <a:hlinkClick r:id="" action="ppaction://media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-4763"/>
            <a:ext cx="9144000" cy="6826251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040" fill="hold"/>
                                        <p:tgtEl>
                                          <p:spTgt spid="491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915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9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91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159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7" name="Наполеон(2).wmv">
            <a:hlinkClick r:id="" action="ppaction://media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640" fill="hold"/>
                                        <p:tgtEl>
                                          <p:spTgt spid="512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120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12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12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0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406400" y="1989138"/>
            <a:ext cx="87376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000">
                <a:solidFill>
                  <a:srgbClr val="00CC00"/>
                </a:solidFill>
                <a:latin typeface="Arial Unicode MS" pitchFamily="34" charset="-128"/>
              </a:rPr>
              <a:t>1. Какие человеческие качества скрыты, на первый взгляд, в Кутузове? </a:t>
            </a:r>
          </a:p>
          <a:p>
            <a:endParaRPr lang="ru-RU" sz="2000">
              <a:solidFill>
                <a:srgbClr val="00CC00"/>
              </a:solidFill>
              <a:latin typeface="Arial Unicode MS" pitchFamily="34" charset="-128"/>
            </a:endParaRPr>
          </a:p>
          <a:p>
            <a:r>
              <a:rPr lang="ru-RU" sz="2000">
                <a:solidFill>
                  <a:srgbClr val="00CC00"/>
                </a:solidFill>
                <a:latin typeface="Arial Unicode MS" pitchFamily="34" charset="-128"/>
              </a:rPr>
              <a:t>2. Какие качества воплощает в себе Наполеон?</a:t>
            </a:r>
          </a:p>
          <a:p>
            <a:endParaRPr lang="ru-RU" sz="2000">
              <a:solidFill>
                <a:srgbClr val="00CC00"/>
              </a:solidFill>
              <a:latin typeface="Arial Unicode MS" pitchFamily="34" charset="-128"/>
            </a:endParaRPr>
          </a:p>
          <a:p>
            <a:r>
              <a:rPr lang="ru-RU" sz="2000">
                <a:solidFill>
                  <a:srgbClr val="00CC00"/>
                </a:solidFill>
                <a:latin typeface="Arial Unicode MS" pitchFamily="34" charset="-128"/>
              </a:rPr>
              <a:t>3. В чем обвиняет Толстой Наполеона?</a:t>
            </a:r>
          </a:p>
          <a:p>
            <a:endParaRPr lang="ru-RU" sz="2000">
              <a:solidFill>
                <a:srgbClr val="00CC00"/>
              </a:solidFill>
              <a:latin typeface="Arial Unicode MS" pitchFamily="34" charset="-128"/>
            </a:endParaRPr>
          </a:p>
          <a:p>
            <a:r>
              <a:rPr lang="ru-RU" sz="2000">
                <a:solidFill>
                  <a:srgbClr val="00CC00"/>
                </a:solidFill>
                <a:latin typeface="Arial Unicode MS" pitchFamily="34" charset="-128"/>
              </a:rPr>
              <a:t>4. Какое знание отличает Кутузова от Наполеона.</a:t>
            </a:r>
          </a:p>
          <a:p>
            <a:pPr eaLnBrk="0" hangingPunct="0"/>
            <a:endParaRPr lang="ru-RU" sz="2000">
              <a:solidFill>
                <a:srgbClr val="00CC00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3" name="Фильм.wmv">
            <a:hlinkClick r:id="" action="ppaction://media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-265113"/>
            <a:ext cx="9144000" cy="7123113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240" fill="hold"/>
                                        <p:tgtEl>
                                          <p:spTgt spid="553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530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53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53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30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323850" y="1773238"/>
            <a:ext cx="8526463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endParaRPr lang="ru-RU">
              <a:solidFill>
                <a:srgbClr val="00CC00"/>
              </a:solidFill>
            </a:endParaRPr>
          </a:p>
          <a:p>
            <a:pPr>
              <a:buFontTx/>
              <a:buChar char="•"/>
            </a:pPr>
            <a:r>
              <a:rPr lang="ru-RU" sz="2300">
                <a:solidFill>
                  <a:srgbClr val="00CC00"/>
                </a:solidFill>
              </a:rPr>
              <a:t>Какой пейзажный образ проходит через все описание боя?</a:t>
            </a:r>
          </a:p>
          <a:p>
            <a:pPr>
              <a:buFontTx/>
              <a:buChar char="•"/>
            </a:pPr>
            <a:endParaRPr lang="ru-RU" sz="2300">
              <a:solidFill>
                <a:srgbClr val="00CC00"/>
              </a:solidFill>
            </a:endParaRPr>
          </a:p>
          <a:p>
            <a:pPr>
              <a:buFontTx/>
              <a:buChar char="•"/>
            </a:pPr>
            <a:r>
              <a:rPr lang="ru-RU" sz="2300">
                <a:solidFill>
                  <a:srgbClr val="00CC00"/>
                </a:solidFill>
              </a:rPr>
              <a:t>Какую роль выполняет пейзаж в конце эпизода?</a:t>
            </a:r>
          </a:p>
          <a:p>
            <a:pPr>
              <a:buFontTx/>
              <a:buChar char="•"/>
            </a:pPr>
            <a:endParaRPr lang="ru-RU" sz="2300">
              <a:solidFill>
                <a:srgbClr val="00CC00"/>
              </a:solidFill>
            </a:endParaRPr>
          </a:p>
          <a:p>
            <a:pPr>
              <a:buFontTx/>
              <a:buChar char="•"/>
            </a:pPr>
            <a:r>
              <a:rPr lang="ru-RU" sz="2300">
                <a:solidFill>
                  <a:srgbClr val="00CC00"/>
                </a:solidFill>
              </a:rPr>
              <a:t>Как вы понимаете слова Толстого: «…нравственная победа была одержана русскими под Бородиным»?</a:t>
            </a:r>
          </a:p>
          <a:p>
            <a:pPr eaLnBrk="0" hangingPunct="0">
              <a:buFontTx/>
              <a:buChar char="•"/>
            </a:pPr>
            <a:endParaRPr lang="ru-RU" sz="2300">
              <a:solidFill>
                <a:srgbClr val="00CC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0" y="333375"/>
            <a:ext cx="9144000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2200"/>
              <a:t>В Толстом сильно сознание того, что правда всегда    торжествует </a:t>
            </a:r>
          </a:p>
          <a:p>
            <a:pPr algn="r"/>
            <a:r>
              <a:rPr lang="ru-RU" sz="2200"/>
              <a:t>над силой, ибо нравственная правда сильнее </a:t>
            </a:r>
          </a:p>
          <a:p>
            <a:pPr algn="r"/>
            <a:r>
              <a:rPr lang="ru-RU" sz="2200"/>
              <a:t>любой грубой силы. </a:t>
            </a:r>
          </a:p>
          <a:p>
            <a:pPr algn="r"/>
            <a:endParaRPr lang="ru-RU" sz="2200"/>
          </a:p>
          <a:p>
            <a:pPr algn="r"/>
            <a:r>
              <a:rPr lang="ru-RU" sz="2200"/>
              <a:t>Д. С. Лихачев </a:t>
            </a:r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250825" y="2781300"/>
            <a:ext cx="9144000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endParaRPr lang="ru-RU"/>
          </a:p>
          <a:p>
            <a:pPr>
              <a:buFontTx/>
              <a:buChar char="•"/>
            </a:pPr>
            <a:r>
              <a:rPr lang="ru-RU" sz="2300">
                <a:solidFill>
                  <a:srgbClr val="00CC00"/>
                </a:solidFill>
              </a:rPr>
              <a:t>Почему Бородинское сражение мы вправе назвать кульминацией романа «Война и мир»? </a:t>
            </a:r>
          </a:p>
          <a:p>
            <a:pPr>
              <a:buFontTx/>
              <a:buChar char="•"/>
            </a:pPr>
            <a:endParaRPr lang="ru-RU" sz="2300">
              <a:solidFill>
                <a:srgbClr val="00CC00"/>
              </a:solidFill>
            </a:endParaRPr>
          </a:p>
          <a:p>
            <a:pPr>
              <a:buFontTx/>
              <a:buChar char="•"/>
            </a:pPr>
            <a:endParaRPr lang="ru-RU" sz="2300">
              <a:solidFill>
                <a:srgbClr val="00CC00"/>
              </a:solidFill>
            </a:endParaRPr>
          </a:p>
          <a:p>
            <a:pPr>
              <a:buFontTx/>
              <a:buChar char="•"/>
            </a:pPr>
            <a:r>
              <a:rPr lang="ru-RU" sz="2300">
                <a:solidFill>
                  <a:srgbClr val="00CC00"/>
                </a:solidFill>
              </a:rPr>
              <a:t>Определите основной принцип изображения войны в романе </a:t>
            </a:r>
          </a:p>
          <a:p>
            <a:r>
              <a:rPr lang="ru-RU" sz="2300">
                <a:solidFill>
                  <a:srgbClr val="00CC00"/>
                </a:solidFill>
              </a:rPr>
              <a:t>Л. Н. Толстого «Война и мир».</a:t>
            </a:r>
          </a:p>
          <a:p>
            <a:pPr algn="ctr" eaLnBrk="0" hangingPunct="0"/>
            <a:endParaRPr lang="ru-RU" sz="2300">
              <a:solidFill>
                <a:srgbClr val="00CC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684213" y="2492375"/>
            <a:ext cx="80645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ru-RU" sz="2800">
                <a:solidFill>
                  <a:srgbClr val="00CC00"/>
                </a:solidFill>
              </a:rPr>
              <a:t>Почему Толстой считает Бородинское </a:t>
            </a:r>
          </a:p>
          <a:p>
            <a:r>
              <a:rPr lang="ru-RU" sz="2800">
                <a:solidFill>
                  <a:srgbClr val="00CC00"/>
                </a:solidFill>
              </a:rPr>
              <a:t>сражение нравственной победой русских? </a:t>
            </a:r>
          </a:p>
          <a:p>
            <a:endParaRPr lang="ru-RU" sz="2800">
              <a:solidFill>
                <a:srgbClr val="00CC00"/>
              </a:solidFill>
            </a:endParaRPr>
          </a:p>
          <a:p>
            <a:pPr>
              <a:buFontTx/>
              <a:buChar char="•"/>
            </a:pPr>
            <a:r>
              <a:rPr lang="ru-RU" sz="2800">
                <a:solidFill>
                  <a:srgbClr val="00CC00"/>
                </a:solidFill>
              </a:rPr>
              <a:t>Как это отразилось на изображении боя?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547813" y="5294313"/>
            <a:ext cx="58324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/>
              <a:t>В Москве в благодарность Богу за спасение России от наполеоновского нашествия был возведен Храм Христа Спасителя. Храм был построен по проекту архитектора Константина Тона на народные деньги.</a:t>
            </a:r>
          </a:p>
        </p:txBody>
      </p:sp>
      <p:pic>
        <p:nvPicPr>
          <p:cNvPr id="34821" name="Picture 5" descr="Храм Христа Спасителя"/>
          <p:cNvPicPr>
            <a:picLocks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47813" y="620713"/>
            <a:ext cx="5999162" cy="44989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9" name="Picture 5" descr="К_собор"/>
          <p:cNvPicPr>
            <a:picLocks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55650" y="0"/>
            <a:ext cx="7632700" cy="5373688"/>
          </a:xfrm>
          <a:noFill/>
          <a:ln/>
        </p:spPr>
      </p:pic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-107950" y="5392738"/>
            <a:ext cx="92519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>
                <a:latin typeface="Arial Unicode MS" pitchFamily="34" charset="-128"/>
              </a:rPr>
              <a:t>Казанский собор в Санкт-Петербурге был построен в 1801-1811 годы по проекту </a:t>
            </a:r>
          </a:p>
          <a:p>
            <a:pPr algn="ctr"/>
            <a:r>
              <a:rPr lang="ru-RU">
                <a:latin typeface="Arial Unicode MS" pitchFamily="34" charset="-128"/>
              </a:rPr>
              <a:t>и под руководством выдающегося зодчего А. Н. Воронихина.</a:t>
            </a:r>
          </a:p>
          <a:p>
            <a:pPr algn="ctr"/>
            <a:r>
              <a:rPr lang="ru-RU">
                <a:latin typeface="Arial Unicode MS" pitchFamily="34" charset="-128"/>
              </a:rPr>
              <a:t>В первые месяцы существования собор стал памятником русской военной славы: </a:t>
            </a:r>
          </a:p>
          <a:p>
            <a:pPr algn="ctr"/>
            <a:r>
              <a:rPr lang="ru-RU">
                <a:latin typeface="Arial Unicode MS" pitchFamily="34" charset="-128"/>
              </a:rPr>
              <a:t>в нем разместили трофеи Отечественной войны 1812 года. В 1813 году здесь был похоронен великий русский полководец Михаил Илларионович Кутузов.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1" name="Picture 5" descr="Кутузов"/>
          <p:cNvPicPr>
            <a:picLocks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84213" y="476250"/>
            <a:ext cx="3375025" cy="4498975"/>
          </a:xfrm>
          <a:noFill/>
          <a:ln/>
        </p:spPr>
      </p:pic>
      <p:pic>
        <p:nvPicPr>
          <p:cNvPr id="39944" name="Picture 8" descr="Барклай"/>
          <p:cNvPicPr>
            <a:picLocks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932363" y="476250"/>
            <a:ext cx="3375025" cy="4498975"/>
          </a:xfrm>
          <a:noFill/>
          <a:ln/>
        </p:spPr>
      </p:pic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0" y="5529263"/>
            <a:ext cx="9324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>
                <a:latin typeface="Arial Unicode MS" pitchFamily="34" charset="-128"/>
              </a:rPr>
              <a:t>25 декабря 1837 года, в 25-летнюю годовщину изгнания наполеоновских завоевателей из пределов России и победоносного завершения Отечественной войны 1812 года, состоялось торжественное открытие памятников Кутузову и Барклаю-де-Толли. Памятники были установлены перед Казанским собором.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3" name="Picture 5" descr="икона_2"/>
          <p:cNvPicPr>
            <a:picLocks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339975" y="333375"/>
            <a:ext cx="4075113" cy="5054600"/>
          </a:xfrm>
          <a:noFill/>
          <a:ln/>
        </p:spPr>
      </p:pic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2627313" y="5445125"/>
            <a:ext cx="41767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Смоленская икона Божьей Матери</a:t>
            </a:r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2843213" y="5876925"/>
            <a:ext cx="3816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Помощница в военном деле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4581525"/>
            <a:ext cx="8540750" cy="1143000"/>
          </a:xfrm>
        </p:spPr>
        <p:txBody>
          <a:bodyPr/>
          <a:lstStyle/>
          <a:p>
            <a:r>
              <a:rPr lang="ru-RU" sz="2400">
                <a:latin typeface="Arial Unicode MS" pitchFamily="34" charset="-128"/>
              </a:rPr>
              <a:t>В Великой Отечественной войне 1941 – 1945 гг. орденом Кутузова награждались военачальники</a:t>
            </a:r>
          </a:p>
        </p:txBody>
      </p:sp>
      <p:pic>
        <p:nvPicPr>
          <p:cNvPr id="45060" name="Picture 4" descr="Ор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7400" y="1484313"/>
            <a:ext cx="3017838" cy="3097212"/>
          </a:xfrm>
          <a:prstGeom prst="rect">
            <a:avLst/>
          </a:prstGeom>
          <a:noFill/>
        </p:spPr>
      </p:pic>
      <p:pic>
        <p:nvPicPr>
          <p:cNvPr id="45061" name="Picture 5" descr="Ор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675" y="1484313"/>
            <a:ext cx="3011488" cy="3097212"/>
          </a:xfrm>
          <a:prstGeom prst="rect">
            <a:avLst/>
          </a:prstGeom>
          <a:noFill/>
        </p:spPr>
      </p:pic>
      <p:pic>
        <p:nvPicPr>
          <p:cNvPr id="45062" name="Picture 6" descr="орден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388" y="1484313"/>
            <a:ext cx="2921000" cy="30972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0" y="1450975"/>
            <a:ext cx="91440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  <a:p>
            <a:pPr>
              <a:buFontTx/>
              <a:buChar char="•"/>
            </a:pPr>
            <a:r>
              <a:rPr lang="ru-RU" sz="2300">
                <a:solidFill>
                  <a:srgbClr val="00CC00"/>
                </a:solidFill>
              </a:rPr>
              <a:t>Какие чувства испытывает Андрей Болконский накануне Бородинского сражения?</a:t>
            </a:r>
          </a:p>
          <a:p>
            <a:pPr>
              <a:buFontTx/>
              <a:buChar char="•"/>
            </a:pPr>
            <a:endParaRPr lang="ru-RU" sz="2300">
              <a:solidFill>
                <a:srgbClr val="00CC00"/>
              </a:solidFill>
            </a:endParaRPr>
          </a:p>
          <a:p>
            <a:pPr>
              <a:buFontTx/>
              <a:buChar char="•"/>
            </a:pPr>
            <a:r>
              <a:rPr lang="ru-RU" sz="2300">
                <a:solidFill>
                  <a:srgbClr val="00CC00"/>
                </a:solidFill>
              </a:rPr>
              <a:t>О чем думает князь Андрей?</a:t>
            </a:r>
          </a:p>
          <a:p>
            <a:pPr>
              <a:buFontTx/>
              <a:buChar char="•"/>
            </a:pPr>
            <a:endParaRPr lang="ru-RU" sz="2300">
              <a:solidFill>
                <a:srgbClr val="00CC00"/>
              </a:solidFill>
            </a:endParaRPr>
          </a:p>
          <a:p>
            <a:pPr>
              <a:buFontTx/>
              <a:buChar char="•"/>
            </a:pPr>
            <a:r>
              <a:rPr lang="ru-RU" sz="2300">
                <a:solidFill>
                  <a:srgbClr val="00CC00"/>
                </a:solidFill>
              </a:rPr>
              <a:t>Вспомните, о чем думал князь Андрей накануне Аустерлицкого сражения. Как изменился внутренний мир героя перед Бородинским сражением?</a:t>
            </a:r>
          </a:p>
          <a:p>
            <a:pPr eaLnBrk="0" hangingPunct="0">
              <a:buFontTx/>
              <a:buChar char="•"/>
            </a:pPr>
            <a:endParaRPr lang="ru-RU" sz="2300">
              <a:solidFill>
                <a:srgbClr val="00CC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227013" y="1268413"/>
            <a:ext cx="8916987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000">
                <a:solidFill>
                  <a:srgbClr val="00CC00"/>
                </a:solidFill>
              </a:rPr>
              <a:t>Вопросы:</a:t>
            </a:r>
          </a:p>
          <a:p>
            <a:endParaRPr lang="ru-RU" sz="2000">
              <a:solidFill>
                <a:srgbClr val="00CC00"/>
              </a:solidFill>
            </a:endParaRPr>
          </a:p>
          <a:p>
            <a:pPr>
              <a:buFontTx/>
              <a:buChar char="•"/>
            </a:pPr>
            <a:r>
              <a:rPr lang="ru-RU" sz="2000">
                <a:solidFill>
                  <a:srgbClr val="00CC00"/>
                </a:solidFill>
              </a:rPr>
              <a:t>Почему князь Андрей так холодно и враждебно встречает Пьера?</a:t>
            </a:r>
          </a:p>
          <a:p>
            <a:pPr>
              <a:buFontTx/>
              <a:buChar char="•"/>
            </a:pPr>
            <a:endParaRPr lang="ru-RU" sz="2000">
              <a:solidFill>
                <a:srgbClr val="00CC00"/>
              </a:solidFill>
            </a:endParaRPr>
          </a:p>
          <a:p>
            <a:pPr>
              <a:buFontTx/>
              <a:buChar char="•"/>
            </a:pPr>
            <a:r>
              <a:rPr lang="ru-RU" sz="2000">
                <a:solidFill>
                  <a:srgbClr val="00CC00"/>
                </a:solidFill>
              </a:rPr>
              <a:t>Какой вопрос мучил Пьера до встречи с князем Андреем?</a:t>
            </a:r>
          </a:p>
          <a:p>
            <a:pPr>
              <a:buFontTx/>
              <a:buChar char="•"/>
            </a:pPr>
            <a:endParaRPr lang="ru-RU" sz="2000">
              <a:solidFill>
                <a:srgbClr val="00CC00"/>
              </a:solidFill>
            </a:endParaRPr>
          </a:p>
          <a:p>
            <a:pPr>
              <a:buFontTx/>
              <a:buChar char="•"/>
            </a:pPr>
            <a:r>
              <a:rPr lang="ru-RU" sz="2000">
                <a:solidFill>
                  <a:srgbClr val="00CC00"/>
                </a:solidFill>
              </a:rPr>
              <a:t>Что понял Пьер после разговора с Андреем Болконским?</a:t>
            </a:r>
          </a:p>
          <a:p>
            <a:pPr>
              <a:buFontTx/>
              <a:buChar char="•"/>
            </a:pPr>
            <a:endParaRPr lang="ru-RU" sz="2000">
              <a:solidFill>
                <a:srgbClr val="00CC00"/>
              </a:solidFill>
            </a:endParaRPr>
          </a:p>
          <a:p>
            <a:pPr>
              <a:buFontTx/>
              <a:buChar char="•"/>
            </a:pPr>
            <a:r>
              <a:rPr lang="ru-RU" sz="2000">
                <a:solidFill>
                  <a:srgbClr val="00CC00"/>
                </a:solidFill>
              </a:rPr>
              <a:t>Какую главную мысль для понимания войны высказывает князь Андрей?</a:t>
            </a:r>
          </a:p>
          <a:p>
            <a:pPr>
              <a:buFontTx/>
              <a:buChar char="•"/>
            </a:pPr>
            <a:endParaRPr lang="ru-RU" sz="2000">
              <a:solidFill>
                <a:srgbClr val="00CC00"/>
              </a:solidFill>
            </a:endParaRPr>
          </a:p>
          <a:p>
            <a:pPr>
              <a:buFontTx/>
              <a:buChar char="•"/>
            </a:pPr>
            <a:r>
              <a:rPr lang="ru-RU" sz="2000">
                <a:solidFill>
                  <a:srgbClr val="00CC00"/>
                </a:solidFill>
              </a:rPr>
              <a:t>Чем мысли князя Андрея кажутся странными на первый взгляд?</a:t>
            </a:r>
          </a:p>
          <a:p>
            <a:pPr>
              <a:buFontTx/>
              <a:buChar char="•"/>
            </a:pPr>
            <a:endParaRPr lang="ru-RU" sz="2000">
              <a:solidFill>
                <a:srgbClr val="00CC00"/>
              </a:solidFill>
            </a:endParaRPr>
          </a:p>
          <a:p>
            <a:pPr>
              <a:buFontTx/>
              <a:buChar char="•"/>
            </a:pPr>
            <a:r>
              <a:rPr lang="ru-RU" sz="2000">
                <a:solidFill>
                  <a:srgbClr val="00CC00"/>
                </a:solidFill>
              </a:rPr>
              <a:t>Чем разговор с Пьером был важен для князя Андрея?</a:t>
            </a:r>
          </a:p>
          <a:p>
            <a:pPr eaLnBrk="0" hangingPunct="0"/>
            <a:endParaRPr lang="ru-RU" sz="2000">
              <a:solidFill>
                <a:srgbClr val="00CC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701675"/>
            <a:ext cx="9217025" cy="456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/>
              <a:t>«…Благо тому народу, который в минуту испытания, не спрашивая о том, как по правилам поступали другие в подобных случаях, с простотой и легкостью поднимает </a:t>
            </a:r>
          </a:p>
          <a:p>
            <a:r>
              <a:rPr lang="ru-RU" sz="2400"/>
              <a:t>первую попавшуюся дубину и гвоздит ею до тех пор, пока </a:t>
            </a:r>
          </a:p>
          <a:p>
            <a:r>
              <a:rPr lang="ru-RU" sz="2400"/>
              <a:t>в душе его чувство оскорбления и мести не заменится презрением и жалостью».</a:t>
            </a:r>
          </a:p>
          <a:p>
            <a:r>
              <a:rPr lang="ru-RU" sz="2400"/>
              <a:t>«Война – это самое гадкое дело в жизни».</a:t>
            </a:r>
          </a:p>
          <a:p>
            <a:r>
              <a:rPr lang="ru-RU"/>
              <a:t>    							</a:t>
            </a:r>
            <a:r>
              <a:rPr lang="ru-RU" sz="2400"/>
              <a:t>Л. Н. Толстой</a:t>
            </a:r>
          </a:p>
          <a:p>
            <a:pPr algn="r"/>
            <a:endParaRPr lang="ru-RU"/>
          </a:p>
          <a:p>
            <a:pPr algn="r">
              <a:buFontTx/>
              <a:buChar char="•"/>
            </a:pPr>
            <a:endParaRPr lang="ru-RU"/>
          </a:p>
          <a:p>
            <a:pPr>
              <a:buFontTx/>
              <a:buChar char="•"/>
            </a:pPr>
            <a:endParaRPr lang="ru-RU"/>
          </a:p>
          <a:p>
            <a:pPr>
              <a:buFontTx/>
              <a:buChar char="•"/>
            </a:pPr>
            <a:r>
              <a:rPr lang="ru-RU" sz="2400">
                <a:solidFill>
                  <a:srgbClr val="00CC00"/>
                </a:solidFill>
              </a:rPr>
              <a:t>Какую войну признает и оправдывает Толстой?</a:t>
            </a:r>
          </a:p>
          <a:p>
            <a:pPr algn="ctr" eaLnBrk="0" hangingPunct="0"/>
            <a:endParaRPr lang="ru-RU" sz="2400">
              <a:solidFill>
                <a:srgbClr val="00CC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ица">
  <a:themeElements>
    <a:clrScheme name="Граница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689</TotalTime>
  <Words>649</Words>
  <Application>Microsoft Office PowerPoint</Application>
  <PresentationFormat>Экран (4:3)</PresentationFormat>
  <Paragraphs>77</Paragraphs>
  <Slides>17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Tahoma</vt:lpstr>
      <vt:lpstr>Times New Roman</vt:lpstr>
      <vt:lpstr>Wingdings</vt:lpstr>
      <vt:lpstr>Arial Unicode MS</vt:lpstr>
      <vt:lpstr>Граница</vt:lpstr>
      <vt:lpstr>Слайд 1</vt:lpstr>
      <vt:lpstr>Слайд 2</vt:lpstr>
      <vt:lpstr>Слайд 3</vt:lpstr>
      <vt:lpstr>Слайд 4</vt:lpstr>
      <vt:lpstr>Слайд 5</vt:lpstr>
      <vt:lpstr>В Великой Отечественной войне 1941 – 1945 гг. орденом Кутузова награждались военачальники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Лилия</dc:creator>
  <cp:lastModifiedBy>АДминистратор</cp:lastModifiedBy>
  <cp:revision>12</cp:revision>
  <dcterms:created xsi:type="dcterms:W3CDTF">2007-11-26T12:55:05Z</dcterms:created>
  <dcterms:modified xsi:type="dcterms:W3CDTF">2013-10-02T10:29:25Z</dcterms:modified>
</cp:coreProperties>
</file>