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73" r:id="rId3"/>
    <p:sldId id="276" r:id="rId4"/>
    <p:sldId id="277" r:id="rId5"/>
    <p:sldId id="287" r:id="rId6"/>
    <p:sldId id="289" r:id="rId7"/>
    <p:sldId id="278" r:id="rId8"/>
    <p:sldId id="288" r:id="rId9"/>
    <p:sldId id="286" r:id="rId10"/>
    <p:sldId id="291" r:id="rId11"/>
    <p:sldId id="292" r:id="rId12"/>
    <p:sldId id="282" r:id="rId13"/>
    <p:sldId id="293" r:id="rId14"/>
    <p:sldId id="270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20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06.03.2013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06.03.2013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06.03.2013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06.03.2013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06.03.2013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06.03.2013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7" Type="http://schemas.openxmlformats.org/officeDocument/2006/relationships/image" Target="../media/image32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Relationship Id="rId4" Type="http://schemas.openxmlformats.org/officeDocument/2006/relationships/slide" Target="slide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Relationship Id="rId4" Type="http://schemas.openxmlformats.org/officeDocument/2006/relationships/slide" Target="slide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Relationship Id="rId4" Type="http://schemas.openxmlformats.org/officeDocument/2006/relationships/slide" Target="slide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gif"/><Relationship Id="rId2" Type="http://schemas.openxmlformats.org/officeDocument/2006/relationships/image" Target="../media/image18.g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gif"/><Relationship Id="rId4" Type="http://schemas.openxmlformats.org/officeDocument/2006/relationships/image" Target="../media/image20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071677"/>
            <a:ext cx="7772400" cy="2214579"/>
          </a:xfrm>
        </p:spPr>
        <p:txBody>
          <a:bodyPr>
            <a:normAutofit/>
          </a:bodyPr>
          <a:lstStyle/>
          <a:p>
            <a:pPr algn="ctr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Деление десятичных дробей на натуральное число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85786" y="214290"/>
            <a:ext cx="7772400" cy="1199704"/>
          </a:xfrm>
        </p:spPr>
        <p:txBody>
          <a:bodyPr>
            <a:normAutofit fontScale="92500" lnSpcReduction="10000"/>
          </a:bodyPr>
          <a:lstStyle/>
          <a:p>
            <a:pPr algn="ctr"/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Муниципальное бюджетное общеобразовательное учреждение средняя общеобразовательная школа №30 имени 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А.И.Колдунова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endParaRPr lang="ru-RU" dirty="0"/>
          </a:p>
        </p:txBody>
      </p:sp>
      <p:pic>
        <p:nvPicPr>
          <p:cNvPr id="4" name="Picture 10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072198" y="4857760"/>
            <a:ext cx="2552700" cy="304800"/>
          </a:xfrm>
          <a:prstGeom prst="rect">
            <a:avLst/>
          </a:prstGeom>
          <a:noFill/>
        </p:spPr>
      </p:pic>
      <p:pic>
        <p:nvPicPr>
          <p:cNvPr id="5" name="Picture 7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929058" y="5786454"/>
            <a:ext cx="1828800" cy="304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№ 1342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effectLst/>
                <a:latin typeface="Times New Roman" pitchFamily="18" charset="0"/>
                <a:cs typeface="Times New Roman" pitchFamily="18" charset="0"/>
              </a:rPr>
              <a:t>Выполнение упражнений по теме</a:t>
            </a:r>
            <a:endParaRPr lang="ru-RU" dirty="0"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2071678"/>
            <a:ext cx="4643470" cy="1512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4348" y="3786190"/>
            <a:ext cx="4531718" cy="1214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57224" y="5000636"/>
            <a:ext cx="2071702" cy="4512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80" name="Picture 8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000364" y="5000636"/>
            <a:ext cx="2292350" cy="36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81" name="Picture 9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857224" y="5572140"/>
            <a:ext cx="2122428" cy="4286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0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0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0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0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№ 1343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effectLst/>
                <a:latin typeface="Times New Roman" pitchFamily="18" charset="0"/>
                <a:cs typeface="Times New Roman" pitchFamily="18" charset="0"/>
              </a:rPr>
              <a:t>Выполнение упражнений по теме</a:t>
            </a:r>
            <a:endParaRPr lang="ru-RU" dirty="0"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2071678"/>
            <a:ext cx="2857520" cy="571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00100" y="2643182"/>
            <a:ext cx="1500198" cy="14545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643174" y="2643182"/>
            <a:ext cx="956801" cy="1357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571868" y="2143116"/>
            <a:ext cx="2616620" cy="5000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14348" y="4286256"/>
            <a:ext cx="6814310" cy="571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14349" y="5143512"/>
            <a:ext cx="4214842" cy="5280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endParaRPr lang="ru-RU" sz="48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ДМ №№ 280.</a:t>
            </a:r>
          </a:p>
          <a:p>
            <a:pPr algn="ctr">
              <a:buNone/>
            </a:pP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страница 20.</a:t>
            </a:r>
          </a:p>
          <a:p>
            <a:pPr algn="ctr">
              <a:buNone/>
            </a:pPr>
            <a:endParaRPr lang="ru-RU" sz="48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8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Самостоятельная работа</a:t>
            </a:r>
            <a:endParaRPr lang="ru-RU" sz="4800" dirty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18" descr="4b3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86578" y="4643446"/>
            <a:ext cx="2000264" cy="2000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357166"/>
            <a:ext cx="4929222" cy="2516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86446" y="857232"/>
            <a:ext cx="2143140" cy="22924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85786" y="3357562"/>
            <a:ext cx="2428892" cy="2336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786182" y="3500437"/>
            <a:ext cx="4429156" cy="22305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П.35,</a:t>
            </a:r>
          </a:p>
          <a:p>
            <a:pPr algn="ctr">
              <a:buNone/>
            </a:pP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№1375(1столбик),</a:t>
            </a:r>
          </a:p>
          <a:p>
            <a:pPr algn="ctr">
              <a:buNone/>
            </a:pP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№1376,</a:t>
            </a:r>
          </a:p>
          <a:p>
            <a:pPr algn="ctr">
              <a:buNone/>
            </a:pP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№1377.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0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Домашнее</a:t>
            </a:r>
            <a:r>
              <a:rPr lang="ru-RU" sz="6000" dirty="0" smtClean="0"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60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задание</a:t>
            </a:r>
            <a:endParaRPr lang="ru-RU" sz="6000" dirty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AutoShape 13"/>
          <p:cNvSpPr>
            <a:spLocks noChangeArrowheads="1"/>
          </p:cNvSpPr>
          <p:nvPr/>
        </p:nvSpPr>
        <p:spPr bwMode="auto">
          <a:xfrm>
            <a:off x="3929058" y="4643446"/>
            <a:ext cx="3954526" cy="1969717"/>
          </a:xfrm>
          <a:prstGeom prst="irregularSeal1">
            <a:avLst/>
          </a:prstGeom>
          <a:solidFill>
            <a:srgbClr val="FFFF00"/>
          </a:solidFill>
          <a:ln w="9525">
            <a:solidFill>
              <a:srgbClr val="FFFF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36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</a:rPr>
              <a:t>УДАЧИ!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37889" name="Рисунок 30" descr="AG00215_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3429000"/>
            <a:ext cx="2214578" cy="2351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/>
      <p:bldP spid="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spcBef>
                <a:spcPct val="50000"/>
              </a:spcBef>
              <a:buFont typeface="Wingdings" pitchFamily="2" charset="2"/>
              <a:buChar char="v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Отрабатывать умения и навыки выполнения  деления десятичной дроби на натуральное число;</a:t>
            </a:r>
          </a:p>
          <a:p>
            <a:pPr>
              <a:spcBef>
                <a:spcPct val="50000"/>
              </a:spcBef>
              <a:buFont typeface="Wingdings" pitchFamily="2" charset="2"/>
              <a:buChar char="v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Развивать самостоятельность в деятельности;</a:t>
            </a:r>
          </a:p>
          <a:p>
            <a:pPr>
              <a:spcBef>
                <a:spcPct val="50000"/>
              </a:spcBef>
              <a:buFont typeface="Wingdings" pitchFamily="2" charset="2"/>
              <a:buChar char="v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Развивать интерес к математике.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effectLst/>
                <a:latin typeface="Times New Roman" pitchFamily="18" charset="0"/>
                <a:cs typeface="Times New Roman" pitchFamily="18" charset="0"/>
              </a:rPr>
              <a:t>Цели урока:</a:t>
            </a:r>
            <a:endParaRPr lang="ru-RU" dirty="0"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18" descr="4b3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929290" y="3929066"/>
            <a:ext cx="3214710" cy="3214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Rectangle 3"/>
          <p:cNvSpPr>
            <a:spLocks noChangeArrowheads="1"/>
          </p:cNvSpPr>
          <p:nvPr/>
        </p:nvSpPr>
        <p:spPr bwMode="auto">
          <a:xfrm>
            <a:off x="2500298" y="785794"/>
            <a:ext cx="4760919" cy="707886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1" hangingPunct="1"/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Выполни действия:</a:t>
            </a:r>
          </a:p>
        </p:txBody>
      </p:sp>
      <p:sp>
        <p:nvSpPr>
          <p:cNvPr id="20484" name="Rectangle 14"/>
          <p:cNvSpPr>
            <a:spLocks noChangeArrowheads="1"/>
          </p:cNvSpPr>
          <p:nvPr/>
        </p:nvSpPr>
        <p:spPr bwMode="auto">
          <a:xfrm>
            <a:off x="4940300" y="3200400"/>
            <a:ext cx="184150" cy="762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1" hangingPunct="1"/>
            <a:endParaRPr lang="ru-RU" sz="4400" b="1">
              <a:latin typeface="Book Antiqua" pitchFamily="18" charset="0"/>
            </a:endParaRPr>
          </a:p>
        </p:txBody>
      </p:sp>
      <p:pic>
        <p:nvPicPr>
          <p:cNvPr id="20486" name="Picture 18" descr="4b3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9388" y="115888"/>
            <a:ext cx="1676400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7" name="Picture 19" descr="14be1998085792dee7443eea6426cf07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286644" y="5500702"/>
            <a:ext cx="1439863" cy="1136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8" name="Text Box 20"/>
          <p:cNvSpPr txBox="1">
            <a:spLocks noChangeArrowheads="1"/>
          </p:cNvSpPr>
          <p:nvPr/>
        </p:nvSpPr>
        <p:spPr bwMode="auto">
          <a:xfrm>
            <a:off x="1743075" y="2517775"/>
            <a:ext cx="184150" cy="36671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endParaRPr lang="ru-RU">
              <a:latin typeface="Comic Sans MS" pitchFamily="66" charset="0"/>
            </a:endParaRPr>
          </a:p>
        </p:txBody>
      </p:sp>
      <p:sp>
        <p:nvSpPr>
          <p:cNvPr id="63513" name="AutoShape 25">
            <a:hlinkClick r:id="rId4" action="ppaction://hlinksldjump"/>
          </p:cNvPr>
          <p:cNvSpPr>
            <a:spLocks noChangeArrowheads="1"/>
          </p:cNvSpPr>
          <p:nvPr/>
        </p:nvSpPr>
        <p:spPr bwMode="auto">
          <a:xfrm rot="9677615">
            <a:off x="305180" y="3747460"/>
            <a:ext cx="3219797" cy="1603375"/>
          </a:xfrm>
          <a:prstGeom prst="wedgeEllipseCallout">
            <a:avLst>
              <a:gd name="adj1" fmla="val 3630"/>
              <a:gd name="adj2" fmla="val -50412"/>
            </a:avLst>
          </a:prstGeom>
          <a:solidFill>
            <a:srgbClr val="FF6699"/>
          </a:solidFill>
          <a:ln w="12700">
            <a:solidFill>
              <a:srgbClr val="FF6699"/>
            </a:solidFill>
            <a:miter lim="800000"/>
            <a:headEnd type="none" w="sm" len="sm"/>
            <a:tailEnd type="none" w="sm" len="sm"/>
          </a:ln>
        </p:spPr>
        <p:txBody>
          <a:bodyPr rot="10800000"/>
          <a:lstStyle/>
          <a:p>
            <a:pPr algn="ctr" eaLnBrk="1" hangingPunct="1"/>
            <a:r>
              <a:rPr lang="ru-RU" sz="2400" dirty="0" smtClean="0">
                <a:latin typeface="Times New Roman" pitchFamily="18" charset="0"/>
              </a:rPr>
              <a:t>10,5·100=</a:t>
            </a:r>
            <a:endParaRPr lang="ru-RU" sz="2400" dirty="0">
              <a:latin typeface="Times New Roman" pitchFamily="18" charset="0"/>
            </a:endParaRPr>
          </a:p>
        </p:txBody>
      </p:sp>
      <p:sp>
        <p:nvSpPr>
          <p:cNvPr id="63514" name="AutoShape 26">
            <a:hlinkClick r:id="rId4" action="ppaction://hlinksldjump"/>
          </p:cNvPr>
          <p:cNvSpPr>
            <a:spLocks noChangeArrowheads="1"/>
          </p:cNvSpPr>
          <p:nvPr/>
        </p:nvSpPr>
        <p:spPr bwMode="auto">
          <a:xfrm rot="9677615">
            <a:off x="5508625" y="1773238"/>
            <a:ext cx="2513013" cy="1603375"/>
          </a:xfrm>
          <a:prstGeom prst="wedgeEllipseCallout">
            <a:avLst>
              <a:gd name="adj1" fmla="val 3630"/>
              <a:gd name="adj2" fmla="val -50412"/>
            </a:avLst>
          </a:prstGeom>
          <a:solidFill>
            <a:srgbClr val="FF6699"/>
          </a:solidFill>
          <a:ln w="12700">
            <a:solidFill>
              <a:srgbClr val="FF6699"/>
            </a:solidFill>
            <a:miter lim="800000"/>
            <a:headEnd type="none" w="sm" len="sm"/>
            <a:tailEnd type="none" w="sm" len="sm"/>
          </a:ln>
        </p:spPr>
        <p:txBody>
          <a:bodyPr rot="10800000"/>
          <a:lstStyle/>
          <a:p>
            <a:pPr algn="ctr" eaLnBrk="1" hangingPunct="1"/>
            <a:r>
              <a:rPr lang="ru-RU" sz="2400" dirty="0" smtClean="0">
                <a:latin typeface="Times New Roman" pitchFamily="18" charset="0"/>
              </a:rPr>
              <a:t>13,7·100=</a:t>
            </a:r>
            <a:endParaRPr lang="ru-RU" sz="2400" dirty="0">
              <a:latin typeface="Times New Roman" pitchFamily="18" charset="0"/>
            </a:endParaRPr>
          </a:p>
        </p:txBody>
      </p:sp>
      <p:sp>
        <p:nvSpPr>
          <p:cNvPr id="63515" name="AutoShape 27">
            <a:hlinkClick r:id="rId4" action="ppaction://hlinksldjump"/>
          </p:cNvPr>
          <p:cNvSpPr>
            <a:spLocks noChangeArrowheads="1"/>
          </p:cNvSpPr>
          <p:nvPr/>
        </p:nvSpPr>
        <p:spPr bwMode="auto">
          <a:xfrm rot="9677615">
            <a:off x="1762344" y="1789371"/>
            <a:ext cx="2513012" cy="1603375"/>
          </a:xfrm>
          <a:prstGeom prst="wedgeEllipseCallout">
            <a:avLst>
              <a:gd name="adj1" fmla="val 3630"/>
              <a:gd name="adj2" fmla="val -50412"/>
            </a:avLst>
          </a:prstGeom>
          <a:solidFill>
            <a:srgbClr val="FF6699"/>
          </a:solidFill>
          <a:ln w="12700">
            <a:solidFill>
              <a:srgbClr val="FF6699"/>
            </a:solidFill>
            <a:miter lim="800000"/>
            <a:headEnd type="none" w="sm" len="sm"/>
            <a:tailEnd type="none" w="sm" len="sm"/>
          </a:ln>
        </p:spPr>
        <p:txBody>
          <a:bodyPr rot="10800000"/>
          <a:lstStyle/>
          <a:p>
            <a:pPr algn="ctr" eaLnBrk="1" hangingPunct="1"/>
            <a:r>
              <a:rPr lang="ru-RU" sz="2400" dirty="0" smtClean="0">
                <a:latin typeface="Times New Roman" pitchFamily="18" charset="0"/>
              </a:rPr>
              <a:t>22,1·100=</a:t>
            </a:r>
            <a:endParaRPr lang="ru-RU" sz="2400" dirty="0">
              <a:latin typeface="Times New Roman" pitchFamily="18" charset="0"/>
            </a:endParaRPr>
          </a:p>
        </p:txBody>
      </p:sp>
      <p:sp>
        <p:nvSpPr>
          <p:cNvPr id="63516" name="AutoShape 28">
            <a:hlinkClick r:id="rId4" action="ppaction://hlinksldjump"/>
          </p:cNvPr>
          <p:cNvSpPr>
            <a:spLocks noChangeArrowheads="1"/>
          </p:cNvSpPr>
          <p:nvPr/>
        </p:nvSpPr>
        <p:spPr bwMode="auto">
          <a:xfrm rot="9677615">
            <a:off x="2747256" y="4453550"/>
            <a:ext cx="3089275" cy="1603375"/>
          </a:xfrm>
          <a:prstGeom prst="wedgeEllipseCallout">
            <a:avLst>
              <a:gd name="adj1" fmla="val 11481"/>
              <a:gd name="adj2" fmla="val -48171"/>
            </a:avLst>
          </a:prstGeom>
          <a:solidFill>
            <a:srgbClr val="FF6699"/>
          </a:solidFill>
          <a:ln w="12700">
            <a:solidFill>
              <a:srgbClr val="FF6699"/>
            </a:solidFill>
            <a:miter lim="800000"/>
            <a:headEnd type="none" w="sm" len="sm"/>
            <a:tailEnd type="none" w="sm" len="sm"/>
          </a:ln>
        </p:spPr>
        <p:txBody>
          <a:bodyPr rot="10800000"/>
          <a:lstStyle/>
          <a:p>
            <a:pPr algn="ctr" eaLnBrk="1" hangingPunct="1"/>
            <a:r>
              <a:rPr lang="ru-RU" sz="2400" dirty="0" smtClean="0">
                <a:latin typeface="Times New Roman" pitchFamily="18" charset="0"/>
              </a:rPr>
              <a:t>32,5·100=</a:t>
            </a:r>
            <a:endParaRPr lang="ru-RU" sz="2400" dirty="0">
              <a:latin typeface="Times New Roman" pitchFamily="18" charset="0"/>
            </a:endParaRPr>
          </a:p>
        </p:txBody>
      </p:sp>
      <p:sp>
        <p:nvSpPr>
          <p:cNvPr id="63517" name="AutoShape 29">
            <a:hlinkClick r:id="rId4" action="ppaction://hlinksldjump"/>
          </p:cNvPr>
          <p:cNvSpPr>
            <a:spLocks noChangeArrowheads="1"/>
          </p:cNvSpPr>
          <p:nvPr/>
        </p:nvSpPr>
        <p:spPr bwMode="auto">
          <a:xfrm rot="9677615">
            <a:off x="6084888" y="3789363"/>
            <a:ext cx="2513012" cy="1603375"/>
          </a:xfrm>
          <a:prstGeom prst="wedgeEllipseCallout">
            <a:avLst>
              <a:gd name="adj1" fmla="val 3630"/>
              <a:gd name="adj2" fmla="val -50412"/>
            </a:avLst>
          </a:prstGeom>
          <a:solidFill>
            <a:srgbClr val="FF6699"/>
          </a:solidFill>
          <a:ln w="12700">
            <a:solidFill>
              <a:srgbClr val="FF6699"/>
            </a:solidFill>
            <a:miter lim="800000"/>
            <a:headEnd type="none" w="sm" len="sm"/>
            <a:tailEnd type="none" w="sm" len="sm"/>
          </a:ln>
        </p:spPr>
        <p:txBody>
          <a:bodyPr rot="10800000"/>
          <a:lstStyle/>
          <a:p>
            <a:pPr algn="ctr" eaLnBrk="1" hangingPunct="1"/>
            <a:r>
              <a:rPr lang="ru-RU" sz="2400" dirty="0" smtClean="0">
                <a:latin typeface="Times New Roman" pitchFamily="18" charset="0"/>
              </a:rPr>
              <a:t>43,5·100=</a:t>
            </a:r>
            <a:endParaRPr lang="ru-RU" sz="2400" dirty="0">
              <a:latin typeface="Times New Roman" pitchFamily="18" charset="0"/>
            </a:endParaRPr>
          </a:p>
        </p:txBody>
      </p:sp>
      <p:sp>
        <p:nvSpPr>
          <p:cNvPr id="14" name="Заголовок 1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25404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1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351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3515">
                                            <p:bg/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63515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63515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635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635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635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635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1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6351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63516">
                                            <p:bg/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63516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63516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635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635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635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635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1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6351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63514">
                                            <p:bg/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63514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63514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2000"/>
                                        <p:tgtEl>
                                          <p:spTgt spid="635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635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635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635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000"/>
                                        <p:tgtEl>
                                          <p:spTgt spid="6351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2000" fill="hold"/>
                                        <p:tgtEl>
                                          <p:spTgt spid="63513">
                                            <p:bg/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000" fill="hold"/>
                                        <p:tgtEl>
                                          <p:spTgt spid="63513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000" fill="hold"/>
                                        <p:tgtEl>
                                          <p:spTgt spid="63513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2000"/>
                                        <p:tgtEl>
                                          <p:spTgt spid="635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2000" fill="hold"/>
                                        <p:tgtEl>
                                          <p:spTgt spid="635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2000" fill="hold"/>
                                        <p:tgtEl>
                                          <p:spTgt spid="635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2000" fill="hold"/>
                                        <p:tgtEl>
                                          <p:spTgt spid="635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1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2000"/>
                                        <p:tgtEl>
                                          <p:spTgt spid="6351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2000" fill="hold"/>
                                        <p:tgtEl>
                                          <p:spTgt spid="63517">
                                            <p:bg/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2000" fill="hold"/>
                                        <p:tgtEl>
                                          <p:spTgt spid="63517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2000" fill="hold"/>
                                        <p:tgtEl>
                                          <p:spTgt spid="63517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2000"/>
                                        <p:tgtEl>
                                          <p:spTgt spid="635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2000" fill="hold"/>
                                        <p:tgtEl>
                                          <p:spTgt spid="635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2000" fill="hold"/>
                                        <p:tgtEl>
                                          <p:spTgt spid="635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2000" fill="hold"/>
                                        <p:tgtEl>
                                          <p:spTgt spid="635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513" grpId="0" build="allAtOnce" animBg="1"/>
      <p:bldP spid="63514" grpId="0" build="allAtOnce" animBg="1"/>
      <p:bldP spid="63515" grpId="0" build="allAtOnce" animBg="1"/>
      <p:bldP spid="63516" grpId="0" build="allAtOnce" animBg="1"/>
      <p:bldP spid="63517" grpId="0" build="allAtOnce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Rectangle 3"/>
          <p:cNvSpPr>
            <a:spLocks noChangeArrowheads="1"/>
          </p:cNvSpPr>
          <p:nvPr/>
        </p:nvSpPr>
        <p:spPr bwMode="auto">
          <a:xfrm>
            <a:off x="2500298" y="785794"/>
            <a:ext cx="4760919" cy="707886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1" hangingPunct="1"/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Выполни действия:</a:t>
            </a:r>
          </a:p>
        </p:txBody>
      </p:sp>
      <p:sp>
        <p:nvSpPr>
          <p:cNvPr id="20484" name="Rectangle 14"/>
          <p:cNvSpPr>
            <a:spLocks noChangeArrowheads="1"/>
          </p:cNvSpPr>
          <p:nvPr/>
        </p:nvSpPr>
        <p:spPr bwMode="auto">
          <a:xfrm>
            <a:off x="4940300" y="3200400"/>
            <a:ext cx="184150" cy="762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1" hangingPunct="1"/>
            <a:endParaRPr lang="ru-RU" sz="4400" b="1">
              <a:latin typeface="Book Antiqua" pitchFamily="18" charset="0"/>
            </a:endParaRPr>
          </a:p>
        </p:txBody>
      </p:sp>
      <p:pic>
        <p:nvPicPr>
          <p:cNvPr id="20486" name="Picture 18" descr="4b3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9388" y="115888"/>
            <a:ext cx="1676400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7" name="Picture 19" descr="14be1998085792dee7443eea6426cf07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286644" y="5500702"/>
            <a:ext cx="1439863" cy="1136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8" name="Text Box 20"/>
          <p:cNvSpPr txBox="1">
            <a:spLocks noChangeArrowheads="1"/>
          </p:cNvSpPr>
          <p:nvPr/>
        </p:nvSpPr>
        <p:spPr bwMode="auto">
          <a:xfrm>
            <a:off x="1743075" y="2517775"/>
            <a:ext cx="184150" cy="36671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endParaRPr lang="ru-RU">
              <a:latin typeface="Comic Sans MS" pitchFamily="66" charset="0"/>
            </a:endParaRPr>
          </a:p>
        </p:txBody>
      </p:sp>
      <p:sp>
        <p:nvSpPr>
          <p:cNvPr id="63513" name="AutoShape 25">
            <a:hlinkClick r:id="rId4" action="ppaction://hlinksldjump"/>
          </p:cNvPr>
          <p:cNvSpPr>
            <a:spLocks noChangeArrowheads="1"/>
          </p:cNvSpPr>
          <p:nvPr/>
        </p:nvSpPr>
        <p:spPr bwMode="auto">
          <a:xfrm rot="9677615">
            <a:off x="305180" y="3747460"/>
            <a:ext cx="3219797" cy="1603375"/>
          </a:xfrm>
          <a:prstGeom prst="wedgeEllipseCallout">
            <a:avLst>
              <a:gd name="adj1" fmla="val 3630"/>
              <a:gd name="adj2" fmla="val -50412"/>
            </a:avLst>
          </a:prstGeom>
          <a:solidFill>
            <a:srgbClr val="FF6699"/>
          </a:solidFill>
          <a:ln w="12700">
            <a:solidFill>
              <a:srgbClr val="FF6699"/>
            </a:solidFill>
            <a:miter lim="800000"/>
            <a:headEnd type="none" w="sm" len="sm"/>
            <a:tailEnd type="none" w="sm" len="sm"/>
          </a:ln>
        </p:spPr>
        <p:txBody>
          <a:bodyPr rot="10800000"/>
          <a:lstStyle/>
          <a:p>
            <a:pPr algn="ctr" eaLnBrk="1" hangingPunct="1"/>
            <a:r>
              <a:rPr lang="ru-RU" sz="2400" dirty="0" smtClean="0">
                <a:latin typeface="Times New Roman" pitchFamily="18" charset="0"/>
              </a:rPr>
              <a:t>14,5·0,01=</a:t>
            </a:r>
            <a:endParaRPr lang="ru-RU" sz="2400" dirty="0">
              <a:latin typeface="Times New Roman" pitchFamily="18" charset="0"/>
            </a:endParaRPr>
          </a:p>
        </p:txBody>
      </p:sp>
      <p:sp>
        <p:nvSpPr>
          <p:cNvPr id="63514" name="AutoShape 26">
            <a:hlinkClick r:id="rId4" action="ppaction://hlinksldjump"/>
          </p:cNvPr>
          <p:cNvSpPr>
            <a:spLocks noChangeArrowheads="1"/>
          </p:cNvSpPr>
          <p:nvPr/>
        </p:nvSpPr>
        <p:spPr bwMode="auto">
          <a:xfrm rot="9677615">
            <a:off x="5508625" y="1773238"/>
            <a:ext cx="2513013" cy="1603375"/>
          </a:xfrm>
          <a:prstGeom prst="wedgeEllipseCallout">
            <a:avLst>
              <a:gd name="adj1" fmla="val 3630"/>
              <a:gd name="adj2" fmla="val -50412"/>
            </a:avLst>
          </a:prstGeom>
          <a:solidFill>
            <a:srgbClr val="FF6699"/>
          </a:solidFill>
          <a:ln w="12700">
            <a:solidFill>
              <a:srgbClr val="FF6699"/>
            </a:solidFill>
            <a:miter lim="800000"/>
            <a:headEnd type="none" w="sm" len="sm"/>
            <a:tailEnd type="none" w="sm" len="sm"/>
          </a:ln>
        </p:spPr>
        <p:txBody>
          <a:bodyPr rot="10800000"/>
          <a:lstStyle/>
          <a:p>
            <a:pPr algn="ctr" eaLnBrk="1" hangingPunct="1"/>
            <a:r>
              <a:rPr lang="ru-RU" sz="2400" dirty="0" smtClean="0">
                <a:latin typeface="Times New Roman" pitchFamily="18" charset="0"/>
              </a:rPr>
              <a:t>12,7·0,01=</a:t>
            </a:r>
            <a:endParaRPr lang="ru-RU" sz="2400" dirty="0">
              <a:latin typeface="Times New Roman" pitchFamily="18" charset="0"/>
            </a:endParaRPr>
          </a:p>
        </p:txBody>
      </p:sp>
      <p:sp>
        <p:nvSpPr>
          <p:cNvPr id="63515" name="AutoShape 27">
            <a:hlinkClick r:id="rId4" action="ppaction://hlinksldjump"/>
          </p:cNvPr>
          <p:cNvSpPr>
            <a:spLocks noChangeArrowheads="1"/>
          </p:cNvSpPr>
          <p:nvPr/>
        </p:nvSpPr>
        <p:spPr bwMode="auto">
          <a:xfrm rot="9677615">
            <a:off x="1762344" y="1789371"/>
            <a:ext cx="2513012" cy="1603375"/>
          </a:xfrm>
          <a:prstGeom prst="wedgeEllipseCallout">
            <a:avLst>
              <a:gd name="adj1" fmla="val 3630"/>
              <a:gd name="adj2" fmla="val -50412"/>
            </a:avLst>
          </a:prstGeom>
          <a:solidFill>
            <a:srgbClr val="FF6699"/>
          </a:solidFill>
          <a:ln w="12700">
            <a:solidFill>
              <a:srgbClr val="FF6699"/>
            </a:solidFill>
            <a:miter lim="800000"/>
            <a:headEnd type="none" w="sm" len="sm"/>
            <a:tailEnd type="none" w="sm" len="sm"/>
          </a:ln>
        </p:spPr>
        <p:txBody>
          <a:bodyPr rot="10800000"/>
          <a:lstStyle/>
          <a:p>
            <a:pPr algn="ctr" eaLnBrk="1" hangingPunct="1"/>
            <a:r>
              <a:rPr lang="ru-RU" sz="2400" dirty="0" smtClean="0">
                <a:latin typeface="Times New Roman" pitchFamily="18" charset="0"/>
              </a:rPr>
              <a:t>13,1·0,01=</a:t>
            </a:r>
            <a:endParaRPr lang="ru-RU" sz="2400" dirty="0">
              <a:latin typeface="Times New Roman" pitchFamily="18" charset="0"/>
            </a:endParaRPr>
          </a:p>
        </p:txBody>
      </p:sp>
      <p:sp>
        <p:nvSpPr>
          <p:cNvPr id="63516" name="AutoShape 28">
            <a:hlinkClick r:id="rId4" action="ppaction://hlinksldjump"/>
          </p:cNvPr>
          <p:cNvSpPr>
            <a:spLocks noChangeArrowheads="1"/>
          </p:cNvSpPr>
          <p:nvPr/>
        </p:nvSpPr>
        <p:spPr bwMode="auto">
          <a:xfrm rot="9677615">
            <a:off x="2747256" y="4453550"/>
            <a:ext cx="3089275" cy="1603375"/>
          </a:xfrm>
          <a:prstGeom prst="wedgeEllipseCallout">
            <a:avLst>
              <a:gd name="adj1" fmla="val 11481"/>
              <a:gd name="adj2" fmla="val -48171"/>
            </a:avLst>
          </a:prstGeom>
          <a:solidFill>
            <a:srgbClr val="FF6699"/>
          </a:solidFill>
          <a:ln w="12700">
            <a:solidFill>
              <a:srgbClr val="FF6699"/>
            </a:solidFill>
            <a:miter lim="800000"/>
            <a:headEnd type="none" w="sm" len="sm"/>
            <a:tailEnd type="none" w="sm" len="sm"/>
          </a:ln>
        </p:spPr>
        <p:txBody>
          <a:bodyPr rot="10800000"/>
          <a:lstStyle/>
          <a:p>
            <a:pPr algn="ctr" eaLnBrk="1" hangingPunct="1"/>
            <a:r>
              <a:rPr lang="ru-RU" sz="2400" dirty="0" smtClean="0">
                <a:latin typeface="Times New Roman" pitchFamily="18" charset="0"/>
              </a:rPr>
              <a:t>27,5·0,01=</a:t>
            </a:r>
            <a:endParaRPr lang="ru-RU" sz="2400" dirty="0">
              <a:latin typeface="Times New Roman" pitchFamily="18" charset="0"/>
            </a:endParaRPr>
          </a:p>
        </p:txBody>
      </p:sp>
      <p:sp>
        <p:nvSpPr>
          <p:cNvPr id="63517" name="AutoShape 29">
            <a:hlinkClick r:id="rId4" action="ppaction://hlinksldjump"/>
          </p:cNvPr>
          <p:cNvSpPr>
            <a:spLocks noChangeArrowheads="1"/>
          </p:cNvSpPr>
          <p:nvPr/>
        </p:nvSpPr>
        <p:spPr bwMode="auto">
          <a:xfrm rot="9677615">
            <a:off x="6084888" y="3789363"/>
            <a:ext cx="2513012" cy="1603375"/>
          </a:xfrm>
          <a:prstGeom prst="wedgeEllipseCallout">
            <a:avLst>
              <a:gd name="adj1" fmla="val 3630"/>
              <a:gd name="adj2" fmla="val -50412"/>
            </a:avLst>
          </a:prstGeom>
          <a:solidFill>
            <a:srgbClr val="FF6699"/>
          </a:solidFill>
          <a:ln w="12700">
            <a:solidFill>
              <a:srgbClr val="FF6699"/>
            </a:solidFill>
            <a:miter lim="800000"/>
            <a:headEnd type="none" w="sm" len="sm"/>
            <a:tailEnd type="none" w="sm" len="sm"/>
          </a:ln>
        </p:spPr>
        <p:txBody>
          <a:bodyPr rot="10800000"/>
          <a:lstStyle/>
          <a:p>
            <a:pPr algn="ctr" eaLnBrk="1" hangingPunct="1"/>
            <a:r>
              <a:rPr lang="ru-RU" sz="2400" dirty="0" smtClean="0">
                <a:latin typeface="Times New Roman" pitchFamily="18" charset="0"/>
              </a:rPr>
              <a:t>26,5·0,01=</a:t>
            </a:r>
            <a:endParaRPr lang="ru-RU" sz="2400" dirty="0">
              <a:latin typeface="Times New Roman" pitchFamily="18" charset="0"/>
            </a:endParaRPr>
          </a:p>
        </p:txBody>
      </p:sp>
      <p:sp>
        <p:nvSpPr>
          <p:cNvPr id="14" name="Заголовок 1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25404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1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351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3515">
                                            <p:bg/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63515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63515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635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635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635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635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1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6351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63516">
                                            <p:bg/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63516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63516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635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635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635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635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1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6351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63514">
                                            <p:bg/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63514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63514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2000"/>
                                        <p:tgtEl>
                                          <p:spTgt spid="635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635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635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635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000"/>
                                        <p:tgtEl>
                                          <p:spTgt spid="6351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2000" fill="hold"/>
                                        <p:tgtEl>
                                          <p:spTgt spid="63513">
                                            <p:bg/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000" fill="hold"/>
                                        <p:tgtEl>
                                          <p:spTgt spid="63513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000" fill="hold"/>
                                        <p:tgtEl>
                                          <p:spTgt spid="63513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2000"/>
                                        <p:tgtEl>
                                          <p:spTgt spid="635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2000" fill="hold"/>
                                        <p:tgtEl>
                                          <p:spTgt spid="635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2000" fill="hold"/>
                                        <p:tgtEl>
                                          <p:spTgt spid="635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2000" fill="hold"/>
                                        <p:tgtEl>
                                          <p:spTgt spid="635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1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2000"/>
                                        <p:tgtEl>
                                          <p:spTgt spid="6351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2000" fill="hold"/>
                                        <p:tgtEl>
                                          <p:spTgt spid="63517">
                                            <p:bg/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2000" fill="hold"/>
                                        <p:tgtEl>
                                          <p:spTgt spid="63517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2000" fill="hold"/>
                                        <p:tgtEl>
                                          <p:spTgt spid="63517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2000"/>
                                        <p:tgtEl>
                                          <p:spTgt spid="635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2000" fill="hold"/>
                                        <p:tgtEl>
                                          <p:spTgt spid="635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2000" fill="hold"/>
                                        <p:tgtEl>
                                          <p:spTgt spid="635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2000" fill="hold"/>
                                        <p:tgtEl>
                                          <p:spTgt spid="635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513" grpId="0" build="allAtOnce" animBg="1"/>
      <p:bldP spid="63514" grpId="0" build="allAtOnce" animBg="1"/>
      <p:bldP spid="63515" grpId="0" build="allAtOnce" animBg="1"/>
      <p:bldP spid="63516" grpId="0" build="allAtOnce" animBg="1"/>
      <p:bldP spid="63517" grpId="0" build="allAtOnce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Rectangle 3"/>
          <p:cNvSpPr>
            <a:spLocks noChangeArrowheads="1"/>
          </p:cNvSpPr>
          <p:nvPr/>
        </p:nvSpPr>
        <p:spPr bwMode="auto">
          <a:xfrm>
            <a:off x="2500298" y="785794"/>
            <a:ext cx="4760919" cy="707886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1" hangingPunct="1"/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Выполни действия:</a:t>
            </a:r>
          </a:p>
        </p:txBody>
      </p:sp>
      <p:sp>
        <p:nvSpPr>
          <p:cNvPr id="20484" name="Rectangle 14"/>
          <p:cNvSpPr>
            <a:spLocks noChangeArrowheads="1"/>
          </p:cNvSpPr>
          <p:nvPr/>
        </p:nvSpPr>
        <p:spPr bwMode="auto">
          <a:xfrm>
            <a:off x="4940300" y="3200400"/>
            <a:ext cx="184150" cy="762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1" hangingPunct="1"/>
            <a:endParaRPr lang="ru-RU" sz="4400" b="1">
              <a:latin typeface="Book Antiqua" pitchFamily="18" charset="0"/>
            </a:endParaRPr>
          </a:p>
        </p:txBody>
      </p:sp>
      <p:pic>
        <p:nvPicPr>
          <p:cNvPr id="20486" name="Picture 18" descr="4b3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9388" y="115888"/>
            <a:ext cx="1676400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7" name="Picture 19" descr="14be1998085792dee7443eea6426cf07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286644" y="5500702"/>
            <a:ext cx="1439863" cy="1136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8" name="Text Box 20"/>
          <p:cNvSpPr txBox="1">
            <a:spLocks noChangeArrowheads="1"/>
          </p:cNvSpPr>
          <p:nvPr/>
        </p:nvSpPr>
        <p:spPr bwMode="auto">
          <a:xfrm>
            <a:off x="1743075" y="2517775"/>
            <a:ext cx="184150" cy="36671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endParaRPr lang="ru-RU">
              <a:latin typeface="Comic Sans MS" pitchFamily="66" charset="0"/>
            </a:endParaRPr>
          </a:p>
        </p:txBody>
      </p:sp>
      <p:sp>
        <p:nvSpPr>
          <p:cNvPr id="63513" name="AutoShape 25">
            <a:hlinkClick r:id="rId4" action="ppaction://hlinksldjump"/>
          </p:cNvPr>
          <p:cNvSpPr>
            <a:spLocks noChangeArrowheads="1"/>
          </p:cNvSpPr>
          <p:nvPr/>
        </p:nvSpPr>
        <p:spPr bwMode="auto">
          <a:xfrm rot="9677615">
            <a:off x="305180" y="3747460"/>
            <a:ext cx="3219797" cy="1603375"/>
          </a:xfrm>
          <a:prstGeom prst="wedgeEllipseCallout">
            <a:avLst>
              <a:gd name="adj1" fmla="val 3630"/>
              <a:gd name="adj2" fmla="val -50412"/>
            </a:avLst>
          </a:prstGeom>
          <a:solidFill>
            <a:srgbClr val="FF6699"/>
          </a:solidFill>
          <a:ln w="12700">
            <a:solidFill>
              <a:srgbClr val="FF6699"/>
            </a:solidFill>
            <a:miter lim="800000"/>
            <a:headEnd type="none" w="sm" len="sm"/>
            <a:tailEnd type="none" w="sm" len="sm"/>
          </a:ln>
        </p:spPr>
        <p:txBody>
          <a:bodyPr rot="10800000"/>
          <a:lstStyle/>
          <a:p>
            <a:pPr algn="ctr" eaLnBrk="1" hangingPunct="1"/>
            <a:r>
              <a:rPr lang="ru-RU" sz="2400" dirty="0" smtClean="0">
                <a:latin typeface="Times New Roman" pitchFamily="18" charset="0"/>
              </a:rPr>
              <a:t>0,245·10=</a:t>
            </a:r>
            <a:endParaRPr lang="ru-RU" sz="2400" dirty="0">
              <a:latin typeface="Times New Roman" pitchFamily="18" charset="0"/>
            </a:endParaRPr>
          </a:p>
        </p:txBody>
      </p:sp>
      <p:sp>
        <p:nvSpPr>
          <p:cNvPr id="63514" name="AutoShape 26">
            <a:hlinkClick r:id="rId4" action="ppaction://hlinksldjump"/>
          </p:cNvPr>
          <p:cNvSpPr>
            <a:spLocks noChangeArrowheads="1"/>
          </p:cNvSpPr>
          <p:nvPr/>
        </p:nvSpPr>
        <p:spPr bwMode="auto">
          <a:xfrm rot="9677615">
            <a:off x="5508625" y="1773238"/>
            <a:ext cx="2513013" cy="1603375"/>
          </a:xfrm>
          <a:prstGeom prst="wedgeEllipseCallout">
            <a:avLst>
              <a:gd name="adj1" fmla="val 3630"/>
              <a:gd name="adj2" fmla="val -50412"/>
            </a:avLst>
          </a:prstGeom>
          <a:solidFill>
            <a:srgbClr val="FF6699"/>
          </a:solidFill>
          <a:ln w="12700">
            <a:solidFill>
              <a:srgbClr val="FF6699"/>
            </a:solidFill>
            <a:miter lim="800000"/>
            <a:headEnd type="none" w="sm" len="sm"/>
            <a:tailEnd type="none" w="sm" len="sm"/>
          </a:ln>
        </p:spPr>
        <p:txBody>
          <a:bodyPr rot="10800000"/>
          <a:lstStyle/>
          <a:p>
            <a:pPr algn="ctr" eaLnBrk="1" hangingPunct="1"/>
            <a:r>
              <a:rPr lang="ru-RU" sz="2400" dirty="0" smtClean="0">
                <a:latin typeface="Times New Roman" pitchFamily="18" charset="0"/>
              </a:rPr>
              <a:t>0,427·10=</a:t>
            </a:r>
            <a:endParaRPr lang="ru-RU" sz="2400" dirty="0">
              <a:latin typeface="Times New Roman" pitchFamily="18" charset="0"/>
            </a:endParaRPr>
          </a:p>
        </p:txBody>
      </p:sp>
      <p:sp>
        <p:nvSpPr>
          <p:cNvPr id="63515" name="AutoShape 27">
            <a:hlinkClick r:id="rId4" action="ppaction://hlinksldjump"/>
          </p:cNvPr>
          <p:cNvSpPr>
            <a:spLocks noChangeArrowheads="1"/>
          </p:cNvSpPr>
          <p:nvPr/>
        </p:nvSpPr>
        <p:spPr bwMode="auto">
          <a:xfrm rot="9677615">
            <a:off x="1762344" y="1789371"/>
            <a:ext cx="2513012" cy="1603375"/>
          </a:xfrm>
          <a:prstGeom prst="wedgeEllipseCallout">
            <a:avLst>
              <a:gd name="adj1" fmla="val 3630"/>
              <a:gd name="adj2" fmla="val -50412"/>
            </a:avLst>
          </a:prstGeom>
          <a:solidFill>
            <a:srgbClr val="FF6699"/>
          </a:solidFill>
          <a:ln w="12700">
            <a:solidFill>
              <a:srgbClr val="FF6699"/>
            </a:solidFill>
            <a:miter lim="800000"/>
            <a:headEnd type="none" w="sm" len="sm"/>
            <a:tailEnd type="none" w="sm" len="sm"/>
          </a:ln>
        </p:spPr>
        <p:txBody>
          <a:bodyPr rot="10800000"/>
          <a:lstStyle/>
          <a:p>
            <a:pPr algn="ctr" eaLnBrk="1" hangingPunct="1"/>
            <a:r>
              <a:rPr lang="ru-RU" sz="2400" dirty="0" smtClean="0">
                <a:latin typeface="Times New Roman" pitchFamily="18" charset="0"/>
              </a:rPr>
              <a:t>0,131·10=</a:t>
            </a:r>
            <a:endParaRPr lang="ru-RU" sz="2400" dirty="0">
              <a:latin typeface="Times New Roman" pitchFamily="18" charset="0"/>
            </a:endParaRPr>
          </a:p>
        </p:txBody>
      </p:sp>
      <p:sp>
        <p:nvSpPr>
          <p:cNvPr id="63516" name="AutoShape 28">
            <a:hlinkClick r:id="rId4" action="ppaction://hlinksldjump"/>
          </p:cNvPr>
          <p:cNvSpPr>
            <a:spLocks noChangeArrowheads="1"/>
          </p:cNvSpPr>
          <p:nvPr/>
        </p:nvSpPr>
        <p:spPr bwMode="auto">
          <a:xfrm rot="9677615">
            <a:off x="2747256" y="4453550"/>
            <a:ext cx="3089275" cy="1603375"/>
          </a:xfrm>
          <a:prstGeom prst="wedgeEllipseCallout">
            <a:avLst>
              <a:gd name="adj1" fmla="val 11481"/>
              <a:gd name="adj2" fmla="val -48171"/>
            </a:avLst>
          </a:prstGeom>
          <a:solidFill>
            <a:srgbClr val="FF6699"/>
          </a:solidFill>
          <a:ln w="12700">
            <a:solidFill>
              <a:srgbClr val="FF6699"/>
            </a:solidFill>
            <a:miter lim="800000"/>
            <a:headEnd type="none" w="sm" len="sm"/>
            <a:tailEnd type="none" w="sm" len="sm"/>
          </a:ln>
        </p:spPr>
        <p:txBody>
          <a:bodyPr rot="10800000"/>
          <a:lstStyle/>
          <a:p>
            <a:pPr algn="ctr" eaLnBrk="1" hangingPunct="1"/>
            <a:r>
              <a:rPr lang="ru-RU" sz="2400" dirty="0" smtClean="0">
                <a:latin typeface="Times New Roman" pitchFamily="18" charset="0"/>
              </a:rPr>
              <a:t>0,3075·10=</a:t>
            </a:r>
            <a:endParaRPr lang="ru-RU" sz="2400" dirty="0">
              <a:latin typeface="Times New Roman" pitchFamily="18" charset="0"/>
            </a:endParaRPr>
          </a:p>
        </p:txBody>
      </p:sp>
      <p:sp>
        <p:nvSpPr>
          <p:cNvPr id="63517" name="AutoShape 29">
            <a:hlinkClick r:id="rId4" action="ppaction://hlinksldjump"/>
          </p:cNvPr>
          <p:cNvSpPr>
            <a:spLocks noChangeArrowheads="1"/>
          </p:cNvSpPr>
          <p:nvPr/>
        </p:nvSpPr>
        <p:spPr bwMode="auto">
          <a:xfrm rot="9677615">
            <a:off x="6084888" y="3789363"/>
            <a:ext cx="2513012" cy="1603375"/>
          </a:xfrm>
          <a:prstGeom prst="wedgeEllipseCallout">
            <a:avLst>
              <a:gd name="adj1" fmla="val 3630"/>
              <a:gd name="adj2" fmla="val -50412"/>
            </a:avLst>
          </a:prstGeom>
          <a:solidFill>
            <a:srgbClr val="FF6699"/>
          </a:solidFill>
          <a:ln w="12700">
            <a:solidFill>
              <a:srgbClr val="FF6699"/>
            </a:solidFill>
            <a:miter lim="800000"/>
            <a:headEnd type="none" w="sm" len="sm"/>
            <a:tailEnd type="none" w="sm" len="sm"/>
          </a:ln>
        </p:spPr>
        <p:txBody>
          <a:bodyPr rot="10800000"/>
          <a:lstStyle/>
          <a:p>
            <a:pPr algn="ctr" eaLnBrk="1" hangingPunct="1"/>
            <a:r>
              <a:rPr lang="ru-RU" sz="2400" dirty="0" smtClean="0">
                <a:latin typeface="Times New Roman" pitchFamily="18" charset="0"/>
              </a:rPr>
              <a:t>0,5065·10=</a:t>
            </a:r>
            <a:endParaRPr lang="ru-RU" sz="2400" dirty="0">
              <a:latin typeface="Times New Roman" pitchFamily="18" charset="0"/>
            </a:endParaRPr>
          </a:p>
        </p:txBody>
      </p:sp>
      <p:sp>
        <p:nvSpPr>
          <p:cNvPr id="14" name="Заголовок 1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25404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1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351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3515">
                                            <p:bg/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63515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63515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635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635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635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635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1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6351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63516">
                                            <p:bg/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63516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63516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635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635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635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635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1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6351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63514">
                                            <p:bg/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63514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63514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2000"/>
                                        <p:tgtEl>
                                          <p:spTgt spid="635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635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635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635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000"/>
                                        <p:tgtEl>
                                          <p:spTgt spid="6351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2000" fill="hold"/>
                                        <p:tgtEl>
                                          <p:spTgt spid="63513">
                                            <p:bg/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000" fill="hold"/>
                                        <p:tgtEl>
                                          <p:spTgt spid="63513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000" fill="hold"/>
                                        <p:tgtEl>
                                          <p:spTgt spid="63513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2000"/>
                                        <p:tgtEl>
                                          <p:spTgt spid="635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2000" fill="hold"/>
                                        <p:tgtEl>
                                          <p:spTgt spid="635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2000" fill="hold"/>
                                        <p:tgtEl>
                                          <p:spTgt spid="635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2000" fill="hold"/>
                                        <p:tgtEl>
                                          <p:spTgt spid="635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1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2000"/>
                                        <p:tgtEl>
                                          <p:spTgt spid="6351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2000" fill="hold"/>
                                        <p:tgtEl>
                                          <p:spTgt spid="63517">
                                            <p:bg/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2000" fill="hold"/>
                                        <p:tgtEl>
                                          <p:spTgt spid="63517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2000" fill="hold"/>
                                        <p:tgtEl>
                                          <p:spTgt spid="63517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2000"/>
                                        <p:tgtEl>
                                          <p:spTgt spid="635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2000" fill="hold"/>
                                        <p:tgtEl>
                                          <p:spTgt spid="635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2000" fill="hold"/>
                                        <p:tgtEl>
                                          <p:spTgt spid="635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2000" fill="hold"/>
                                        <p:tgtEl>
                                          <p:spTgt spid="635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513" grpId="0" build="allAtOnce" animBg="1"/>
      <p:bldP spid="63514" grpId="0" build="allAtOnce" animBg="1"/>
      <p:bldP spid="63515" grpId="0" build="allAtOnce" animBg="1"/>
      <p:bldP spid="63516" grpId="0" build="allAtOnce" animBg="1"/>
      <p:bldP spid="63517" grpId="0" build="allAtOnce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500034" y="1357298"/>
            <a:ext cx="6072230" cy="4525963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Чтобы разделить десятичную дробь на натуральное число надо:</a:t>
            </a:r>
          </a:p>
          <a:p>
            <a:pPr marL="624078" indent="-514350">
              <a:buAutoNum type="arabicParenR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Разделить дробь на это число, не обращая внимания на запятую;</a:t>
            </a:r>
          </a:p>
          <a:p>
            <a:pPr marL="624078" indent="-514350">
              <a:buAutoNum type="arabicParenR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Поставить запятую, когда кончится деление целой части.</a:t>
            </a:r>
          </a:p>
          <a:p>
            <a:pPr marL="624078" indent="-51435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</a:t>
            </a:r>
          </a:p>
          <a:p>
            <a:pPr marL="624078" indent="-51435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Если целая часть меньше делителя, то частное начинается с нуля целых.</a:t>
            </a:r>
          </a:p>
          <a:p>
            <a:pPr marL="624078" indent="-51435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effectLst/>
                <a:latin typeface="Times New Roman" pitchFamily="18" charset="0"/>
                <a:cs typeface="Times New Roman" pitchFamily="18" charset="0"/>
              </a:rPr>
              <a:t>Объяснение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нового материала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572264" y="1285860"/>
            <a:ext cx="2357454" cy="23678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786578" y="3929066"/>
            <a:ext cx="2000264" cy="26744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№ 1340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effectLst/>
                <a:latin typeface="Times New Roman" pitchFamily="18" charset="0"/>
                <a:cs typeface="Times New Roman" pitchFamily="18" charset="0"/>
              </a:rPr>
              <a:t>Выполнение упражнений по теме</a:t>
            </a:r>
            <a:endParaRPr lang="ru-RU" dirty="0"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9" name="Picture 19" descr="14be1998085792dee7443eea6426cf07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10145" y="4500570"/>
            <a:ext cx="2533855" cy="2000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14546" y="1571612"/>
            <a:ext cx="1608238" cy="1357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071934" y="1571612"/>
            <a:ext cx="2097543" cy="1428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572264" y="1785926"/>
            <a:ext cx="2547938" cy="2500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57158" y="3000372"/>
            <a:ext cx="2286016" cy="20898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857488" y="3000372"/>
            <a:ext cx="2500330" cy="19257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3000364" y="5143512"/>
            <a:ext cx="2643206" cy="1123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0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№ 1341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effectLst/>
                <a:latin typeface="Times New Roman" pitchFamily="18" charset="0"/>
                <a:cs typeface="Times New Roman" pitchFamily="18" charset="0"/>
              </a:rPr>
              <a:t>Выполнение упражнений по теме</a:t>
            </a:r>
            <a:endParaRPr lang="ru-RU" dirty="0"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9" name="Picture 19" descr="14be1998085792dee7443eea6426cf07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388" y="4357694"/>
            <a:ext cx="2435306" cy="19224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09" y="2214554"/>
            <a:ext cx="6167597" cy="642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14348" y="3000372"/>
            <a:ext cx="5961249" cy="5000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42909" y="3857628"/>
            <a:ext cx="6085319" cy="642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14348" y="4786322"/>
            <a:ext cx="2855639" cy="5000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effectLst>
            <a:innerShdw blurRad="114300">
              <a:prstClr val="black"/>
            </a:innerShdw>
          </a:effectLst>
        </p:spPr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Физкультминутка</a:t>
            </a:r>
            <a:endParaRPr lang="ru-RU" b="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7107" name="Рисунок 4" descr="AG00019_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1142984"/>
            <a:ext cx="2618156" cy="2428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7108" name="Рисунок 2" descr="n00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786578" y="1500174"/>
            <a:ext cx="1676405" cy="27884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7109" name="Рисунок 8" descr="J007619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071802" y="3071810"/>
            <a:ext cx="2074672" cy="33194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7110" name="Рисунок 9" descr="J007619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000628" y="2214554"/>
            <a:ext cx="1785950" cy="2857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834</TotalTime>
  <Words>133</Words>
  <PresentationFormat>Экран (4:3)</PresentationFormat>
  <Paragraphs>50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Открытая</vt:lpstr>
      <vt:lpstr>Деление десятичных дробей на натуральное число</vt:lpstr>
      <vt:lpstr>Цели урока:</vt:lpstr>
      <vt:lpstr>Слайд 3</vt:lpstr>
      <vt:lpstr>Слайд 4</vt:lpstr>
      <vt:lpstr>Слайд 5</vt:lpstr>
      <vt:lpstr>Объяснение нового материала</vt:lpstr>
      <vt:lpstr>Выполнение упражнений по теме</vt:lpstr>
      <vt:lpstr>Выполнение упражнений по теме</vt:lpstr>
      <vt:lpstr>Физкультминутка</vt:lpstr>
      <vt:lpstr>Выполнение упражнений по теме</vt:lpstr>
      <vt:lpstr>Выполнение упражнений по теме</vt:lpstr>
      <vt:lpstr>Самостоятельная работа</vt:lpstr>
      <vt:lpstr>Слайд 13</vt:lpstr>
      <vt:lpstr>Домашнее задание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Кутоманова Е.М.</cp:lastModifiedBy>
  <cp:revision>85</cp:revision>
  <dcterms:modified xsi:type="dcterms:W3CDTF">2013-03-06T08:08:57Z</dcterms:modified>
</cp:coreProperties>
</file>