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0" r:id="rId3"/>
    <p:sldId id="257" r:id="rId4"/>
    <p:sldId id="259" r:id="rId5"/>
    <p:sldId id="261" r:id="rId6"/>
    <p:sldId id="262" r:id="rId7"/>
    <p:sldId id="263" r:id="rId8"/>
    <p:sldId id="264" r:id="rId9"/>
    <p:sldId id="265" r:id="rId10"/>
    <p:sldId id="266" r:id="rId11"/>
    <p:sldId id="267" r:id="rId12"/>
    <p:sldId id="258"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allowPng="1" relyOnVml="1" encoding="utf-8"/>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0"/>
    <p:restoredTop sz="94600"/>
  </p:normalViewPr>
  <p:slideViewPr>
    <p:cSldViewPr>
      <p:cViewPr>
        <p:scale>
          <a:sx n="75" d="100"/>
          <a:sy n="75" d="100"/>
        </p:scale>
        <p:origin x="-930" y="-6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D028827-611E-4D5E-8776-6F1A2F58B1F6}"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5C493F-1DB6-4516-9FCD-844A09F6478D}" type="slidenum">
              <a:rPr lang="ru-RU"/>
              <a:pPr/>
              <a:t>1</a:t>
            </a:fld>
            <a:endParaRPr lang="ru-RU"/>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2286000" y="3429000"/>
            <a:ext cx="6399213" cy="1219200"/>
          </a:xfrm>
        </p:spPr>
        <p:txBody>
          <a:bodyPr/>
          <a:lstStyle>
            <a:lvl1pPr>
              <a:defRPr sz="4000"/>
            </a:lvl1pPr>
          </a:lstStyle>
          <a:p>
            <a:r>
              <a:rPr lang="ru-RU" smtClean="0"/>
              <a:t>Образец заголовка</a:t>
            </a:r>
            <a:endParaRPr lang="ru-RU"/>
          </a:p>
        </p:txBody>
      </p:sp>
      <p:sp>
        <p:nvSpPr>
          <p:cNvPr id="3076" name="Rectangle 4"/>
          <p:cNvSpPr>
            <a:spLocks noGrp="1" noChangeArrowheads="1"/>
          </p:cNvSpPr>
          <p:nvPr>
            <p:ph type="subTitle" idx="1"/>
          </p:nvPr>
        </p:nvSpPr>
        <p:spPr>
          <a:xfrm>
            <a:off x="2286000" y="4800600"/>
            <a:ext cx="6399213" cy="838200"/>
          </a:xfrm>
        </p:spPr>
        <p:txBody>
          <a:bodyPr/>
          <a:lstStyle>
            <a:lvl1pPr marL="0" indent="0">
              <a:buFontTx/>
              <a:buNone/>
              <a:defRPr sz="2400"/>
            </a:lvl1pPr>
          </a:lstStyle>
          <a:p>
            <a:r>
              <a:rPr lang="ru-RU" smtClean="0"/>
              <a:t>Образец подзаголовка</a:t>
            </a:r>
            <a:endParaRPr lang="ru-RU"/>
          </a:p>
        </p:txBody>
      </p:sp>
      <p:sp>
        <p:nvSpPr>
          <p:cNvPr id="3077" name="Rectangle 5"/>
          <p:cNvSpPr>
            <a:spLocks noGrp="1" noChangeArrowheads="1"/>
          </p:cNvSpPr>
          <p:nvPr>
            <p:ph type="dt" sz="half" idx="2"/>
          </p:nvPr>
        </p:nvSpPr>
        <p:spPr/>
        <p:txBody>
          <a:bodyPr/>
          <a:lstStyle>
            <a:lvl1pPr>
              <a:defRPr/>
            </a:lvl1pPr>
          </a:lstStyle>
          <a:p>
            <a:endParaRPr lang="ru-RU"/>
          </a:p>
        </p:txBody>
      </p:sp>
      <p:sp>
        <p:nvSpPr>
          <p:cNvPr id="3078" name="Rectangle 6"/>
          <p:cNvSpPr>
            <a:spLocks noGrp="1" noChangeArrowheads="1"/>
          </p:cNvSpPr>
          <p:nvPr>
            <p:ph type="ftr" sz="quarter" idx="3"/>
          </p:nvPr>
        </p:nvSpPr>
        <p:spPr/>
        <p:txBody>
          <a:bodyPr/>
          <a:lstStyle>
            <a:lvl1pPr>
              <a:defRPr/>
            </a:lvl1pPr>
          </a:lstStyle>
          <a:p>
            <a:endParaRPr lang="ru-RU"/>
          </a:p>
        </p:txBody>
      </p:sp>
      <p:sp>
        <p:nvSpPr>
          <p:cNvPr id="3079" name="Rectangle 7"/>
          <p:cNvSpPr>
            <a:spLocks noGrp="1" noChangeArrowheads="1"/>
          </p:cNvSpPr>
          <p:nvPr>
            <p:ph type="sldNum" sz="quarter" idx="4"/>
          </p:nvPr>
        </p:nvSpPr>
        <p:spPr/>
        <p:txBody>
          <a:bodyPr/>
          <a:lstStyle>
            <a:lvl1pPr>
              <a:defRPr/>
            </a:lvl1pPr>
          </a:lstStyle>
          <a:p>
            <a:fld id="{8593511B-9276-4DE3-B878-6E2BDCA361D7}"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D0993DF-D046-4389-82FB-DCE6DC170C3E}"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85013" y="533400"/>
            <a:ext cx="1598612" cy="55927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284413" y="533400"/>
            <a:ext cx="4648200" cy="5592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D463C02-E8D7-4B31-B351-1D38DA277325}"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A1CDEDC-E095-41E3-B901-3A01BFD30149}"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5396660-18A3-4CBA-9AFC-068BD1B1E0FD}"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284413" y="1905000"/>
            <a:ext cx="3122612"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559425" y="1905000"/>
            <a:ext cx="31242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25CCFFCF-D38E-471E-BB45-CBF3A06DAF8B}"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0850A0B4-A94E-49C3-AFE8-754D6EA7FD55}"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55F3309B-C93D-477A-89BA-76EDDAB87E99}"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8AE79B2C-0B77-42A0-9E01-68F0A665B5B4}"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8B04E44D-BAE6-4557-9CD8-DC6794863D16}"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300336A-4167-4A33-A598-7E1D5EB51C4D}"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4413" y="533400"/>
            <a:ext cx="6399212"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2284413" y="1905000"/>
            <a:ext cx="6399212" cy="4221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endParaRPr lang="ru-RU"/>
          </a:p>
        </p:txBody>
      </p:sp>
      <p:sp>
        <p:nvSpPr>
          <p:cNvPr id="1029" name="Rectangle 5"/>
          <p:cNvSpPr>
            <a:spLocks noGrp="1" noChangeArrowheads="1"/>
          </p:cNvSpPr>
          <p:nvPr>
            <p:ph type="ftr" sz="quarter" idx="3"/>
          </p:nvPr>
        </p:nvSpPr>
        <p:spPr bwMode="auto">
          <a:xfrm>
            <a:off x="3124200" y="6245225"/>
            <a:ext cx="2895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ru-RU"/>
          </a:p>
        </p:txBody>
      </p:sp>
      <p:sp>
        <p:nvSpPr>
          <p:cNvPr id="1030" name="Rectangle 6"/>
          <p:cNvSpPr>
            <a:spLocks noGrp="1" noChangeArrowheads="1"/>
          </p:cNvSpPr>
          <p:nvPr>
            <p:ph type="sldNum" sz="quarter" idx="4"/>
          </p:nvPr>
        </p:nvSpPr>
        <p:spPr bwMode="auto">
          <a:xfrm>
            <a:off x="6553200" y="624522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59AE0FD8-F5C9-4AD2-9E92-DC5071E62835}"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Verdana" pitchFamily="34" charset="0"/>
        </a:defRPr>
      </a:lvl2pPr>
      <a:lvl3pPr algn="l" rtl="0" eaLnBrk="1" fontAlgn="base" hangingPunct="1">
        <a:spcBef>
          <a:spcPct val="0"/>
        </a:spcBef>
        <a:spcAft>
          <a:spcPct val="0"/>
        </a:spcAft>
        <a:defRPr sz="3600">
          <a:solidFill>
            <a:schemeClr val="tx2"/>
          </a:solidFill>
          <a:latin typeface="Verdana" pitchFamily="34" charset="0"/>
        </a:defRPr>
      </a:lvl3pPr>
      <a:lvl4pPr algn="l" rtl="0" eaLnBrk="1" fontAlgn="base" hangingPunct="1">
        <a:spcBef>
          <a:spcPct val="0"/>
        </a:spcBef>
        <a:spcAft>
          <a:spcPct val="0"/>
        </a:spcAft>
        <a:defRPr sz="3600">
          <a:solidFill>
            <a:schemeClr val="tx2"/>
          </a:solidFill>
          <a:latin typeface="Verdana" pitchFamily="34" charset="0"/>
        </a:defRPr>
      </a:lvl4pPr>
      <a:lvl5pPr algn="l" rtl="0" eaLnBrk="1" fontAlgn="base" hangingPunct="1">
        <a:spcBef>
          <a:spcPct val="0"/>
        </a:spcBef>
        <a:spcAft>
          <a:spcPct val="0"/>
        </a:spcAft>
        <a:defRPr sz="3600">
          <a:solidFill>
            <a:schemeClr val="tx2"/>
          </a:solidFill>
          <a:latin typeface="Verdana" pitchFamily="34" charset="0"/>
        </a:defRPr>
      </a:lvl5pPr>
      <a:lvl6pPr marL="457200" algn="l" rtl="0" eaLnBrk="1" fontAlgn="base" hangingPunct="1">
        <a:spcBef>
          <a:spcPct val="0"/>
        </a:spcBef>
        <a:spcAft>
          <a:spcPct val="0"/>
        </a:spcAft>
        <a:defRPr sz="3600">
          <a:solidFill>
            <a:schemeClr val="tx2"/>
          </a:solidFill>
          <a:latin typeface="Verdana" pitchFamily="34" charset="0"/>
        </a:defRPr>
      </a:lvl6pPr>
      <a:lvl7pPr marL="914400" algn="l" rtl="0" eaLnBrk="1" fontAlgn="base" hangingPunct="1">
        <a:spcBef>
          <a:spcPct val="0"/>
        </a:spcBef>
        <a:spcAft>
          <a:spcPct val="0"/>
        </a:spcAft>
        <a:defRPr sz="3600">
          <a:solidFill>
            <a:schemeClr val="tx2"/>
          </a:solidFill>
          <a:latin typeface="Verdana" pitchFamily="34" charset="0"/>
        </a:defRPr>
      </a:lvl7pPr>
      <a:lvl8pPr marL="1371600" algn="l" rtl="0" eaLnBrk="1" fontAlgn="base" hangingPunct="1">
        <a:spcBef>
          <a:spcPct val="0"/>
        </a:spcBef>
        <a:spcAft>
          <a:spcPct val="0"/>
        </a:spcAft>
        <a:defRPr sz="3600">
          <a:solidFill>
            <a:schemeClr val="tx2"/>
          </a:solidFill>
          <a:latin typeface="Verdana" pitchFamily="34" charset="0"/>
        </a:defRPr>
      </a:lvl8pPr>
      <a:lvl9pPr marL="1828800" algn="l" rtl="0" eaLnBrk="1" fontAlgn="base" hangingPunct="1">
        <a:spcBef>
          <a:spcPct val="0"/>
        </a:spcBef>
        <a:spcAft>
          <a:spcPct val="0"/>
        </a:spcAft>
        <a:defRPr sz="3600">
          <a:solidFill>
            <a:schemeClr val="tx2"/>
          </a:solidFill>
          <a:latin typeface="Verdana"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audio" Target="file:///C:\Documents%20and%20Settings\User\&#1056;&#1072;&#1073;&#1086;&#1095;&#1080;&#1081;%20&#1089;&#1090;&#1086;&#1083;\&#1054;&#1089;&#1080;&#1087;&#1086;&#1074;&#1072;%20&#1045;.&#1057;.%20&#1082;&#1086;&#1085;&#1082;&#1091;&#1088;&#1089;%20&#1047;&#1076;&#1086;&#1088;&#1086;&#1074;&#1100;&#1077;\&#1051;&#1102;&#1073;&#1101;%20-%20&#1044;&#1091;&#1089;&#1103;%20&#1072;&#1075;&#1088;&#1077;&#1075;&#1072;&#1090;.mp3" TargetMode="Externa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gif"/><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hyperlink" Target="http://cs309131.userapi.com/v309131614/2687/lvgEG2KxZF8.jpg" TargetMode="External"/><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900igr.net/datai/fizkultura/Igry-v-Gretsii/0006-005-Vidi-olimpijskikh-igr-v-Gretsii.jpg"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ulyanovskcity.ru/images/news/174943_062011_56_32d18bcba8f1.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hyperlink" Target="http://i081.radikal.ru/1003/0c/33f91f3bb110.gif" TargetMode="External"/><Relationship Id="rId4" Type="http://schemas.openxmlformats.org/officeDocument/2006/relationships/image" Target="../media/image19.gif"/></Relationships>
</file>

<file path=ppt/slides/_rels/slide8.xml.rels><?xml version="1.0" encoding="UTF-8" standalone="yes"?>
<Relationships xmlns="http://schemas.openxmlformats.org/package/2006/relationships"><Relationship Id="rId8" Type="http://schemas.openxmlformats.org/officeDocument/2006/relationships/image" Target="../media/image25.gif"/><Relationship Id="rId3" Type="http://schemas.openxmlformats.org/officeDocument/2006/relationships/image" Target="../media/image21.jpeg"/><Relationship Id="rId7" Type="http://schemas.openxmlformats.org/officeDocument/2006/relationships/hyperlink" Target="http://forusfuenlabrada.es/sites/default/files/imagecache/thumbnail-540x360/images/actividades/zumba-1.gif" TargetMode="External"/><Relationship Id="rId2" Type="http://schemas.openxmlformats.org/officeDocument/2006/relationships/hyperlink" Target="http://www.mshu.edu.ru/images/oir/fitness.jpg" TargetMode="Externa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619200" y="214290"/>
            <a:ext cx="6524800" cy="52322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Здоровью вместе скажем – «ДА!» </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Прямоугольник 6"/>
          <p:cNvSpPr/>
          <p:nvPr/>
        </p:nvSpPr>
        <p:spPr>
          <a:xfrm>
            <a:off x="571472" y="1785926"/>
            <a:ext cx="8143932" cy="1015663"/>
          </a:xfrm>
          <a:prstGeom prst="rect">
            <a:avLst/>
          </a:prstGeom>
          <a:noFill/>
          <a:ln>
            <a:noFill/>
          </a:ln>
          <a:effectLst>
            <a:glow rad="228600">
              <a:schemeClr val="accent2">
                <a:satMod val="175000"/>
                <a:alpha val="40000"/>
              </a:schemeClr>
            </a:glow>
            <a:outerShdw blurRad="50800" dist="38100" dir="18900000" algn="b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lIns="91440" tIns="45720" rIns="91440" bIns="45720">
            <a:spAutoFit/>
          </a:bodyPr>
          <a:lstStyle/>
          <a:p>
            <a:pPr algn="ctr"/>
            <a:r>
              <a:rPr lang="ru-RU"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entury Schoolbook" pitchFamily="18" charset="0"/>
              </a:rPr>
              <a:t>Фитнес и здоровье</a:t>
            </a:r>
            <a:endParaRPr lang="ru-RU" sz="6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entury Schoolbook" pitchFamily="18" charset="0"/>
            </a:endParaRPr>
          </a:p>
        </p:txBody>
      </p:sp>
      <p:sp>
        <p:nvSpPr>
          <p:cNvPr id="10" name="TextBox 9"/>
          <p:cNvSpPr txBox="1"/>
          <p:nvPr/>
        </p:nvSpPr>
        <p:spPr>
          <a:xfrm>
            <a:off x="2500298" y="5934670"/>
            <a:ext cx="6429420" cy="923330"/>
          </a:xfrm>
          <a:prstGeom prst="rect">
            <a:avLst/>
          </a:prstGeom>
          <a:noFill/>
        </p:spPr>
        <p:txBody>
          <a:bodyPr wrap="square" rtlCol="0">
            <a:spAutoFit/>
          </a:bodyPr>
          <a:lstStyle/>
          <a:p>
            <a:r>
              <a:rPr lang="ru-RU" b="1" dirty="0" smtClean="0"/>
              <a:t>Автор:</a:t>
            </a:r>
            <a:r>
              <a:rPr lang="ru-RU" dirty="0" smtClean="0"/>
              <a:t>  Худи Кристина Геннадьевна, группа №106</a:t>
            </a:r>
          </a:p>
          <a:p>
            <a:r>
              <a:rPr lang="ru-RU" b="1" dirty="0" smtClean="0"/>
              <a:t>Руководитель:</a:t>
            </a:r>
            <a:r>
              <a:rPr lang="ru-RU" dirty="0" smtClean="0"/>
              <a:t> Осипова Елена Сергеевна</a:t>
            </a:r>
          </a:p>
          <a:p>
            <a:endParaRPr lang="ru-RU" dirty="0"/>
          </a:p>
        </p:txBody>
      </p:sp>
      <p:pic>
        <p:nvPicPr>
          <p:cNvPr id="2053" name="Picture 5" descr="http://cs308920.vk.me/v308920865/6d80/Nt31W7TpoBY.jpg"/>
          <p:cNvPicPr>
            <a:picLocks noChangeAspect="1" noChangeArrowheads="1"/>
          </p:cNvPicPr>
          <p:nvPr/>
        </p:nvPicPr>
        <p:blipFill>
          <a:blip r:embed="rId4"/>
          <a:srcRect/>
          <a:stretch>
            <a:fillRect/>
          </a:stretch>
        </p:blipFill>
        <p:spPr bwMode="auto">
          <a:xfrm>
            <a:off x="2285984" y="2928934"/>
            <a:ext cx="3600450" cy="2952751"/>
          </a:xfrm>
          <a:prstGeom prst="rect">
            <a:avLst/>
          </a:prstGeom>
          <a:ln>
            <a:noFill/>
          </a:ln>
          <a:effectLst>
            <a:softEdge rad="112500"/>
          </a:effectLst>
        </p:spPr>
      </p:pic>
      <p:pic>
        <p:nvPicPr>
          <p:cNvPr id="2055" name="Picture 7" descr="http://cs308920.vk.me/v308920865/6d6a/RXrWvX8dixI.jpg"/>
          <p:cNvPicPr>
            <a:picLocks noChangeAspect="1" noChangeArrowheads="1"/>
          </p:cNvPicPr>
          <p:nvPr/>
        </p:nvPicPr>
        <p:blipFill>
          <a:blip r:embed="rId5"/>
          <a:srcRect/>
          <a:stretch>
            <a:fillRect/>
          </a:stretch>
        </p:blipFill>
        <p:spPr bwMode="auto">
          <a:xfrm>
            <a:off x="214282" y="2928934"/>
            <a:ext cx="1962150" cy="2952751"/>
          </a:xfrm>
          <a:prstGeom prst="rect">
            <a:avLst/>
          </a:prstGeom>
          <a:ln>
            <a:noFill/>
          </a:ln>
          <a:effectLst>
            <a:softEdge rad="112500"/>
          </a:effectLst>
        </p:spPr>
      </p:pic>
      <p:pic>
        <p:nvPicPr>
          <p:cNvPr id="2057" name="Picture 9" descr="http://cs308920.vk.me/v308920865/6d23/K7E8ZAdZWds.jpg"/>
          <p:cNvPicPr>
            <a:picLocks noChangeAspect="1" noChangeArrowheads="1"/>
          </p:cNvPicPr>
          <p:nvPr/>
        </p:nvPicPr>
        <p:blipFill>
          <a:blip r:embed="rId6"/>
          <a:srcRect/>
          <a:stretch>
            <a:fillRect/>
          </a:stretch>
        </p:blipFill>
        <p:spPr bwMode="auto">
          <a:xfrm>
            <a:off x="5929322" y="3429000"/>
            <a:ext cx="3042996" cy="2073251"/>
          </a:xfrm>
          <a:prstGeom prst="rect">
            <a:avLst/>
          </a:prstGeom>
          <a:ln>
            <a:noFill/>
          </a:ln>
          <a:effectLst>
            <a:softEdge rad="112500"/>
          </a:effectLst>
        </p:spPr>
      </p:pic>
      <p:pic>
        <p:nvPicPr>
          <p:cNvPr id="8" name="Любэ - Дуся агрегат.mp3">
            <a:hlinkClick r:id="" action="ppaction://media"/>
          </p:cNvPr>
          <p:cNvPicPr>
            <a:picLocks noRot="1" noChangeAspect="1"/>
          </p:cNvPicPr>
          <p:nvPr>
            <a:audioFile r:link="rId1"/>
          </p:nvPr>
        </p:nvPicPr>
        <p:blipFill>
          <a:blip r:embed="rId7"/>
          <a:stretch>
            <a:fillRect/>
          </a:stretch>
        </p:blipFill>
        <p:spPr>
          <a:xfrm>
            <a:off x="714348" y="6072206"/>
            <a:ext cx="304800" cy="304800"/>
          </a:xfrm>
          <a:prstGeom prst="rect">
            <a:avLst/>
          </a:prstGeom>
        </p:spPr>
      </p:pic>
    </p:spTree>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nodeType="clickEffect">
                                  <p:stCondLst>
                                    <p:cond delay="0"/>
                                  </p:stCondLst>
                                  <p:childTnLst>
                                    <p:set>
                                      <p:cBhvr>
                                        <p:cTn id="15" dur="1" fill="hold">
                                          <p:stCondLst>
                                            <p:cond delay="0"/>
                                          </p:stCondLst>
                                        </p:cTn>
                                        <p:tgtEl>
                                          <p:spTgt spid="2055"/>
                                        </p:tgtEl>
                                        <p:attrNameLst>
                                          <p:attrName>style.visibility</p:attrName>
                                        </p:attrNameLst>
                                      </p:cBhvr>
                                      <p:to>
                                        <p:strVal val="visible"/>
                                      </p:to>
                                    </p:set>
                                    <p:anim calcmode="lin" valueType="num">
                                      <p:cBhvr>
                                        <p:cTn id="16" dur="5000" fill="hold"/>
                                        <p:tgtEl>
                                          <p:spTgt spid="2055"/>
                                        </p:tgtEl>
                                        <p:attrNameLst>
                                          <p:attrName>ppt_w</p:attrName>
                                        </p:attrNameLst>
                                      </p:cBhvr>
                                      <p:tavLst>
                                        <p:tav tm="0" fmla="#ppt_w*sin(2.5*pi*$)">
                                          <p:val>
                                            <p:fltVal val="0"/>
                                          </p:val>
                                        </p:tav>
                                        <p:tav tm="100000">
                                          <p:val>
                                            <p:fltVal val="1"/>
                                          </p:val>
                                        </p:tav>
                                      </p:tavLst>
                                    </p:anim>
                                    <p:anim calcmode="lin" valueType="num">
                                      <p:cBhvr>
                                        <p:cTn id="17" dur="5000" fill="hold"/>
                                        <p:tgtEl>
                                          <p:spTgt spid="2055"/>
                                        </p:tgtEl>
                                        <p:attrNameLst>
                                          <p:attrName>ppt_h</p:attrName>
                                        </p:attrNameLst>
                                      </p:cBhvr>
                                      <p:tavLst>
                                        <p:tav tm="0">
                                          <p:val>
                                            <p:strVal val="#ppt_h"/>
                                          </p:val>
                                        </p:tav>
                                        <p:tav tm="100000">
                                          <p:val>
                                            <p:strVal val="#ppt_h"/>
                                          </p:val>
                                        </p:tav>
                                      </p:tavLst>
                                    </p:anim>
                                  </p:childTnLst>
                                </p:cTn>
                              </p:par>
                              <p:par>
                                <p:cTn id="18" presetID="19" presetClass="entr" presetSubtype="10" fill="hold" nodeType="withEffect">
                                  <p:stCondLst>
                                    <p:cond delay="0"/>
                                  </p:stCondLst>
                                  <p:childTnLst>
                                    <p:set>
                                      <p:cBhvr>
                                        <p:cTn id="19" dur="1" fill="hold">
                                          <p:stCondLst>
                                            <p:cond delay="0"/>
                                          </p:stCondLst>
                                        </p:cTn>
                                        <p:tgtEl>
                                          <p:spTgt spid="2053"/>
                                        </p:tgtEl>
                                        <p:attrNameLst>
                                          <p:attrName>style.visibility</p:attrName>
                                        </p:attrNameLst>
                                      </p:cBhvr>
                                      <p:to>
                                        <p:strVal val="visible"/>
                                      </p:to>
                                    </p:set>
                                    <p:anim calcmode="lin" valueType="num">
                                      <p:cBhvr>
                                        <p:cTn id="20" dur="5000" fill="hold"/>
                                        <p:tgtEl>
                                          <p:spTgt spid="2053"/>
                                        </p:tgtEl>
                                        <p:attrNameLst>
                                          <p:attrName>ppt_w</p:attrName>
                                        </p:attrNameLst>
                                      </p:cBhvr>
                                      <p:tavLst>
                                        <p:tav tm="0" fmla="#ppt_w*sin(2.5*pi*$)">
                                          <p:val>
                                            <p:fltVal val="0"/>
                                          </p:val>
                                        </p:tav>
                                        <p:tav tm="100000">
                                          <p:val>
                                            <p:fltVal val="1"/>
                                          </p:val>
                                        </p:tav>
                                      </p:tavLst>
                                    </p:anim>
                                    <p:anim calcmode="lin" valueType="num">
                                      <p:cBhvr>
                                        <p:cTn id="21" dur="5000" fill="hold"/>
                                        <p:tgtEl>
                                          <p:spTgt spid="2053"/>
                                        </p:tgtEl>
                                        <p:attrNameLst>
                                          <p:attrName>ppt_h</p:attrName>
                                        </p:attrNameLst>
                                      </p:cBhvr>
                                      <p:tavLst>
                                        <p:tav tm="0">
                                          <p:val>
                                            <p:strVal val="#ppt_h"/>
                                          </p:val>
                                        </p:tav>
                                        <p:tav tm="100000">
                                          <p:val>
                                            <p:strVal val="#ppt_h"/>
                                          </p:val>
                                        </p:tav>
                                      </p:tavLst>
                                    </p:anim>
                                  </p:childTnLst>
                                </p:cTn>
                              </p:par>
                              <p:par>
                                <p:cTn id="22" presetID="19" presetClass="entr" presetSubtype="10" fill="hold" nodeType="withEffect">
                                  <p:stCondLst>
                                    <p:cond delay="0"/>
                                  </p:stCondLst>
                                  <p:childTnLst>
                                    <p:set>
                                      <p:cBhvr>
                                        <p:cTn id="23" dur="1" fill="hold">
                                          <p:stCondLst>
                                            <p:cond delay="0"/>
                                          </p:stCondLst>
                                        </p:cTn>
                                        <p:tgtEl>
                                          <p:spTgt spid="2057"/>
                                        </p:tgtEl>
                                        <p:attrNameLst>
                                          <p:attrName>style.visibility</p:attrName>
                                        </p:attrNameLst>
                                      </p:cBhvr>
                                      <p:to>
                                        <p:strVal val="visible"/>
                                      </p:to>
                                    </p:set>
                                    <p:anim calcmode="lin" valueType="num">
                                      <p:cBhvr>
                                        <p:cTn id="24" dur="5000" fill="hold"/>
                                        <p:tgtEl>
                                          <p:spTgt spid="2057"/>
                                        </p:tgtEl>
                                        <p:attrNameLst>
                                          <p:attrName>ppt_w</p:attrName>
                                        </p:attrNameLst>
                                      </p:cBhvr>
                                      <p:tavLst>
                                        <p:tav tm="0" fmla="#ppt_w*sin(2.5*pi*$)">
                                          <p:val>
                                            <p:fltVal val="0"/>
                                          </p:val>
                                        </p:tav>
                                        <p:tav tm="100000">
                                          <p:val>
                                            <p:fltVal val="1"/>
                                          </p:val>
                                        </p:tav>
                                      </p:tavLst>
                                    </p:anim>
                                    <p:anim calcmode="lin" valueType="num">
                                      <p:cBhvr>
                                        <p:cTn id="25" dur="5000" fill="hold"/>
                                        <p:tgtEl>
                                          <p:spTgt spid="2057"/>
                                        </p:tgtEl>
                                        <p:attrNameLst>
                                          <p:attrName>ppt_h</p:attrName>
                                        </p:attrNameLst>
                                      </p:cBhvr>
                                      <p:tavLst>
                                        <p:tav tm="0">
                                          <p:val>
                                            <p:strVal val="#ppt_h"/>
                                          </p:val>
                                        </p:tav>
                                        <p:tav tm="100000">
                                          <p:val>
                                            <p:strVal val="#ppt_h"/>
                                          </p:val>
                                        </p:tav>
                                      </p:tavLst>
                                    </p:anim>
                                  </p:childTnLst>
                                </p:cTn>
                              </p:par>
                            </p:childTnLst>
                          </p:cTn>
                        </p:par>
                        <p:par>
                          <p:cTn id="26" fill="hold">
                            <p:stCondLst>
                              <p:cond delay="5000"/>
                            </p:stCondLst>
                            <p:childTnLst>
                              <p:par>
                                <p:cTn id="27" presetID="1" presetClass="mediacall" presetSubtype="0" fill="hold" nodeType="afterEffect">
                                  <p:stCondLst>
                                    <p:cond delay="0"/>
                                  </p:stCondLst>
                                  <p:childTnLst>
                                    <p:cmd type="call" cmd="playFrom(0.0)">
                                      <p:cBhvr>
                                        <p:cTn id="28"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29"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4357694"/>
            <a:ext cx="7572428" cy="1938992"/>
          </a:xfrm>
          <a:prstGeom prst="rect">
            <a:avLst/>
          </a:prstGeom>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smtClean="0"/>
              <a:t>	</a:t>
            </a:r>
            <a:r>
              <a:rPr lang="ru-RU" sz="2000" b="1" dirty="0" smtClean="0">
                <a:latin typeface="Courier New" pitchFamily="49" charset="0"/>
                <a:cs typeface="Courier New" pitchFamily="49" charset="0"/>
              </a:rPr>
              <a:t>Вам остается только сделать выбор: бег на улице или беговая дорожка, велосипедные поездки в парке или велотренажеры, главное, чтобы занятия доставляли вам удовольствие. </a:t>
            </a:r>
            <a:endParaRPr lang="en-US"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К тому же занятия на свежем воздухе значительно полезнее.</a:t>
            </a:r>
            <a:endParaRPr lang="ru-RU" sz="2000" b="1" dirty="0">
              <a:latin typeface="Courier New" pitchFamily="49" charset="0"/>
              <a:cs typeface="Courier New" pitchFamily="49" charset="0"/>
            </a:endParaRPr>
          </a:p>
        </p:txBody>
      </p:sp>
      <p:pic>
        <p:nvPicPr>
          <p:cNvPr id="25610" name="Picture 10" descr="http://www.fitness-format.ru/img/uploaded/14_jpg(1).gif"/>
          <p:cNvPicPr>
            <a:picLocks noChangeAspect="1" noChangeArrowheads="1" noCrop="1"/>
          </p:cNvPicPr>
          <p:nvPr/>
        </p:nvPicPr>
        <p:blipFill>
          <a:blip r:embed="rId2"/>
          <a:srcRect/>
          <a:stretch>
            <a:fillRect/>
          </a:stretch>
        </p:blipFill>
        <p:spPr bwMode="auto">
          <a:xfrm>
            <a:off x="3428992" y="571480"/>
            <a:ext cx="2062170" cy="3093258"/>
          </a:xfrm>
          <a:prstGeom prst="rect">
            <a:avLst/>
          </a:prstGeom>
          <a:noFill/>
        </p:spPr>
      </p:pic>
      <p:pic>
        <p:nvPicPr>
          <p:cNvPr id="25612" name="Picture 12" descr="http://www.fitness-format.ru/img/uploaded/1-web(5).jpg"/>
          <p:cNvPicPr>
            <a:picLocks noChangeAspect="1" noChangeArrowheads="1"/>
          </p:cNvPicPr>
          <p:nvPr/>
        </p:nvPicPr>
        <p:blipFill>
          <a:blip r:embed="rId3"/>
          <a:srcRect/>
          <a:stretch>
            <a:fillRect/>
          </a:stretch>
        </p:blipFill>
        <p:spPr bwMode="auto">
          <a:xfrm>
            <a:off x="6286512" y="1214422"/>
            <a:ext cx="2135488" cy="2262170"/>
          </a:xfrm>
          <a:prstGeom prst="rect">
            <a:avLst/>
          </a:prstGeom>
          <a:ln>
            <a:noFill/>
          </a:ln>
          <a:effectLst>
            <a:softEdge rad="112500"/>
          </a:effectLst>
        </p:spPr>
      </p:pic>
      <p:pic>
        <p:nvPicPr>
          <p:cNvPr id="10" name="Picture 2" descr="http://www.fitness-format.ru/img/uploaded/1244689383_pic_id13001(1).jpeg"/>
          <p:cNvPicPr>
            <a:picLocks noChangeAspect="1" noChangeArrowheads="1"/>
          </p:cNvPicPr>
          <p:nvPr/>
        </p:nvPicPr>
        <p:blipFill>
          <a:blip r:embed="rId4"/>
          <a:srcRect/>
          <a:stretch>
            <a:fillRect/>
          </a:stretch>
        </p:blipFill>
        <p:spPr bwMode="auto">
          <a:xfrm>
            <a:off x="928662" y="714356"/>
            <a:ext cx="1666874" cy="2976560"/>
          </a:xfrm>
          <a:prstGeom prst="rect">
            <a:avLst/>
          </a:prstGeom>
          <a:ln>
            <a:noFill/>
          </a:ln>
          <a:effectLst>
            <a:softEdge rad="112500"/>
          </a:effectLst>
        </p:spPr>
      </p:pic>
    </p:spTree>
  </p:cSld>
  <p:clrMapOvr>
    <a:masterClrMapping/>
  </p:clrMapOvr>
  <p:transition spd="slow" advClick="0" advTm="15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fitness-format.ru/img/uploaded/495250_f520.jpg"/>
          <p:cNvPicPr>
            <a:picLocks noChangeAspect="1" noChangeArrowheads="1"/>
          </p:cNvPicPr>
          <p:nvPr/>
        </p:nvPicPr>
        <p:blipFill>
          <a:blip r:embed="rId2"/>
          <a:srcRect/>
          <a:stretch>
            <a:fillRect/>
          </a:stretch>
        </p:blipFill>
        <p:spPr bwMode="auto">
          <a:xfrm>
            <a:off x="2637526" y="3143248"/>
            <a:ext cx="4179287" cy="2714644"/>
          </a:xfrm>
          <a:prstGeom prst="rect">
            <a:avLst/>
          </a:prstGeom>
          <a:ln>
            <a:noFill/>
          </a:ln>
          <a:effectLst>
            <a:softEdge rad="112500"/>
          </a:effectLst>
        </p:spPr>
      </p:pic>
      <p:sp>
        <p:nvSpPr>
          <p:cNvPr id="4" name="Прямоугольник 3"/>
          <p:cNvSpPr/>
          <p:nvPr/>
        </p:nvSpPr>
        <p:spPr>
          <a:xfrm>
            <a:off x="428596" y="285728"/>
            <a:ext cx="8572560" cy="2246769"/>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3500" b="1" cap="none" spc="0" dirty="0" smtClean="0">
                <a:ln w="11430"/>
                <a:solidFill>
                  <a:srgbClr val="FF0000"/>
                </a:solidFill>
                <a:effectLst>
                  <a:outerShdw blurRad="80000" dist="40000" dir="5040000" algn="tl">
                    <a:srgbClr val="000000">
                      <a:alpha val="30000"/>
                    </a:srgbClr>
                  </a:outerShdw>
                </a:effectLst>
              </a:rPr>
              <a:t>Занимайтесь фитнесом! </a:t>
            </a:r>
          </a:p>
          <a:p>
            <a:pPr algn="ctr"/>
            <a:r>
              <a:rPr lang="ru-RU" sz="3500" b="1" cap="none" spc="0" dirty="0" smtClean="0">
                <a:ln w="11430"/>
                <a:solidFill>
                  <a:srgbClr val="FF0000"/>
                </a:solidFill>
                <a:effectLst>
                  <a:outerShdw blurRad="80000" dist="40000" dir="5040000" algn="tl">
                    <a:srgbClr val="000000">
                      <a:alpha val="30000"/>
                    </a:srgbClr>
                  </a:outerShdw>
                </a:effectLst>
              </a:rPr>
              <a:t>Будьте красивы! </a:t>
            </a:r>
          </a:p>
          <a:p>
            <a:pPr algn="ctr"/>
            <a:r>
              <a:rPr lang="ru-RU" sz="3500" b="1" cap="none" spc="0" dirty="0" smtClean="0">
                <a:ln w="11430"/>
                <a:solidFill>
                  <a:srgbClr val="FF0000"/>
                </a:solidFill>
                <a:effectLst>
                  <a:outerShdw blurRad="80000" dist="40000" dir="5040000" algn="tl">
                    <a:srgbClr val="000000">
                      <a:alpha val="30000"/>
                    </a:srgbClr>
                  </a:outerShdw>
                </a:effectLst>
              </a:rPr>
              <a:t>Будьте всегда в форме,  в тонусе, </a:t>
            </a:r>
            <a:endParaRPr lang="en-US" sz="3500" b="1" cap="none" spc="0" dirty="0" smtClean="0">
              <a:ln w="11430"/>
              <a:solidFill>
                <a:srgbClr val="FF0000"/>
              </a:solidFill>
              <a:effectLst>
                <a:outerShdw blurRad="80000" dist="40000" dir="5040000" algn="tl">
                  <a:srgbClr val="000000">
                    <a:alpha val="30000"/>
                  </a:srgbClr>
                </a:outerShdw>
              </a:effectLst>
            </a:endParaRPr>
          </a:p>
          <a:p>
            <a:pPr algn="ctr"/>
            <a:r>
              <a:rPr lang="ru-RU" sz="3500" b="1" cap="none" spc="0" dirty="0" smtClean="0">
                <a:ln w="11430"/>
                <a:solidFill>
                  <a:srgbClr val="FF0000"/>
                </a:solidFill>
                <a:effectLst>
                  <a:outerShdw blurRad="80000" dist="40000" dir="5040000" algn="tl">
                    <a:srgbClr val="000000">
                      <a:alpha val="30000"/>
                    </a:srgbClr>
                  </a:outerShdw>
                </a:effectLst>
              </a:rPr>
              <a:t>в хорошем настроении!!! </a:t>
            </a:r>
            <a:endParaRPr lang="ru-RU" sz="3500" b="1" cap="none" spc="0" dirty="0">
              <a:ln w="11430"/>
              <a:solidFill>
                <a:srgbClr val="FF0000"/>
              </a:solidFill>
              <a:effectLst>
                <a:outerShdw blurRad="80000" dist="40000" dir="5040000" algn="tl">
                  <a:srgbClr val="000000">
                    <a:alpha val="30000"/>
                  </a:srgbClr>
                </a:outerShdw>
              </a:effectLst>
            </a:endParaRPr>
          </a:p>
        </p:txBody>
      </p:sp>
      <p:pic>
        <p:nvPicPr>
          <p:cNvPr id="5" name="Picture 6" descr="http://www.fitness-format.ru/img/uploaded/1281535752_max_sport(1).jpg"/>
          <p:cNvPicPr>
            <a:picLocks noChangeAspect="1" noChangeArrowheads="1"/>
          </p:cNvPicPr>
          <p:nvPr/>
        </p:nvPicPr>
        <p:blipFill>
          <a:blip r:embed="rId3"/>
          <a:srcRect/>
          <a:stretch>
            <a:fillRect/>
          </a:stretch>
        </p:blipFill>
        <p:spPr bwMode="auto">
          <a:xfrm>
            <a:off x="6858016" y="2786058"/>
            <a:ext cx="1619250" cy="3219451"/>
          </a:xfrm>
          <a:prstGeom prst="rect">
            <a:avLst/>
          </a:prstGeom>
          <a:ln>
            <a:noFill/>
          </a:ln>
          <a:effectLst>
            <a:softEdge rad="112500"/>
          </a:effectLst>
        </p:spPr>
      </p:pic>
      <p:pic>
        <p:nvPicPr>
          <p:cNvPr id="7" name="Picture 8" descr="http://www.fitness-format.ru/img/uploaded/f_4a704badbc802(3).jpg"/>
          <p:cNvPicPr>
            <a:picLocks noChangeAspect="1" noChangeArrowheads="1"/>
          </p:cNvPicPr>
          <p:nvPr/>
        </p:nvPicPr>
        <p:blipFill>
          <a:blip r:embed="rId4"/>
          <a:srcRect/>
          <a:stretch>
            <a:fillRect/>
          </a:stretch>
        </p:blipFill>
        <p:spPr bwMode="auto">
          <a:xfrm>
            <a:off x="285720" y="3286124"/>
            <a:ext cx="2296123" cy="2262190"/>
          </a:xfrm>
          <a:prstGeom prst="rect">
            <a:avLst/>
          </a:prstGeom>
          <a:ln>
            <a:noFill/>
          </a:ln>
          <a:effectLst>
            <a:softEdge rad="112500"/>
          </a:effectLst>
        </p:spPr>
      </p:pic>
    </p:spTree>
  </p:cSld>
  <p:clrMapOvr>
    <a:masterClrMapping/>
  </p:clrMapOvr>
  <p:transition advClick="0" advTm="1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 0  L 0 -0.33333  E" pathEditMode="relative" ptsTypes="">
                                      <p:cBhvr>
                                        <p:cTn id="6" dur="3000" spd="-100000" fill="hold"/>
                                        <p:tgtEl>
                                          <p:spTgt spid="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0 0  L 0 0.33333  E" pathEditMode="relative" ptsTypes="">
                                      <p:cBhvr>
                                        <p:cTn id="10" dur="3000" spd="-100000" fill="hold"/>
                                        <p:tgtEl>
                                          <p:spTgt spid="7"/>
                                        </p:tgtEl>
                                        <p:attrNameLst>
                                          <p:attrName>ppt_x</p:attrName>
                                          <p:attrName>ppt_y</p:attrName>
                                        </p:attrNameLst>
                                      </p:cBhvr>
                                    </p:animMotion>
                                  </p:childTnLst>
                                </p:cTn>
                              </p:par>
                              <p:par>
                                <p:cTn id="11" presetID="42" presetClass="path" presetSubtype="0" accel="50000" decel="50000" fill="hold" nodeType="withEffect">
                                  <p:stCondLst>
                                    <p:cond delay="0"/>
                                  </p:stCondLst>
                                  <p:childTnLst>
                                    <p:animMotion origin="layout" path="M 0 0  L 0 0.33333  E" pathEditMode="relative" ptsTypes="">
                                      <p:cBhvr>
                                        <p:cTn id="12" dur="3000" spd="-100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cs416820.vk.me/v416820865/3147/ibf6QloNJ4o.jpg"/>
          <p:cNvPicPr>
            <a:picLocks noChangeAspect="1" noChangeArrowheads="1"/>
          </p:cNvPicPr>
          <p:nvPr/>
        </p:nvPicPr>
        <p:blipFill>
          <a:blip r:embed="rId2">
            <a:lum bright="-10000" contrast="30000"/>
          </a:blip>
          <a:srcRect/>
          <a:stretch>
            <a:fillRect/>
          </a:stretch>
        </p:blipFill>
        <p:spPr bwMode="auto">
          <a:xfrm>
            <a:off x="1357290" y="1500174"/>
            <a:ext cx="6435763" cy="3643338"/>
          </a:xfrm>
          <a:prstGeom prst="rect">
            <a:avLst/>
          </a:prstGeom>
          <a:ln>
            <a:noFill/>
          </a:ln>
          <a:effectLst>
            <a:glow rad="228600">
              <a:schemeClr val="accent4">
                <a:satMod val="175000"/>
                <a:alpha val="40000"/>
              </a:schemeClr>
            </a:glow>
            <a:outerShdw blurRad="190500" algn="tl" rotWithShape="0">
              <a:srgbClr val="000000">
                <a:alpha val="70000"/>
              </a:srgbClr>
            </a:outerShdw>
          </a:effectLst>
        </p:spPr>
      </p:pic>
    </p:spTree>
  </p:cSld>
  <p:clrMapOvr>
    <a:masterClrMapping/>
  </p:clrMapOvr>
  <p:transition spd="slow" advClick="0" advTm="7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571480"/>
            <a:ext cx="8072494"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b="1" i="1" spc="50" dirty="0" smtClean="0">
                <a:ln w="11430"/>
                <a:solidFill>
                  <a:srgbClr val="FF0000"/>
                </a:solidFill>
                <a:latin typeface="Courier New" pitchFamily="49" charset="0"/>
                <a:cs typeface="Courier New" pitchFamily="49" charset="0"/>
              </a:rPr>
              <a:t>Спорт</a:t>
            </a:r>
            <a:r>
              <a:rPr lang="ru-RU" b="1" i="1" spc="50" dirty="0" smtClean="0">
                <a:ln w="11430"/>
                <a:gradFill>
                  <a:gsLst>
                    <a:gs pos="25000">
                      <a:schemeClr val="accent2">
                        <a:satMod val="155000"/>
                      </a:schemeClr>
                    </a:gs>
                    <a:gs pos="100000">
                      <a:schemeClr val="accent2">
                        <a:shade val="45000"/>
                        <a:satMod val="165000"/>
                      </a:schemeClr>
                    </a:gs>
                  </a:gsLst>
                  <a:lin ang="5400000"/>
                </a:gradFill>
                <a:latin typeface="Courier New" pitchFamily="49" charset="0"/>
                <a:cs typeface="Courier New" pitchFamily="49" charset="0"/>
              </a:rPr>
              <a:t> - это здоровье. Когда вы в форме, вы чувствуете себя лучше во всех отношениях. </a:t>
            </a:r>
          </a:p>
          <a:p>
            <a:r>
              <a:rPr lang="ru-RU" b="1" i="1" spc="50" dirty="0" smtClean="0">
                <a:ln w="11430"/>
                <a:gradFill>
                  <a:gsLst>
                    <a:gs pos="25000">
                      <a:schemeClr val="accent2">
                        <a:satMod val="155000"/>
                      </a:schemeClr>
                    </a:gs>
                    <a:gs pos="100000">
                      <a:schemeClr val="accent2">
                        <a:shade val="45000"/>
                        <a:satMod val="165000"/>
                      </a:schemeClr>
                    </a:gs>
                  </a:gsLst>
                  <a:lin ang="5400000"/>
                </a:gradFill>
                <a:latin typeface="Courier New" pitchFamily="49" charset="0"/>
                <a:cs typeface="Courier New" pitchFamily="49" charset="0"/>
              </a:rPr>
              <a:t>	</a:t>
            </a:r>
            <a:r>
              <a:rPr lang="ru-RU" b="1" i="1" spc="50" dirty="0" smtClean="0">
                <a:ln w="11430"/>
                <a:solidFill>
                  <a:srgbClr val="FF0000"/>
                </a:solidFill>
                <a:latin typeface="Courier New" pitchFamily="49" charset="0"/>
                <a:cs typeface="Courier New" pitchFamily="49" charset="0"/>
              </a:rPr>
              <a:t>Фитнес </a:t>
            </a:r>
            <a:r>
              <a:rPr lang="ru-RU" b="1" i="1" spc="50" dirty="0" smtClean="0">
                <a:ln w="11430"/>
                <a:gradFill>
                  <a:gsLst>
                    <a:gs pos="25000">
                      <a:schemeClr val="accent2">
                        <a:satMod val="155000"/>
                      </a:schemeClr>
                    </a:gs>
                    <a:gs pos="100000">
                      <a:schemeClr val="accent2">
                        <a:shade val="45000"/>
                        <a:satMod val="165000"/>
                      </a:schemeClr>
                    </a:gs>
                  </a:gsLst>
                  <a:lin ang="5400000"/>
                </a:gradFill>
                <a:latin typeface="Courier New" pitchFamily="49" charset="0"/>
                <a:cs typeface="Courier New" pitchFamily="49" charset="0"/>
              </a:rPr>
              <a:t>делает вас выносливее, душевно уравновешеннее и  привлекательнее.</a:t>
            </a:r>
            <a:endParaRPr lang="ru-RU" b="1" i="1" spc="50" dirty="0">
              <a:ln w="11430"/>
              <a:gradFill>
                <a:gsLst>
                  <a:gs pos="25000">
                    <a:schemeClr val="accent2">
                      <a:satMod val="155000"/>
                    </a:schemeClr>
                  </a:gs>
                  <a:gs pos="100000">
                    <a:schemeClr val="accent2">
                      <a:shade val="45000"/>
                      <a:satMod val="165000"/>
                    </a:schemeClr>
                  </a:gs>
                </a:gsLst>
                <a:lin ang="5400000"/>
              </a:gradFill>
              <a:latin typeface="Courier New" pitchFamily="49" charset="0"/>
              <a:cs typeface="Courier New" pitchFamily="49" charset="0"/>
            </a:endParaRPr>
          </a:p>
        </p:txBody>
      </p:sp>
      <p:pic>
        <p:nvPicPr>
          <p:cNvPr id="5" name="Picture 12" descr="http://cs307615.vk.me/v307615794/467e/AC_US8AME14.jpg"/>
          <p:cNvPicPr>
            <a:picLocks noChangeAspect="1" noChangeArrowheads="1"/>
          </p:cNvPicPr>
          <p:nvPr/>
        </p:nvPicPr>
        <p:blipFill>
          <a:blip r:embed="rId2"/>
          <a:srcRect/>
          <a:stretch>
            <a:fillRect/>
          </a:stretch>
        </p:blipFill>
        <p:spPr bwMode="auto">
          <a:xfrm>
            <a:off x="1214414" y="2285992"/>
            <a:ext cx="3100380" cy="2194334"/>
          </a:xfrm>
          <a:prstGeom prst="rect">
            <a:avLst/>
          </a:prstGeom>
          <a:ln>
            <a:noFill/>
          </a:ln>
          <a:effectLst>
            <a:softEdge rad="112500"/>
          </a:effectLst>
        </p:spPr>
      </p:pic>
      <p:pic>
        <p:nvPicPr>
          <p:cNvPr id="7" name="Picture 2" descr="http://cs308920.vk.me/v308920865/6b85/yBD8TV4Gyt0.jpg"/>
          <p:cNvPicPr>
            <a:picLocks noChangeAspect="1" noChangeArrowheads="1"/>
          </p:cNvPicPr>
          <p:nvPr/>
        </p:nvPicPr>
        <p:blipFill>
          <a:blip r:embed="rId3"/>
          <a:srcRect/>
          <a:stretch>
            <a:fillRect/>
          </a:stretch>
        </p:blipFill>
        <p:spPr bwMode="auto">
          <a:xfrm>
            <a:off x="4643438" y="2357430"/>
            <a:ext cx="3500462" cy="2098924"/>
          </a:xfrm>
          <a:prstGeom prst="rect">
            <a:avLst/>
          </a:prstGeom>
          <a:ln>
            <a:noFill/>
          </a:ln>
          <a:effectLst>
            <a:softEdge rad="112500"/>
          </a:effectLst>
        </p:spPr>
      </p:pic>
      <p:sp>
        <p:nvSpPr>
          <p:cNvPr id="8" name="TextBox 7"/>
          <p:cNvSpPr txBox="1"/>
          <p:nvPr/>
        </p:nvSpPr>
        <p:spPr>
          <a:xfrm>
            <a:off x="714348" y="5000636"/>
            <a:ext cx="8072494"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Быть в форме, значит жить насыщенной жизнью, получать удовольствие от занятий любимыми видами спорта, питаться не только правильно, но и вкусно, быть в гармонии со своими чувствами и душой.</a:t>
            </a:r>
            <a:endParaRPr lang="ru-RU"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ransition spd="slow" advClick="0" advTm="1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500" fill="hold"/>
                                        <p:tgtEl>
                                          <p:spTgt spid="5"/>
                                        </p:tgtEl>
                                        <p:attrNameLst>
                                          <p:attrName>style.color</p:attrName>
                                        </p:attrNameLst>
                                      </p:cBhvr>
                                      <p:to>
                                        <a:schemeClr val="accent2"/>
                                      </p:to>
                                    </p:animClr>
                                    <p:animClr clrSpc="rgb">
                                      <p:cBhvr>
                                        <p:cTn id="7" dur="500" fill="hold"/>
                                        <p:tgtEl>
                                          <p:spTgt spid="5"/>
                                        </p:tgtEl>
                                        <p:attrNameLst>
                                          <p:attrName>fillcolor</p:attrName>
                                        </p:attrNameLst>
                                      </p:cBhvr>
                                      <p:to>
                                        <a:schemeClr val="accent2"/>
                                      </p:to>
                                    </p:animClr>
                                    <p:set>
                                      <p:cBhvr>
                                        <p:cTn id="8" dur="500" fill="hold"/>
                                        <p:tgtEl>
                                          <p:spTgt spid="5"/>
                                        </p:tgtEl>
                                        <p:attrNameLst>
                                          <p:attrName>fill.type</p:attrName>
                                        </p:attrNameLst>
                                      </p:cBhvr>
                                      <p:to>
                                        <p:strVal val="solid"/>
                                      </p:to>
                                    </p:set>
                                    <p:set>
                                      <p:cBhvr>
                                        <p:cTn id="9" dur="500" fill="hold"/>
                                        <p:tgtEl>
                                          <p:spTgt spid="5"/>
                                        </p:tgtEl>
                                        <p:attrNameLst>
                                          <p:attrName>fill.on</p:attrName>
                                        </p:attrNameLst>
                                      </p:cBhvr>
                                      <p:to>
                                        <p:strVal val="true"/>
                                      </p:to>
                                    </p:set>
                                    <p:animRot by="120000">
                                      <p:cBhvr>
                                        <p:cTn id="10" dur="500" fill="hold">
                                          <p:stCondLst>
                                            <p:cond delay="0"/>
                                          </p:stCondLst>
                                        </p:cTn>
                                        <p:tgtEl>
                                          <p:spTgt spid="5"/>
                                        </p:tgtEl>
                                        <p:attrNameLst>
                                          <p:attrName>r</p:attrName>
                                        </p:attrNameLst>
                                      </p:cBhvr>
                                    </p:animRot>
                                    <p:animRot by="-240000">
                                      <p:cBhvr>
                                        <p:cTn id="11" dur="1000" fill="hold">
                                          <p:stCondLst>
                                            <p:cond delay="1000"/>
                                          </p:stCondLst>
                                        </p:cTn>
                                        <p:tgtEl>
                                          <p:spTgt spid="5"/>
                                        </p:tgtEl>
                                        <p:attrNameLst>
                                          <p:attrName>r</p:attrName>
                                        </p:attrNameLst>
                                      </p:cBhvr>
                                    </p:animRot>
                                    <p:animRot by="240000">
                                      <p:cBhvr>
                                        <p:cTn id="12" dur="1000" fill="hold">
                                          <p:stCondLst>
                                            <p:cond delay="2000"/>
                                          </p:stCondLst>
                                        </p:cTn>
                                        <p:tgtEl>
                                          <p:spTgt spid="5"/>
                                        </p:tgtEl>
                                        <p:attrNameLst>
                                          <p:attrName>r</p:attrName>
                                        </p:attrNameLst>
                                      </p:cBhvr>
                                    </p:animRot>
                                    <p:animRot by="-240000">
                                      <p:cBhvr>
                                        <p:cTn id="13" dur="1000" fill="hold">
                                          <p:stCondLst>
                                            <p:cond delay="3000"/>
                                          </p:stCondLst>
                                        </p:cTn>
                                        <p:tgtEl>
                                          <p:spTgt spid="5"/>
                                        </p:tgtEl>
                                        <p:attrNameLst>
                                          <p:attrName>r</p:attrName>
                                        </p:attrNameLst>
                                      </p:cBhvr>
                                    </p:animRot>
                                    <p:animRot by="120000">
                                      <p:cBhvr>
                                        <p:cTn id="14" dur="1000" fill="hold">
                                          <p:stCondLst>
                                            <p:cond delay="4000"/>
                                          </p:stCondLst>
                                        </p:cTn>
                                        <p:tgtEl>
                                          <p:spTgt spid="5"/>
                                        </p:tgtEl>
                                        <p:attrNameLst>
                                          <p:attrName>r</p:attrName>
                                        </p:attrNameLst>
                                      </p:cBhvr>
                                    </p:animRot>
                                  </p:childTnLst>
                                </p:cTn>
                              </p:par>
                              <p:par>
                                <p:cTn id="15" presetID="32" presetClass="emph" presetSubtype="0" fill="hold" nodeType="withEffect">
                                  <p:stCondLst>
                                    <p:cond delay="0"/>
                                  </p:stCondLst>
                                  <p:childTnLst>
                                    <p:animClr clrSpc="rgb">
                                      <p:cBhvr override="childStyle">
                                        <p:cTn id="16" dur="500" fill="hold"/>
                                        <p:tgtEl>
                                          <p:spTgt spid="7"/>
                                        </p:tgtEl>
                                        <p:attrNameLst>
                                          <p:attrName>style.color</p:attrName>
                                        </p:attrNameLst>
                                      </p:cBhvr>
                                      <p:to>
                                        <a:schemeClr val="accent2"/>
                                      </p:to>
                                    </p:animClr>
                                    <p:animClr clrSpc="rgb">
                                      <p:cBhvr>
                                        <p:cTn id="17" dur="500" fill="hold"/>
                                        <p:tgtEl>
                                          <p:spTgt spid="7"/>
                                        </p:tgtEl>
                                        <p:attrNameLst>
                                          <p:attrName>fillcolor</p:attrName>
                                        </p:attrNameLst>
                                      </p:cBhvr>
                                      <p:to>
                                        <a:schemeClr val="accent2"/>
                                      </p:to>
                                    </p:animClr>
                                    <p:set>
                                      <p:cBhvr>
                                        <p:cTn id="18" dur="500" fill="hold"/>
                                        <p:tgtEl>
                                          <p:spTgt spid="7"/>
                                        </p:tgtEl>
                                        <p:attrNameLst>
                                          <p:attrName>fill.type</p:attrName>
                                        </p:attrNameLst>
                                      </p:cBhvr>
                                      <p:to>
                                        <p:strVal val="solid"/>
                                      </p:to>
                                    </p:set>
                                    <p:set>
                                      <p:cBhvr>
                                        <p:cTn id="19" dur="500" fill="hold"/>
                                        <p:tgtEl>
                                          <p:spTgt spid="7"/>
                                        </p:tgtEl>
                                        <p:attrNameLst>
                                          <p:attrName>fill.on</p:attrName>
                                        </p:attrNameLst>
                                      </p:cBhvr>
                                      <p:to>
                                        <p:strVal val="true"/>
                                      </p:to>
                                    </p:set>
                                    <p:animRot by="120000">
                                      <p:cBhvr>
                                        <p:cTn id="20" dur="500" fill="hold">
                                          <p:stCondLst>
                                            <p:cond delay="0"/>
                                          </p:stCondLst>
                                        </p:cTn>
                                        <p:tgtEl>
                                          <p:spTgt spid="7"/>
                                        </p:tgtEl>
                                        <p:attrNameLst>
                                          <p:attrName>r</p:attrName>
                                        </p:attrNameLst>
                                      </p:cBhvr>
                                    </p:animRot>
                                    <p:animRot by="-240000">
                                      <p:cBhvr>
                                        <p:cTn id="21" dur="1000" fill="hold">
                                          <p:stCondLst>
                                            <p:cond delay="1000"/>
                                          </p:stCondLst>
                                        </p:cTn>
                                        <p:tgtEl>
                                          <p:spTgt spid="7"/>
                                        </p:tgtEl>
                                        <p:attrNameLst>
                                          <p:attrName>r</p:attrName>
                                        </p:attrNameLst>
                                      </p:cBhvr>
                                    </p:animRot>
                                    <p:animRot by="240000">
                                      <p:cBhvr>
                                        <p:cTn id="22" dur="1000" fill="hold">
                                          <p:stCondLst>
                                            <p:cond delay="2000"/>
                                          </p:stCondLst>
                                        </p:cTn>
                                        <p:tgtEl>
                                          <p:spTgt spid="7"/>
                                        </p:tgtEl>
                                        <p:attrNameLst>
                                          <p:attrName>r</p:attrName>
                                        </p:attrNameLst>
                                      </p:cBhvr>
                                    </p:animRot>
                                    <p:animRot by="-240000">
                                      <p:cBhvr>
                                        <p:cTn id="23" dur="1000" fill="hold">
                                          <p:stCondLst>
                                            <p:cond delay="3000"/>
                                          </p:stCondLst>
                                        </p:cTn>
                                        <p:tgtEl>
                                          <p:spTgt spid="7"/>
                                        </p:tgtEl>
                                        <p:attrNameLst>
                                          <p:attrName>r</p:attrName>
                                        </p:attrNameLst>
                                      </p:cBhvr>
                                    </p:animRot>
                                    <p:animRot by="120000">
                                      <p:cBhvr>
                                        <p:cTn id="24" dur="1000" fill="hold">
                                          <p:stCondLst>
                                            <p:cond delay="40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http://cs308920.vk.me/v308920865/6271/_A6hsou2ooo.jpg"/>
          <p:cNvPicPr>
            <a:picLocks noChangeAspect="1" noChangeArrowheads="1"/>
          </p:cNvPicPr>
          <p:nvPr/>
        </p:nvPicPr>
        <p:blipFill>
          <a:blip r:embed="rId2"/>
          <a:srcRect/>
          <a:stretch>
            <a:fillRect/>
          </a:stretch>
        </p:blipFill>
        <p:spPr bwMode="auto">
          <a:xfrm>
            <a:off x="142844" y="500042"/>
            <a:ext cx="2311825" cy="1571636"/>
          </a:xfrm>
          <a:prstGeom prst="rect">
            <a:avLst/>
          </a:prstGeom>
          <a:ln>
            <a:noFill/>
          </a:ln>
          <a:effectLst>
            <a:softEdge rad="112500"/>
          </a:effectLst>
        </p:spPr>
      </p:pic>
      <p:pic>
        <p:nvPicPr>
          <p:cNvPr id="12298" name="Picture 10" descr="http://cs307615.vk.me/v307615865/607e/Z0lMfnUbbNE.jpg"/>
          <p:cNvPicPr>
            <a:picLocks noChangeAspect="1" noChangeArrowheads="1"/>
          </p:cNvPicPr>
          <p:nvPr/>
        </p:nvPicPr>
        <p:blipFill>
          <a:blip r:embed="rId3"/>
          <a:srcRect/>
          <a:stretch>
            <a:fillRect/>
          </a:stretch>
        </p:blipFill>
        <p:spPr bwMode="auto">
          <a:xfrm>
            <a:off x="7072330" y="4180048"/>
            <a:ext cx="1709274" cy="2344580"/>
          </a:xfrm>
          <a:prstGeom prst="rect">
            <a:avLst/>
          </a:prstGeom>
          <a:ln>
            <a:noFill/>
          </a:ln>
          <a:effectLst>
            <a:softEdge rad="112500"/>
          </a:effectLst>
        </p:spPr>
      </p:pic>
      <p:sp>
        <p:nvSpPr>
          <p:cNvPr id="6" name="Прямоугольник 5"/>
          <p:cNvSpPr/>
          <p:nvPr/>
        </p:nvSpPr>
        <p:spPr>
          <a:xfrm>
            <a:off x="2428860" y="642918"/>
            <a:ext cx="6429420" cy="938719"/>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ru-RU" sz="5500" b="1" dirty="0" smtClean="0">
                <a:latin typeface="Monotype Corsiva" pitchFamily="66" charset="0"/>
              </a:rPr>
              <a:t>Время заняться собой</a:t>
            </a:r>
            <a:endParaRPr lang="ru-RU" sz="5500" b="1" dirty="0">
              <a:latin typeface="Monotype Corsiva" pitchFamily="66" charset="0"/>
            </a:endParaRPr>
          </a:p>
        </p:txBody>
      </p:sp>
      <p:sp>
        <p:nvSpPr>
          <p:cNvPr id="7" name="TextBox 6"/>
          <p:cNvSpPr txBox="1"/>
          <p:nvPr/>
        </p:nvSpPr>
        <p:spPr>
          <a:xfrm>
            <a:off x="285720" y="2143116"/>
            <a:ext cx="6929486" cy="3785652"/>
          </a:xfrm>
          <a:prstGeom prst="rect">
            <a:avLst/>
          </a:prstGeom>
          <a:noFill/>
        </p:spPr>
        <p:txBody>
          <a:bodyPr wrap="square" rtlCol="0">
            <a:spAutoFit/>
          </a:bodyPr>
          <a:lstStyle/>
          <a:p>
            <a:r>
              <a:rPr lang="ru-RU" sz="2400" dirty="0" smtClean="0"/>
              <a:t>	</a:t>
            </a:r>
            <a:r>
              <a:rPr lang="ru-RU" sz="2400" b="1" dirty="0" smtClean="0">
                <a:solidFill>
                  <a:schemeClr val="accent1">
                    <a:lumMod val="25000"/>
                  </a:schemeClr>
                </a:solidFill>
                <a:latin typeface="Courier New" pitchFamily="49" charset="0"/>
                <a:cs typeface="Courier New" pitchFamily="49" charset="0"/>
              </a:rPr>
              <a:t>Любая физическая нагрузка идет на пользу. Большинство из нас слишком мало двигаются. Прогулка быстрым шагом, подъем по лестнице - замените транспорт и лифт в течение рабочей недели. Выберите активный отдых в выходные. Даже 10-минутные нагрузки положительно влияют на обмен веществ - вы будете лучше себя чувствовать.</a:t>
            </a:r>
            <a:endParaRPr lang="ru-RU" sz="2400" b="1" dirty="0">
              <a:solidFill>
                <a:schemeClr val="accent1">
                  <a:lumMod val="25000"/>
                </a:schemeClr>
              </a:solidFill>
              <a:latin typeface="Courier New" pitchFamily="49" charset="0"/>
              <a:cs typeface="Courier New" pitchFamily="49" charset="0"/>
            </a:endParaRPr>
          </a:p>
        </p:txBody>
      </p:sp>
      <p:pic>
        <p:nvPicPr>
          <p:cNvPr id="8196" name="Picture 4" descr="http://www.fitness-format.ru/img/uploaded/1250203207_1250197077_glavnij.jpg"/>
          <p:cNvPicPr>
            <a:picLocks noChangeAspect="1" noChangeArrowheads="1"/>
          </p:cNvPicPr>
          <p:nvPr/>
        </p:nvPicPr>
        <p:blipFill>
          <a:blip r:embed="rId4"/>
          <a:srcRect/>
          <a:stretch>
            <a:fillRect/>
          </a:stretch>
        </p:blipFill>
        <p:spPr bwMode="auto">
          <a:xfrm>
            <a:off x="6762781" y="1785926"/>
            <a:ext cx="2238375" cy="2181226"/>
          </a:xfrm>
          <a:prstGeom prst="rect">
            <a:avLst/>
          </a:prstGeom>
          <a:ln>
            <a:noFill/>
          </a:ln>
          <a:effectLst>
            <a:softEdge rad="112500"/>
          </a:effectLst>
        </p:spPr>
      </p:pic>
    </p:spTree>
  </p:cSld>
  <p:clrMapOvr>
    <a:masterClrMapping/>
  </p:clrMapOvr>
  <p:transition spd="slow" advClick="0" advTm="16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3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3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cs416820.vk.me/v416820865/3117/Emg3U7eQBTc.jpg"/>
          <p:cNvPicPr>
            <a:picLocks noChangeAspect="1" noChangeArrowheads="1"/>
          </p:cNvPicPr>
          <p:nvPr/>
        </p:nvPicPr>
        <p:blipFill>
          <a:blip r:embed="rId2"/>
          <a:srcRect/>
          <a:stretch>
            <a:fillRect/>
          </a:stretch>
        </p:blipFill>
        <p:spPr bwMode="auto">
          <a:xfrm>
            <a:off x="642910" y="571480"/>
            <a:ext cx="3048000" cy="2286001"/>
          </a:xfrm>
          <a:prstGeom prst="rect">
            <a:avLst/>
          </a:prstGeom>
          <a:ln>
            <a:noFill/>
          </a:ln>
          <a:effectLst>
            <a:softEdge rad="112500"/>
          </a:effectLst>
        </p:spPr>
      </p:pic>
      <p:sp>
        <p:nvSpPr>
          <p:cNvPr id="3" name="TextBox 2"/>
          <p:cNvSpPr txBox="1"/>
          <p:nvPr/>
        </p:nvSpPr>
        <p:spPr>
          <a:xfrm>
            <a:off x="3857620" y="571480"/>
            <a:ext cx="5000628" cy="2123658"/>
          </a:xfrm>
          <a:prstGeom prst="rect">
            <a:avLst/>
          </a:prstGeom>
          <a:noFill/>
        </p:spPr>
        <p:txBody>
          <a:bodyPr wrap="square" rtlCol="0">
            <a:spAutoFit/>
          </a:bodyPr>
          <a:lstStyle/>
          <a:p>
            <a:r>
              <a:rPr lang="ru-RU" dirty="0" smtClean="0"/>
              <a:t>	</a:t>
            </a:r>
            <a:r>
              <a:rPr lang="ru-RU" sz="2200" b="1" dirty="0" smtClean="0">
                <a:latin typeface="Courier New" pitchFamily="49" charset="0"/>
                <a:cs typeface="Courier New" pitchFamily="49" charset="0"/>
              </a:rPr>
              <a:t>Фитнес полезен не только для физического, но и для психического здоровья. Активные люди более уверены в себе, стрессоустойчивы, уравновешены.</a:t>
            </a:r>
            <a:endParaRPr lang="ru-RU" sz="2200" b="1" dirty="0">
              <a:latin typeface="Courier New" pitchFamily="49" charset="0"/>
              <a:cs typeface="Courier New" pitchFamily="49" charset="0"/>
            </a:endParaRPr>
          </a:p>
        </p:txBody>
      </p:sp>
      <p:sp>
        <p:nvSpPr>
          <p:cNvPr id="4" name="TextBox 3"/>
          <p:cNvSpPr txBox="1"/>
          <p:nvPr/>
        </p:nvSpPr>
        <p:spPr>
          <a:xfrm>
            <a:off x="142844" y="2928935"/>
            <a:ext cx="4357718" cy="3970318"/>
          </a:xfrm>
          <a:prstGeom prst="rect">
            <a:avLst/>
          </a:prstGeom>
          <a:noFill/>
        </p:spPr>
        <p:txBody>
          <a:bodyPr wrap="square" rtlCol="0">
            <a:spAutoFit/>
          </a:bodyPr>
          <a:lstStyle/>
          <a:p>
            <a:r>
              <a:rPr lang="ru-RU" dirty="0" smtClean="0"/>
              <a:t>	</a:t>
            </a:r>
            <a:r>
              <a:rPr lang="ru-RU" b="1" dirty="0" smtClean="0">
                <a:latin typeface="Courier New" pitchFamily="49" charset="0"/>
                <a:cs typeface="Courier New" pitchFamily="49" charset="0"/>
              </a:rPr>
              <a:t>Фитнес включает и духовное начало. Если жизнь имеет смысл, цель, приносит удовлетворение, то это поможет вам сохранить здоровье. Сделать свою жизнь более одухотворенной несложно. Порадуйтесь солнечному утру, произнесите про себя слова благодарности за новый день, отправьтесь на прогулку и полюбуйтесь природой.</a:t>
            </a:r>
          </a:p>
          <a:p>
            <a:r>
              <a:rPr lang="ru-RU" dirty="0" smtClean="0"/>
              <a:t/>
            </a:r>
            <a:br>
              <a:rPr lang="ru-RU" dirty="0" smtClean="0"/>
            </a:br>
            <a:endParaRPr lang="ru-RU" dirty="0"/>
          </a:p>
        </p:txBody>
      </p:sp>
      <p:pic>
        <p:nvPicPr>
          <p:cNvPr id="3074" name="Picture 2" descr="http://cs309131.userapi.com/v309131614/2687/lvgEG2KxZF8.jpg">
            <a:hlinkClick r:id="rId3"/>
          </p:cNvPr>
          <p:cNvPicPr>
            <a:picLocks noChangeAspect="1" noChangeArrowheads="1"/>
          </p:cNvPicPr>
          <p:nvPr/>
        </p:nvPicPr>
        <p:blipFill>
          <a:blip r:embed="rId4"/>
          <a:srcRect/>
          <a:stretch>
            <a:fillRect/>
          </a:stretch>
        </p:blipFill>
        <p:spPr bwMode="auto">
          <a:xfrm>
            <a:off x="4643438" y="3286124"/>
            <a:ext cx="3719503" cy="2784394"/>
          </a:xfrm>
          <a:prstGeom prst="rect">
            <a:avLst/>
          </a:prstGeom>
          <a:ln>
            <a:noFill/>
          </a:ln>
          <a:effectLst>
            <a:softEdge rad="112500"/>
          </a:effectLst>
        </p:spPr>
      </p:pic>
    </p:spTree>
  </p:cSld>
  <p:clrMapOvr>
    <a:masterClrMapping/>
  </p:clrMapOvr>
  <p:transition spd="slow" advClick="0" advTm="2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3000" tmFilter="0, 0; .2, .5; .8, .5; 1, 0"/>
                                        <p:tgtEl>
                                          <p:spTgt spid="24578"/>
                                        </p:tgtEl>
                                      </p:cBhvr>
                                    </p:animEffect>
                                    <p:animScale>
                                      <p:cBhvr>
                                        <p:cTn id="7" dur="1500" autoRev="1" fill="hold"/>
                                        <p:tgtEl>
                                          <p:spTgt spid="24578"/>
                                        </p:tgtEl>
                                      </p:cBhvr>
                                      <p:by x="105000" y="105000"/>
                                    </p:animScale>
                                  </p:childTnLst>
                                </p:cTn>
                              </p:par>
                              <p:par>
                                <p:cTn id="8" presetID="26" presetClass="emph" presetSubtype="0" fill="hold" nodeType="withEffect">
                                  <p:stCondLst>
                                    <p:cond delay="0"/>
                                  </p:stCondLst>
                                  <p:childTnLst>
                                    <p:animEffect transition="out" filter="fade">
                                      <p:cBhvr>
                                        <p:cTn id="9" dur="3000" tmFilter="0, 0; .2, .5; .8, .5; 1, 0"/>
                                        <p:tgtEl>
                                          <p:spTgt spid="3074"/>
                                        </p:tgtEl>
                                      </p:cBhvr>
                                    </p:animEffect>
                                    <p:animScale>
                                      <p:cBhvr>
                                        <p:cTn id="10" dur="1500" autoRev="1" fill="hold"/>
                                        <p:tgtEl>
                                          <p:spTgt spid="307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3286124"/>
            <a:ext cx="8286808" cy="3108543"/>
          </a:xfrm>
          <a:prstGeom prst="rect">
            <a:avLst/>
          </a:prstGeom>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blipFill>
                  <a:blip r:embed="rId2"/>
                  <a:tile tx="0" ty="0" sx="100000" sy="100000" flip="none" algn="tl"/>
                </a:blipFill>
              </a:rPr>
              <a:t>	</a:t>
            </a:r>
            <a:r>
              <a:rPr lang="ru-RU" sz="3600" b="1" dirty="0" smtClean="0">
                <a:ln w="12700">
                  <a:solidFill>
                    <a:schemeClr val="tx2">
                      <a:satMod val="155000"/>
                    </a:schemeClr>
                  </a:solidFill>
                  <a:prstDash val="solid"/>
                </a:ln>
                <a:blipFill>
                  <a:blip r:embed="rId2"/>
                  <a:tile tx="0" ty="0" sx="100000" sy="100000" flip="none" algn="tl"/>
                </a:blipFill>
                <a:effectLst>
                  <a:outerShdw blurRad="41275" dist="20320" dir="1800000" algn="tl" rotWithShape="0">
                    <a:srgbClr val="000000">
                      <a:alpha val="40000"/>
                    </a:srgbClr>
                  </a:outerShdw>
                </a:effectLst>
              </a:rPr>
              <a:t>Фитнес </a:t>
            </a:r>
            <a:r>
              <a:rPr lang="ru-RU" sz="2000" b="1" dirty="0" smtClean="0">
                <a:blipFill>
                  <a:blip r:embed="rId2"/>
                  <a:tile tx="0" ty="0" sx="100000" sy="100000" flip="none" algn="tl"/>
                </a:blipFill>
              </a:rPr>
              <a:t>- это активный образ жизни, гармонично сочетающий в себе занятия спортом и правильное питание. </a:t>
            </a:r>
            <a:endParaRPr lang="en-US" sz="2000" b="1" dirty="0" smtClean="0">
              <a:blipFill>
                <a:blip r:embed="rId2"/>
                <a:tile tx="0" ty="0" sx="100000" sy="100000" flip="none" algn="tl"/>
              </a:blipFill>
            </a:endParaRPr>
          </a:p>
          <a:p>
            <a:r>
              <a:rPr lang="en-US" sz="2000" b="1" dirty="0" smtClean="0">
                <a:blipFill>
                  <a:blip r:embed="rId2"/>
                  <a:tile tx="0" ty="0" sx="100000" sy="100000" flip="none" algn="tl"/>
                </a:blipFill>
              </a:rPr>
              <a:t>	</a:t>
            </a:r>
            <a:r>
              <a:rPr lang="ru-RU" sz="2000" b="1" dirty="0" smtClean="0">
                <a:blipFill>
                  <a:blip r:embed="rId2"/>
                  <a:tile tx="0" ty="0" sx="100000" sy="100000" flip="none" algn="tl"/>
                </a:blipFill>
              </a:rPr>
              <a:t>Первые фитнес</a:t>
            </a:r>
            <a:r>
              <a:rPr lang="en-US" sz="2000" b="1" dirty="0" smtClean="0">
                <a:blipFill>
                  <a:blip r:embed="rId2"/>
                  <a:tile tx="0" ty="0" sx="100000" sy="100000" flip="none" algn="tl"/>
                </a:blipFill>
              </a:rPr>
              <a:t> </a:t>
            </a:r>
            <a:r>
              <a:rPr lang="ru-RU" sz="2000" b="1" dirty="0" smtClean="0">
                <a:blipFill>
                  <a:blip r:embed="rId2"/>
                  <a:tile tx="0" ty="0" sx="100000" sy="100000" flip="none" algn="tl"/>
                </a:blipFill>
              </a:rPr>
              <a:t>-</a:t>
            </a:r>
            <a:r>
              <a:rPr lang="en-US" sz="2000" b="1" dirty="0" smtClean="0">
                <a:blipFill>
                  <a:blip r:embed="rId2"/>
                  <a:tile tx="0" ty="0" sx="100000" sy="100000" flip="none" algn="tl"/>
                </a:blipFill>
              </a:rPr>
              <a:t> </a:t>
            </a:r>
            <a:r>
              <a:rPr lang="ru-RU" sz="2000" b="1" dirty="0" smtClean="0">
                <a:blipFill>
                  <a:blip r:embed="rId2"/>
                  <a:tile tx="0" ty="0" sx="100000" sy="100000" flip="none" algn="tl"/>
                </a:blipFill>
              </a:rPr>
              <a:t>программы были разработаны во время Второй мировой войны для американских солдат, чтобы они находились в хорошей физической форме. Под руководством профессиональных спортсменов военные качали пресс, выполняли силовые упражнения, подтягивались на перекладине. </a:t>
            </a:r>
            <a:endParaRPr lang="ru-RU" sz="2000" b="1" dirty="0">
              <a:blipFill>
                <a:blip r:embed="rId2"/>
                <a:tile tx="0" ty="0" sx="100000" sy="100000" flip="none" algn="tl"/>
              </a:blipFill>
            </a:endParaRPr>
          </a:p>
        </p:txBody>
      </p:sp>
      <p:pic>
        <p:nvPicPr>
          <p:cNvPr id="4" name="Picture 1"/>
          <p:cNvPicPr>
            <a:picLocks noChangeAspect="1" noChangeArrowheads="1"/>
          </p:cNvPicPr>
          <p:nvPr/>
        </p:nvPicPr>
        <p:blipFill>
          <a:blip r:embed="rId3"/>
          <a:srcRect/>
          <a:stretch>
            <a:fillRect/>
          </a:stretch>
        </p:blipFill>
        <p:spPr bwMode="auto">
          <a:xfrm>
            <a:off x="785786" y="1142984"/>
            <a:ext cx="7786742" cy="1665498"/>
          </a:xfrm>
          <a:prstGeom prst="rect">
            <a:avLst/>
          </a:prstGeom>
          <a:ln>
            <a:noFill/>
          </a:ln>
          <a:effectLst>
            <a:softEdge rad="112500"/>
          </a:effectLst>
        </p:spPr>
      </p:pic>
    </p:spTree>
  </p:cSld>
  <p:clrMapOvr>
    <a:masterClrMapping/>
  </p:clrMapOvr>
  <p:transition spd="slow" advClick="0" advTm="18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314" y="654209"/>
            <a:ext cx="4143372" cy="5632311"/>
          </a:xfrm>
          <a:prstGeom prst="rect">
            <a:avLst/>
          </a:prstGeom>
          <a:scene3d>
            <a:camera prst="orthographicFront">
              <a:rot lat="0" lon="0" rev="0"/>
            </a:camera>
            <a:lightRig rig="threePt" dir="t">
              <a:rot lat="0" lon="0" rev="1200000"/>
            </a:lightRig>
          </a:scene3d>
          <a:sp3d>
            <a:bevelT w="63500" h="25400" prst="relaxedInset"/>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t>	</a:t>
            </a:r>
            <a:r>
              <a:rPr lang="ru-RU" sz="2000" b="1" dirty="0" smtClean="0">
                <a:latin typeface="Courier New" pitchFamily="49" charset="0"/>
                <a:cs typeface="Courier New" pitchFamily="49" charset="0"/>
              </a:rPr>
              <a:t>Но американцы не стали первооткрывателями, потому что концепция фитнеса восходит еще к эпохе античности. В Древней Греции и Древнем Риме существовал культ атлетизма, здорового и красивого тела. Греческие и римские атлеты стремились к сочетанию внутренней и внешней красоты и здоровья. По мере развития цивилизации, чем больше материальных благ человек приобретал, тем хуже становилось его здоровье.</a:t>
            </a:r>
            <a:endParaRPr lang="ru-RU" sz="2000" b="1" dirty="0">
              <a:latin typeface="Courier New" pitchFamily="49" charset="0"/>
              <a:cs typeface="Courier New" pitchFamily="49" charset="0"/>
            </a:endParaRPr>
          </a:p>
        </p:txBody>
      </p:sp>
      <p:pic>
        <p:nvPicPr>
          <p:cNvPr id="2050" name="Picture 2" descr="http://900igr.net/datai/fizkultura/Igry-v-Gretsii/0006-005-Vidi-olimpijskikh-igr-v-Gretsii.jpg">
            <a:hlinkClick r:id="rId2"/>
          </p:cNvPr>
          <p:cNvPicPr>
            <a:picLocks noChangeAspect="1" noChangeArrowheads="1"/>
          </p:cNvPicPr>
          <p:nvPr/>
        </p:nvPicPr>
        <p:blipFill>
          <a:blip r:embed="rId3"/>
          <a:srcRect/>
          <a:stretch>
            <a:fillRect/>
          </a:stretch>
        </p:blipFill>
        <p:spPr bwMode="auto">
          <a:xfrm>
            <a:off x="4429124" y="2643182"/>
            <a:ext cx="4572000" cy="381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52" name="Picture 4" descr="http://www.ulyanovskcity.ru/images/news/174943_062011_56_32d18bcba8f1.jpg">
            <a:hlinkClick r:id="rId4"/>
          </p:cNvPr>
          <p:cNvPicPr>
            <a:picLocks noChangeAspect="1" noChangeArrowheads="1"/>
          </p:cNvPicPr>
          <p:nvPr/>
        </p:nvPicPr>
        <p:blipFill>
          <a:blip r:embed="rId5"/>
          <a:srcRect/>
          <a:stretch>
            <a:fillRect/>
          </a:stretch>
        </p:blipFill>
        <p:spPr bwMode="auto">
          <a:xfrm>
            <a:off x="5643570" y="857232"/>
            <a:ext cx="1813703" cy="17240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advClick="0" advTm="1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2714612" y="214290"/>
            <a:ext cx="2986356" cy="1949584"/>
          </a:xfrm>
          <a:prstGeom prst="rect">
            <a:avLst/>
          </a:prstGeom>
          <a:ln>
            <a:noFill/>
          </a:ln>
          <a:effectLst>
            <a:softEdge rad="112500"/>
          </a:effectLst>
        </p:spPr>
      </p:pic>
      <p:sp>
        <p:nvSpPr>
          <p:cNvPr id="3" name="TextBox 2"/>
          <p:cNvSpPr txBox="1"/>
          <p:nvPr/>
        </p:nvSpPr>
        <p:spPr>
          <a:xfrm>
            <a:off x="357158" y="3500438"/>
            <a:ext cx="8429684" cy="286232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b="1" dirty="0" smtClean="0">
                <a:latin typeface="Comic Sans MS" pitchFamily="66" charset="0"/>
              </a:rPr>
              <a:t>Все существующие фитнес</a:t>
            </a:r>
            <a:r>
              <a:rPr lang="en-US" b="1" dirty="0" smtClean="0">
                <a:latin typeface="Comic Sans MS" pitchFamily="66" charset="0"/>
              </a:rPr>
              <a:t> </a:t>
            </a:r>
            <a:r>
              <a:rPr lang="ru-RU" b="1" dirty="0" smtClean="0">
                <a:latin typeface="Comic Sans MS" pitchFamily="66" charset="0"/>
              </a:rPr>
              <a:t>-</a:t>
            </a:r>
            <a:r>
              <a:rPr lang="en-US" b="1" dirty="0" smtClean="0">
                <a:latin typeface="Comic Sans MS" pitchFamily="66" charset="0"/>
              </a:rPr>
              <a:t> </a:t>
            </a:r>
            <a:r>
              <a:rPr lang="ru-RU" b="1" dirty="0" smtClean="0">
                <a:latin typeface="Comic Sans MS" pitchFamily="66" charset="0"/>
              </a:rPr>
              <a:t>упражнения можно условно разделить на пять групп.</a:t>
            </a:r>
            <a:endParaRPr lang="ru-RU" dirty="0" smtClean="0">
              <a:latin typeface="Comic Sans MS" pitchFamily="66" charset="0"/>
            </a:endParaRPr>
          </a:p>
          <a:p>
            <a:r>
              <a:rPr lang="ru-RU" b="1" dirty="0" smtClean="0"/>
              <a:t>Первая группа.</a:t>
            </a:r>
            <a:r>
              <a:rPr lang="ru-RU" dirty="0" smtClean="0"/>
              <a:t> Упражнения на выносливость. К ним относятся ходьба в определенном темпе, медленный бег, езда на велосипеде, аэробика (ритмическая гимнастика), танцы, некоторые виды единоборств и плавание. Эти упражнения рекомендуются для улучшения сердечной деятельности и кровообращения.</a:t>
            </a:r>
          </a:p>
          <a:p>
            <a:r>
              <a:rPr lang="ru-RU" b="1" dirty="0" smtClean="0"/>
              <a:t>Вторая группа.</a:t>
            </a:r>
            <a:r>
              <a:rPr lang="ru-RU" dirty="0" smtClean="0"/>
              <a:t> Силовые тренировки. Это бодибилдинг, плавание разными стилями, некоторые виды спортивных игр. Такие упражнения укрепляют и развивают мышцы.</a:t>
            </a:r>
          </a:p>
        </p:txBody>
      </p:sp>
      <p:pic>
        <p:nvPicPr>
          <p:cNvPr id="4" name="Рисунок 3" descr="http://omp.ucoz.com/_tbkp/09/114061663.jpg"/>
          <p:cNvPicPr/>
          <p:nvPr/>
        </p:nvPicPr>
        <p:blipFill>
          <a:blip r:embed="rId3"/>
          <a:srcRect/>
          <a:stretch>
            <a:fillRect/>
          </a:stretch>
        </p:blipFill>
        <p:spPr bwMode="auto">
          <a:xfrm>
            <a:off x="357158" y="1142984"/>
            <a:ext cx="1673524" cy="1817036"/>
          </a:xfrm>
          <a:prstGeom prst="rect">
            <a:avLst/>
          </a:prstGeom>
          <a:noFill/>
          <a:ln w="9525">
            <a:noFill/>
            <a:miter lim="800000"/>
            <a:headEnd/>
            <a:tailEnd/>
          </a:ln>
        </p:spPr>
      </p:pic>
      <p:pic>
        <p:nvPicPr>
          <p:cNvPr id="5" name="Рисунок 4" descr="http://omp.ucoz.com/_tbkp/01/47.gif"/>
          <p:cNvPicPr/>
          <p:nvPr/>
        </p:nvPicPr>
        <p:blipFill>
          <a:blip r:embed="rId4"/>
          <a:srcRect/>
          <a:stretch>
            <a:fillRect/>
          </a:stretch>
        </p:blipFill>
        <p:spPr bwMode="auto">
          <a:xfrm>
            <a:off x="6929454" y="1142984"/>
            <a:ext cx="1655555" cy="1273208"/>
          </a:xfrm>
          <a:prstGeom prst="rect">
            <a:avLst/>
          </a:prstGeom>
          <a:noFill/>
          <a:ln w="9525">
            <a:noFill/>
            <a:miter lim="800000"/>
            <a:headEnd/>
            <a:tailEnd/>
          </a:ln>
        </p:spPr>
      </p:pic>
      <p:pic>
        <p:nvPicPr>
          <p:cNvPr id="6146" name="Picture 2" descr="http://i081.radikal.ru/1003/0c/33f91f3bb110.gif">
            <a:hlinkClick r:id="rId5"/>
          </p:cNvPr>
          <p:cNvPicPr>
            <a:picLocks noChangeAspect="1" noChangeArrowheads="1" noCrop="1"/>
          </p:cNvPicPr>
          <p:nvPr/>
        </p:nvPicPr>
        <p:blipFill>
          <a:blip r:embed="rId6"/>
          <a:srcRect/>
          <a:stretch>
            <a:fillRect/>
          </a:stretch>
        </p:blipFill>
        <p:spPr bwMode="auto">
          <a:xfrm>
            <a:off x="2643174" y="2143116"/>
            <a:ext cx="3048000" cy="1295401"/>
          </a:xfrm>
          <a:prstGeom prst="rect">
            <a:avLst/>
          </a:prstGeom>
          <a:noFill/>
        </p:spPr>
      </p:pic>
    </p:spTree>
  </p:cSld>
  <p:clrMapOvr>
    <a:masterClrMapping/>
  </p:clrMapOvr>
  <p:transition spd="slow" advClick="0" advTm="16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mshu.edu.ru/images/oir/fitness.jpg">
            <a:hlinkClick r:id="rId2"/>
          </p:cNvPr>
          <p:cNvPicPr>
            <a:picLocks noChangeAspect="1" noChangeArrowheads="1"/>
          </p:cNvPicPr>
          <p:nvPr/>
        </p:nvPicPr>
        <p:blipFill>
          <a:blip r:embed="rId3" cstate="print"/>
          <a:srcRect/>
          <a:stretch>
            <a:fillRect/>
          </a:stretch>
        </p:blipFill>
        <p:spPr bwMode="auto">
          <a:xfrm>
            <a:off x="2786050" y="3357562"/>
            <a:ext cx="1993115" cy="1484552"/>
          </a:xfrm>
          <a:prstGeom prst="rect">
            <a:avLst/>
          </a:prstGeom>
          <a:ln>
            <a:noFill/>
          </a:ln>
          <a:effectLst>
            <a:softEdge rad="112500"/>
          </a:effectLst>
        </p:spPr>
      </p:pic>
      <p:pic>
        <p:nvPicPr>
          <p:cNvPr id="6" name="Picture 5" descr="Аквааэробика"/>
          <p:cNvPicPr>
            <a:picLocks noChangeAspect="1" noChangeArrowheads="1"/>
          </p:cNvPicPr>
          <p:nvPr/>
        </p:nvPicPr>
        <p:blipFill>
          <a:blip r:embed="rId4"/>
          <a:srcRect/>
          <a:stretch>
            <a:fillRect/>
          </a:stretch>
        </p:blipFill>
        <p:spPr bwMode="auto">
          <a:xfrm>
            <a:off x="1357290" y="5000636"/>
            <a:ext cx="2178829" cy="1452553"/>
          </a:xfrm>
          <a:prstGeom prst="rect">
            <a:avLst/>
          </a:prstGeom>
          <a:ln>
            <a:noFill/>
          </a:ln>
          <a:effectLst>
            <a:softEdge rad="112500"/>
          </a:effectLst>
        </p:spPr>
      </p:pic>
      <p:pic>
        <p:nvPicPr>
          <p:cNvPr id="7" name="Picture 15" descr="Степ-гимнастика"/>
          <p:cNvPicPr>
            <a:picLocks noChangeAspect="1" noChangeArrowheads="1"/>
          </p:cNvPicPr>
          <p:nvPr/>
        </p:nvPicPr>
        <p:blipFill>
          <a:blip r:embed="rId5"/>
          <a:srcRect/>
          <a:stretch>
            <a:fillRect/>
          </a:stretch>
        </p:blipFill>
        <p:spPr bwMode="auto">
          <a:xfrm>
            <a:off x="285720" y="3357562"/>
            <a:ext cx="2286016" cy="1524011"/>
          </a:xfrm>
          <a:prstGeom prst="rect">
            <a:avLst/>
          </a:prstGeom>
          <a:ln>
            <a:noFill/>
          </a:ln>
          <a:effectLst>
            <a:softEdge rad="112500"/>
          </a:effectLst>
        </p:spPr>
      </p:pic>
      <p:pic>
        <p:nvPicPr>
          <p:cNvPr id="8" name="Picture 3" descr="Аэробика"/>
          <p:cNvPicPr>
            <a:picLocks noChangeAspect="1" noChangeArrowheads="1"/>
          </p:cNvPicPr>
          <p:nvPr/>
        </p:nvPicPr>
        <p:blipFill>
          <a:blip r:embed="rId6"/>
          <a:srcRect/>
          <a:stretch>
            <a:fillRect/>
          </a:stretch>
        </p:blipFill>
        <p:spPr bwMode="auto">
          <a:xfrm>
            <a:off x="3857620" y="5048260"/>
            <a:ext cx="2071703" cy="1381136"/>
          </a:xfrm>
          <a:prstGeom prst="rect">
            <a:avLst/>
          </a:prstGeom>
          <a:ln>
            <a:noFill/>
          </a:ln>
          <a:effectLst>
            <a:softEdge rad="112500"/>
          </a:effectLst>
        </p:spPr>
      </p:pic>
      <p:pic>
        <p:nvPicPr>
          <p:cNvPr id="23558" name="Picture 6" descr="http://forusfuenlabrada.es/sites/default/files/imagecache/thumbnail-540x360/images/actividades/zumba-1.gif">
            <a:hlinkClick r:id="rId7"/>
          </p:cNvPr>
          <p:cNvPicPr>
            <a:picLocks noChangeAspect="1" noChangeArrowheads="1"/>
          </p:cNvPicPr>
          <p:nvPr/>
        </p:nvPicPr>
        <p:blipFill>
          <a:blip r:embed="rId8"/>
          <a:srcRect/>
          <a:stretch>
            <a:fillRect/>
          </a:stretch>
        </p:blipFill>
        <p:spPr bwMode="auto">
          <a:xfrm>
            <a:off x="5072066" y="3357562"/>
            <a:ext cx="2395385" cy="1595425"/>
          </a:xfrm>
          <a:prstGeom prst="rect">
            <a:avLst/>
          </a:prstGeom>
          <a:ln>
            <a:noFill/>
          </a:ln>
          <a:effectLst>
            <a:softEdge rad="112500"/>
          </a:effectLst>
        </p:spPr>
      </p:pic>
      <p:pic>
        <p:nvPicPr>
          <p:cNvPr id="23559" name="Picture 7"/>
          <p:cNvPicPr>
            <a:picLocks noChangeAspect="1" noChangeArrowheads="1"/>
          </p:cNvPicPr>
          <p:nvPr/>
        </p:nvPicPr>
        <p:blipFill>
          <a:blip r:embed="rId9"/>
          <a:srcRect/>
          <a:stretch>
            <a:fillRect/>
          </a:stretch>
        </p:blipFill>
        <p:spPr bwMode="auto">
          <a:xfrm>
            <a:off x="6215074" y="4975244"/>
            <a:ext cx="2319333" cy="1525590"/>
          </a:xfrm>
          <a:prstGeom prst="rect">
            <a:avLst/>
          </a:prstGeom>
          <a:ln>
            <a:noFill/>
          </a:ln>
          <a:effectLst>
            <a:softEdge rad="112500"/>
          </a:effectLst>
        </p:spPr>
      </p:pic>
      <p:sp>
        <p:nvSpPr>
          <p:cNvPr id="9" name="TextBox 8"/>
          <p:cNvSpPr txBox="1"/>
          <p:nvPr/>
        </p:nvSpPr>
        <p:spPr>
          <a:xfrm>
            <a:off x="500034" y="1071546"/>
            <a:ext cx="7858180" cy="1631216"/>
          </a:xfrm>
          <a:prstGeom prst="rect">
            <a:avLst/>
          </a:prstGeom>
          <a:effectLst>
            <a:outerShdw blurRad="50800" dist="38100" dir="18900000" algn="b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ru-RU" sz="2000" b="1" dirty="0" smtClean="0">
                <a:latin typeface="Comic Sans MS" pitchFamily="66" charset="0"/>
              </a:rPr>
              <a:t>Третья группа. </a:t>
            </a:r>
            <a:r>
              <a:rPr lang="ru-RU" sz="2000" dirty="0" smtClean="0">
                <a:latin typeface="Comic Sans MS" pitchFamily="66" charset="0"/>
              </a:rPr>
              <a:t>Упражнения на скорость. В данную группу включают быстрые танцы, все спортивные игры с мячом. Выполняя подобные упражнения, человек учится выполнять непродолжительные и одновременно быстрые движения.</a:t>
            </a:r>
          </a:p>
          <a:p>
            <a:r>
              <a:rPr lang="ru-RU" sz="2000" b="1" dirty="0" smtClean="0">
                <a:latin typeface="Comic Sans MS" pitchFamily="66" charset="0"/>
              </a:rPr>
              <a:t>Четвертая группа.</a:t>
            </a:r>
            <a:r>
              <a:rPr lang="ru-RU" sz="2000" dirty="0" smtClean="0">
                <a:latin typeface="Comic Sans MS" pitchFamily="66" charset="0"/>
              </a:rPr>
              <a:t> Упражнения на координацию движений.</a:t>
            </a:r>
          </a:p>
        </p:txBody>
      </p:sp>
    </p:spTree>
  </p:cSld>
  <p:clrMapOvr>
    <a:masterClrMapping/>
  </p:clrMapOvr>
  <p:transition spd="slow" advClick="0" advTm="1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 0  L 0 -0.33333  E" pathEditMode="relative" ptsTypes="">
                                      <p:cBhvr>
                                        <p:cTn id="6" dur="2000" spd="-100000" fill="hold"/>
                                        <p:tgtEl>
                                          <p:spTgt spid="7"/>
                                        </p:tgtEl>
                                        <p:attrNameLst>
                                          <p:attrName>ppt_x</p:attrName>
                                          <p:attrName>ppt_y</p:attrName>
                                        </p:attrNameLst>
                                      </p:cBhvr>
                                    </p:animMotion>
                                  </p:childTnLst>
                                </p:cTn>
                              </p:par>
                              <p:par>
                                <p:cTn id="7" presetID="64" presetClass="path" presetSubtype="0" accel="50000" decel="50000" fill="hold" nodeType="withEffect">
                                  <p:stCondLst>
                                    <p:cond delay="0"/>
                                  </p:stCondLst>
                                  <p:childTnLst>
                                    <p:animMotion origin="layout" path="M 0 0  L 0 -0.33333  E" pathEditMode="relative" ptsTypes="">
                                      <p:cBhvr>
                                        <p:cTn id="8" dur="2000" spd="-100000" fill="hold"/>
                                        <p:tgtEl>
                                          <p:spTgt spid="6"/>
                                        </p:tgtEl>
                                        <p:attrNameLst>
                                          <p:attrName>ppt_x</p:attrName>
                                          <p:attrName>ppt_y</p:attrName>
                                        </p:attrNameLst>
                                      </p:cBhvr>
                                    </p:animMotion>
                                  </p:childTnLst>
                                </p:cTn>
                              </p:par>
                              <p:par>
                                <p:cTn id="9" presetID="64" presetClass="path" presetSubtype="0" accel="50000" decel="50000" fill="hold" nodeType="withEffect">
                                  <p:stCondLst>
                                    <p:cond delay="0"/>
                                  </p:stCondLst>
                                  <p:childTnLst>
                                    <p:animMotion origin="layout" path="M 0 0  L 0 -0.33333  E" pathEditMode="relative" ptsTypes="">
                                      <p:cBhvr>
                                        <p:cTn id="10" dur="2000" spd="-100000" fill="hold"/>
                                        <p:tgtEl>
                                          <p:spTgt spid="23554"/>
                                        </p:tgtEl>
                                        <p:attrNameLst>
                                          <p:attrName>ppt_x</p:attrName>
                                          <p:attrName>ppt_y</p:attrName>
                                        </p:attrNameLst>
                                      </p:cBhvr>
                                    </p:animMotion>
                                  </p:childTnLst>
                                </p:cTn>
                              </p:par>
                              <p:par>
                                <p:cTn id="11" presetID="64" presetClass="path" presetSubtype="0" accel="50000" decel="50000" fill="hold" nodeType="withEffect">
                                  <p:stCondLst>
                                    <p:cond delay="0"/>
                                  </p:stCondLst>
                                  <p:childTnLst>
                                    <p:animMotion origin="layout" path="M 0 0  L 0 -0.33333  E" pathEditMode="relative" ptsTypes="">
                                      <p:cBhvr>
                                        <p:cTn id="12" dur="2000" spd="-100000" fill="hold"/>
                                        <p:tgtEl>
                                          <p:spTgt spid="8"/>
                                        </p:tgtEl>
                                        <p:attrNameLst>
                                          <p:attrName>ppt_x</p:attrName>
                                          <p:attrName>ppt_y</p:attrName>
                                        </p:attrNameLst>
                                      </p:cBhvr>
                                    </p:animMotion>
                                  </p:childTnLst>
                                </p:cTn>
                              </p:par>
                              <p:par>
                                <p:cTn id="13" presetID="64" presetClass="path" presetSubtype="0" accel="50000" decel="50000" fill="hold" nodeType="withEffect">
                                  <p:stCondLst>
                                    <p:cond delay="0"/>
                                  </p:stCondLst>
                                  <p:childTnLst>
                                    <p:animMotion origin="layout" path="M 0 0  L 0 -0.33333  E" pathEditMode="relative" ptsTypes="">
                                      <p:cBhvr>
                                        <p:cTn id="14" dur="2000" spd="-100000" fill="hold"/>
                                        <p:tgtEl>
                                          <p:spTgt spid="23558"/>
                                        </p:tgtEl>
                                        <p:attrNameLst>
                                          <p:attrName>ppt_x</p:attrName>
                                          <p:attrName>ppt_y</p:attrName>
                                        </p:attrNameLst>
                                      </p:cBhvr>
                                    </p:animMotion>
                                  </p:childTnLst>
                                </p:cTn>
                              </p:par>
                              <p:par>
                                <p:cTn id="15" presetID="64" presetClass="path" presetSubtype="0" accel="50000" decel="50000" fill="hold" nodeType="withEffect">
                                  <p:stCondLst>
                                    <p:cond delay="0"/>
                                  </p:stCondLst>
                                  <p:childTnLst>
                                    <p:animMotion origin="layout" path="M 0 0  L 0 -0.33333  E" pathEditMode="relative" ptsTypes="">
                                      <p:cBhvr>
                                        <p:cTn id="16" dur="2000" spd="-100000" fill="hold"/>
                                        <p:tgtEl>
                                          <p:spTgt spid="2355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5" name="Picture 9" descr="Каланетика"/>
          <p:cNvPicPr>
            <a:picLocks noChangeAspect="1" noChangeArrowheads="1"/>
          </p:cNvPicPr>
          <p:nvPr/>
        </p:nvPicPr>
        <p:blipFill>
          <a:blip r:embed="rId2"/>
          <a:srcRect/>
          <a:stretch>
            <a:fillRect/>
          </a:stretch>
        </p:blipFill>
        <p:spPr bwMode="auto">
          <a:xfrm>
            <a:off x="6179356" y="3286124"/>
            <a:ext cx="2357424" cy="1571616"/>
          </a:xfrm>
          <a:prstGeom prst="foldedCorner">
            <a:avLst/>
          </a:prstGeom>
          <a:ln>
            <a:solidFill>
              <a:schemeClr val="accent2">
                <a:lumMod val="75000"/>
              </a:schemeClr>
            </a:solidFill>
          </a:ln>
          <a:effectLst>
            <a:outerShdw blurRad="292100" dist="139700" dir="2700000" algn="tl" rotWithShape="0">
              <a:srgbClr val="333333">
                <a:alpha val="65000"/>
              </a:srgbClr>
            </a:outerShdw>
          </a:effectLst>
        </p:spPr>
      </p:pic>
      <p:pic>
        <p:nvPicPr>
          <p:cNvPr id="24587" name="Picture 11" descr="Пилатес"/>
          <p:cNvPicPr>
            <a:picLocks noChangeAspect="1" noChangeArrowheads="1"/>
          </p:cNvPicPr>
          <p:nvPr/>
        </p:nvPicPr>
        <p:blipFill>
          <a:blip r:embed="rId3"/>
          <a:srcRect/>
          <a:stretch>
            <a:fillRect/>
          </a:stretch>
        </p:blipFill>
        <p:spPr bwMode="auto">
          <a:xfrm>
            <a:off x="714348" y="3357562"/>
            <a:ext cx="2286016" cy="1524010"/>
          </a:xfrm>
          <a:prstGeom prst="foldedCorner">
            <a:avLst/>
          </a:prstGeom>
          <a:solidFill>
            <a:srgbClr val="FFFFFF">
              <a:shade val="85000"/>
            </a:srgbClr>
          </a:solidFill>
          <a:ln w="635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589" name="Picture 13" descr="Шейпинг"/>
          <p:cNvPicPr>
            <a:picLocks noChangeAspect="1" noChangeArrowheads="1"/>
          </p:cNvPicPr>
          <p:nvPr/>
        </p:nvPicPr>
        <p:blipFill>
          <a:blip r:embed="rId4"/>
          <a:srcRect/>
          <a:stretch>
            <a:fillRect/>
          </a:stretch>
        </p:blipFill>
        <p:spPr bwMode="auto">
          <a:xfrm>
            <a:off x="2000232" y="5000636"/>
            <a:ext cx="2250298" cy="1500198"/>
          </a:xfrm>
          <a:prstGeom prst="foldedCorner">
            <a:avLst/>
          </a:prstGeom>
          <a:solidFill>
            <a:srgbClr val="FFFFFF">
              <a:shade val="85000"/>
            </a:srgbClr>
          </a:solidFill>
          <a:ln w="635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592" name="Picture 16" descr="Упражнения на развитие гибкости"/>
          <p:cNvPicPr>
            <a:picLocks noChangeAspect="1" noChangeArrowheads="1"/>
          </p:cNvPicPr>
          <p:nvPr/>
        </p:nvPicPr>
        <p:blipFill>
          <a:blip r:embed="rId5"/>
          <a:srcRect/>
          <a:stretch>
            <a:fillRect/>
          </a:stretch>
        </p:blipFill>
        <p:spPr bwMode="auto">
          <a:xfrm>
            <a:off x="5143504" y="5072074"/>
            <a:ext cx="2214580" cy="1476387"/>
          </a:xfrm>
          <a:prstGeom prst="foldedCorner">
            <a:avLst/>
          </a:prstGeom>
          <a:solidFill>
            <a:srgbClr val="FFFFFF">
              <a:shade val="85000"/>
            </a:srgbClr>
          </a:solidFill>
          <a:ln w="6350" cap="sq">
            <a:solidFill>
              <a:schemeClr val="accent2">
                <a:lumMod val="75000"/>
              </a:schemeClr>
            </a:solidFill>
            <a:miter lim="800000"/>
          </a:ln>
          <a:effectLst>
            <a:outerShdw blurRad="50800" dist="38100" algn="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24597" name="Picture 21" descr="Фитбол"/>
          <p:cNvPicPr>
            <a:picLocks noChangeAspect="1" noChangeArrowheads="1"/>
          </p:cNvPicPr>
          <p:nvPr/>
        </p:nvPicPr>
        <p:blipFill>
          <a:blip r:embed="rId6"/>
          <a:srcRect/>
          <a:stretch>
            <a:fillRect/>
          </a:stretch>
        </p:blipFill>
        <p:spPr bwMode="auto">
          <a:xfrm>
            <a:off x="3428992" y="3286124"/>
            <a:ext cx="2357454" cy="1629263"/>
          </a:xfrm>
          <a:prstGeom prst="foldedCorner">
            <a:avLst/>
          </a:prstGeom>
          <a:solidFill>
            <a:srgbClr val="FFFFFF">
              <a:shade val="85000"/>
            </a:srgbClr>
          </a:solidFill>
          <a:ln w="635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4" name="TextBox 23"/>
          <p:cNvSpPr txBox="1"/>
          <p:nvPr/>
        </p:nvSpPr>
        <p:spPr>
          <a:xfrm>
            <a:off x="142844" y="642918"/>
            <a:ext cx="6786610" cy="2246769"/>
          </a:xfrm>
          <a:prstGeom prst="rect">
            <a:avLst/>
          </a:prstGeom>
          <a:effectLst>
            <a:outerShdw blurRad="50800" dist="38100" dir="18900000" algn="b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ru-RU" sz="2000" b="1" dirty="0" smtClean="0">
                <a:latin typeface="Comic Sans MS" pitchFamily="66" charset="0"/>
              </a:rPr>
              <a:t>Пятая группа.</a:t>
            </a:r>
            <a:r>
              <a:rPr lang="ru-RU" sz="2000" dirty="0" smtClean="0">
                <a:latin typeface="Comic Sans MS" pitchFamily="66" charset="0"/>
              </a:rPr>
              <a:t> Упражнения на гибкость. К последним двум группам причисляют все существующие виды гимнастики, а также спортивных игр и единоборств, плавание, танцы. В результате таких занятий движения становятся уверенными, ритмичными и согласованными, повышается эластичность мышц и суставов.</a:t>
            </a:r>
            <a:endParaRPr lang="ru-RU" sz="2000" dirty="0">
              <a:latin typeface="Comic Sans MS" pitchFamily="66" charset="0"/>
            </a:endParaRPr>
          </a:p>
        </p:txBody>
      </p:sp>
      <p:pic>
        <p:nvPicPr>
          <p:cNvPr id="25" name="Рисунок 24" descr="Фитнес. Что такое фитнес? Как фитнес влияет на здоровье человека"/>
          <p:cNvPicPr/>
          <p:nvPr/>
        </p:nvPicPr>
        <p:blipFill>
          <a:blip r:embed="rId7"/>
          <a:srcRect/>
          <a:stretch>
            <a:fillRect/>
          </a:stretch>
        </p:blipFill>
        <p:spPr bwMode="auto">
          <a:xfrm>
            <a:off x="7143768" y="428604"/>
            <a:ext cx="1643074" cy="2286016"/>
          </a:xfrm>
          <a:prstGeom prst="foldedCorner">
            <a:avLst/>
          </a:prstGeom>
          <a:solidFill>
            <a:srgbClr val="FFFFFF">
              <a:shade val="85000"/>
            </a:srgbClr>
          </a:solidFill>
          <a:ln w="635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1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0 0  L -0.25 0  E" pathEditMode="relative" ptsTypes="">
                                      <p:cBhvr>
                                        <p:cTn id="6" dur="2000" spd="-100000" fill="hold"/>
                                        <p:tgtEl>
                                          <p:spTgt spid="24587"/>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0 0  L -0.25 0  E" pathEditMode="relative" ptsTypes="">
                                      <p:cBhvr>
                                        <p:cTn id="8" dur="2000" spd="-100000" fill="hold"/>
                                        <p:tgtEl>
                                          <p:spTgt spid="24597"/>
                                        </p:tgtEl>
                                        <p:attrNameLst>
                                          <p:attrName>ppt_x</p:attrName>
                                          <p:attrName>ppt_y</p:attrName>
                                        </p:attrNameLst>
                                      </p:cBhvr>
                                    </p:animMotion>
                                  </p:childTnLst>
                                </p:cTn>
                              </p:par>
                              <p:par>
                                <p:cTn id="9" presetID="35" presetClass="path" presetSubtype="0" accel="50000" decel="50000" fill="hold" nodeType="withEffect">
                                  <p:stCondLst>
                                    <p:cond delay="0"/>
                                  </p:stCondLst>
                                  <p:childTnLst>
                                    <p:animMotion origin="layout" path="M 0 0  L -0.25 0  E" pathEditMode="relative" ptsTypes="">
                                      <p:cBhvr>
                                        <p:cTn id="10" dur="2000" spd="-100000" fill="hold"/>
                                        <p:tgtEl>
                                          <p:spTgt spid="24585"/>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0 0  L 0.25 0  E" pathEditMode="relative" ptsTypes="">
                                      <p:cBhvr>
                                        <p:cTn id="14" dur="2000" spd="-100000" fill="hold"/>
                                        <p:tgtEl>
                                          <p:spTgt spid="24589"/>
                                        </p:tgtEl>
                                        <p:attrNameLst>
                                          <p:attrName>ppt_x</p:attrName>
                                          <p:attrName>ppt_y</p:attrName>
                                        </p:attrNameLst>
                                      </p:cBhvr>
                                    </p:animMotion>
                                  </p:childTnLst>
                                </p:cTn>
                              </p:par>
                              <p:par>
                                <p:cTn id="15" presetID="63" presetClass="path" presetSubtype="0" accel="50000" decel="50000" fill="hold" nodeType="withEffect">
                                  <p:stCondLst>
                                    <p:cond delay="0"/>
                                  </p:stCondLst>
                                  <p:childTnLst>
                                    <p:animMotion origin="layout" path="M 0 0  L 0.25 0  E" pathEditMode="relative" ptsTypes="">
                                      <p:cBhvr>
                                        <p:cTn id="16" dur="2000" spd="-100000" fill="hold"/>
                                        <p:tgtEl>
                                          <p:spTgt spid="2459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cking clock design template">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Ticking clock design template</Template>
  <TotalTime>385</TotalTime>
  <Words>208</Words>
  <Application>Microsoft Office PowerPoint</Application>
  <PresentationFormat>Экран (4:3)</PresentationFormat>
  <Paragraphs>28</Paragraphs>
  <Slides>12</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Ticking clock design template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Manager/>
  <Company>PC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subject/>
  <dc:creator>User</dc:creator>
  <cp:keywords/>
  <dc:description/>
  <cp:lastModifiedBy>User</cp:lastModifiedBy>
  <cp:revision>52</cp:revision>
  <dcterms:created xsi:type="dcterms:W3CDTF">2013-03-30T05:31:35Z</dcterms:created>
  <dcterms:modified xsi:type="dcterms:W3CDTF">2013-04-16T04:44:09Z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TC011594421049</vt:lpwstr>
  </property>
</Properties>
</file>