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576" y="96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3D4E2-608C-4D07-8636-78E6AD3F1E67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DB266-CE45-4D28-89EF-EB52D51400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389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3D4E2-608C-4D07-8636-78E6AD3F1E67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DB266-CE45-4D28-89EF-EB52D51400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903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3D4E2-608C-4D07-8636-78E6AD3F1E67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DB266-CE45-4D28-89EF-EB52D51400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652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3D4E2-608C-4D07-8636-78E6AD3F1E67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DB266-CE45-4D28-89EF-EB52D51400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920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3D4E2-608C-4D07-8636-78E6AD3F1E67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DB266-CE45-4D28-89EF-EB52D51400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205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3D4E2-608C-4D07-8636-78E6AD3F1E67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DB266-CE45-4D28-89EF-EB52D51400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376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3D4E2-608C-4D07-8636-78E6AD3F1E67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DB266-CE45-4D28-89EF-EB52D51400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17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3D4E2-608C-4D07-8636-78E6AD3F1E67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DB266-CE45-4D28-89EF-EB52D51400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8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3D4E2-608C-4D07-8636-78E6AD3F1E67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DB266-CE45-4D28-89EF-EB52D51400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331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3D4E2-608C-4D07-8636-78E6AD3F1E67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DB266-CE45-4D28-89EF-EB52D51400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192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3D4E2-608C-4D07-8636-78E6AD3F1E67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DB266-CE45-4D28-89EF-EB52D51400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340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3D4E2-608C-4D07-8636-78E6AD3F1E67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DB266-CE45-4D28-89EF-EB52D51400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70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97144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1"/>
                </a:solidFill>
                <a:latin typeface="Constantia" panose="02030602050306030303" pitchFamily="18" charset="0"/>
              </a:rPr>
              <a:t>МЕХАНИЧЕСКОЕ ДВИЖЕНИЕ И ВЕЛИЧИНЫ ЕГО ХАРАКТЕРИЗУЮЩИЕ</a:t>
            </a:r>
            <a:endParaRPr lang="ru-RU" i="1" dirty="0">
              <a:solidFill>
                <a:schemeClr val="accent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47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9456" y="1729695"/>
            <a:ext cx="4474029" cy="5128305"/>
          </a:xfrm>
        </p:spPr>
        <p:txBody>
          <a:bodyPr>
            <a:noAutofit/>
          </a:bodyPr>
          <a:lstStyle/>
          <a:p>
            <a:pPr algn="l"/>
            <a:r>
              <a:rPr lang="ru-RU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 км = </a:t>
            </a:r>
          </a:p>
          <a:p>
            <a:pPr algn="l"/>
            <a:r>
              <a:rPr lang="ru-RU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0,25 км = </a:t>
            </a:r>
          </a:p>
          <a:p>
            <a:pPr algn="l"/>
            <a:r>
              <a:rPr lang="ru-RU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км 200 м = </a:t>
            </a:r>
          </a:p>
          <a:p>
            <a:pPr algn="l"/>
            <a:r>
              <a:rPr lang="ru-RU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3000 мм =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11630" y="371248"/>
            <a:ext cx="7434942" cy="94592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i="1" dirty="0" smtClean="0">
                <a:solidFill>
                  <a:schemeClr val="tx2"/>
                </a:solidFill>
                <a:latin typeface="Constantia" panose="02030602050306030303" pitchFamily="18" charset="0"/>
              </a:rPr>
              <a:t>Перевести единицы:</a:t>
            </a:r>
            <a:endParaRPr lang="ru-RU" i="1" dirty="0">
              <a:solidFill>
                <a:schemeClr val="tx2"/>
              </a:solidFill>
              <a:latin typeface="Constantia" panose="02030602050306030303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672942" y="1729695"/>
            <a:ext cx="5029200" cy="46493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l-GR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r>
              <a:rPr lang="en-US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36 </a:t>
            </a:r>
            <a:r>
              <a:rPr lang="ru-RU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км\ч</a:t>
            </a:r>
            <a:r>
              <a:rPr lang="en-US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endParaRPr lang="ru-RU" sz="5400" i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l-GR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r>
              <a:rPr lang="en-US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72 км\ч </a:t>
            </a:r>
            <a:r>
              <a:rPr lang="en-US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54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l-GR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r>
              <a:rPr lang="en-US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м\с</a:t>
            </a:r>
            <a:r>
              <a:rPr lang="en-US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endParaRPr lang="ru-RU" sz="54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l-GR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r>
              <a:rPr lang="en-US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</a:t>
            </a:r>
            <a:r>
              <a:rPr lang="ru-RU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м\мин</a:t>
            </a:r>
            <a:r>
              <a:rPr lang="en-US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endParaRPr lang="ru-RU" sz="54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l-GR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r>
              <a:rPr lang="en-US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ru-RU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м\с</a:t>
            </a:r>
            <a:r>
              <a:rPr lang="en-US" sz="5400" i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endParaRPr lang="ru-RU" sz="54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0" y="1545771"/>
            <a:ext cx="0" cy="463731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577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2263096"/>
            <a:ext cx="6553199" cy="4758190"/>
          </a:xfrm>
        </p:spPr>
        <p:txBody>
          <a:bodyPr vert="horz" lIns="91440" tIns="45720" rIns="91440" bIns="45720" rtlCol="0">
            <a:noAutofit/>
          </a:bodyPr>
          <a:lstStyle/>
          <a:p>
            <a:pPr algn="l"/>
            <a:r>
              <a:rPr lang="ru-RU" sz="4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Падение метеорита</a:t>
            </a:r>
          </a:p>
          <a:p>
            <a:pPr algn="l"/>
            <a:r>
              <a:rPr lang="ru-RU" sz="4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Падение капли дождя</a:t>
            </a:r>
          </a:p>
          <a:p>
            <a:pPr algn="l"/>
            <a:r>
              <a:rPr lang="ru-RU" sz="4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</a:t>
            </a:r>
            <a:r>
              <a:rPr lang="ru-RU" sz="4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стрелки </a:t>
            </a:r>
            <a:r>
              <a:rPr lang="ru-RU" sz="4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часов</a:t>
            </a:r>
          </a:p>
          <a:p>
            <a:pPr algn="l"/>
            <a:r>
              <a:rPr lang="ru-RU" sz="4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</a:t>
            </a:r>
            <a:r>
              <a:rPr lang="ru-RU" sz="4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молекулы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8044543" y="2263096"/>
            <a:ext cx="5290458" cy="29947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i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ru-RU" dirty="0"/>
              <a:t>Окружность</a:t>
            </a:r>
          </a:p>
          <a:p>
            <a:r>
              <a:rPr lang="ru-RU" dirty="0"/>
              <a:t>Кривая</a:t>
            </a:r>
          </a:p>
          <a:p>
            <a:r>
              <a:rPr lang="ru-RU" dirty="0"/>
              <a:t>Прямая</a:t>
            </a:r>
          </a:p>
          <a:p>
            <a:r>
              <a:rPr lang="ru-RU" dirty="0"/>
              <a:t>Ломаная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11629" y="371248"/>
            <a:ext cx="8904514" cy="94592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i="1" dirty="0" smtClean="0">
                <a:solidFill>
                  <a:schemeClr val="tx2"/>
                </a:solidFill>
                <a:latin typeface="Constantia" panose="02030602050306030303" pitchFamily="18" charset="0"/>
              </a:rPr>
              <a:t>Выбери траекторию:</a:t>
            </a:r>
            <a:endParaRPr lang="ru-RU" i="1" dirty="0">
              <a:solidFill>
                <a:schemeClr val="tx2"/>
              </a:solidFill>
              <a:latin typeface="Constantia" panose="0203060205030603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6629" y="1625825"/>
            <a:ext cx="1608133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5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5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74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6685" y="2067152"/>
            <a:ext cx="10548257" cy="3245076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§§ 13-14</a:t>
            </a:r>
            <a:endParaRPr lang="ru-RU" sz="54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№3 устно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5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№116 письменно</a:t>
            </a:r>
            <a:endParaRPr lang="ru-RU" sz="54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11629" y="371248"/>
            <a:ext cx="8904514" cy="94592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i="1" dirty="0" smtClean="0">
                <a:solidFill>
                  <a:schemeClr val="tx2"/>
                </a:solidFill>
                <a:latin typeface="Constantia" panose="02030602050306030303" pitchFamily="18" charset="0"/>
              </a:rPr>
              <a:t>Домашнее задание:</a:t>
            </a:r>
            <a:endParaRPr lang="ru-RU" i="1" dirty="0">
              <a:solidFill>
                <a:schemeClr val="tx2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23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222" y="3741285"/>
            <a:ext cx="2857500" cy="24669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846" y="2848656"/>
            <a:ext cx="3130679" cy="24669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486" y="-52390"/>
            <a:ext cx="4909458" cy="30684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57" y="415696"/>
            <a:ext cx="4174674" cy="3554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41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114" y="468084"/>
            <a:ext cx="525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>
                <a:solidFill>
                  <a:schemeClr val="accent1"/>
                </a:solidFill>
                <a:latin typeface="Constantia" panose="02030602050306030303" pitchFamily="18" charset="0"/>
              </a:rPr>
              <a:t>ОПРЕДЕЛЕНИЕ:</a:t>
            </a:r>
            <a:endParaRPr lang="ru-RU" sz="4800" i="1" dirty="0">
              <a:solidFill>
                <a:schemeClr val="accent1"/>
              </a:solidFill>
              <a:latin typeface="Constantia" panose="02030602050306030303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468085" y="1513114"/>
            <a:ext cx="11070771" cy="3592286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Механическим движением называется изменение одного тела относительно других тел с течением времени.</a:t>
            </a:r>
            <a:endParaRPr lang="ru-RU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16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2"/>
          <p:cNvSpPr>
            <a:spLocks noChangeShapeType="1"/>
          </p:cNvSpPr>
          <p:nvPr/>
        </p:nvSpPr>
        <p:spPr bwMode="auto">
          <a:xfrm flipH="1" flipV="1">
            <a:off x="2590800" y="2373086"/>
            <a:ext cx="2031546" cy="76744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med" len="sm"/>
            <a:tailEnd type="triangle" w="med" len="sm"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endParaRPr lang="ru-RU"/>
          </a:p>
        </p:txBody>
      </p:sp>
      <p:pic>
        <p:nvPicPr>
          <p:cNvPr id="16" name="Picture 15" descr="clipboard(1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8021" y="1051378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4778827" y="2717798"/>
            <a:ext cx="3200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ru-RU" sz="3600" i="1" dirty="0">
                <a:solidFill>
                  <a:schemeClr val="tx2"/>
                </a:solidFill>
                <a:latin typeface="Constantia" panose="02030602050306030303" pitchFamily="18" charset="0"/>
              </a:rPr>
              <a:t>траектория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3404732" y="3725684"/>
            <a:ext cx="5948589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ru-RU" sz="4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Линия, </a:t>
            </a:r>
            <a:r>
              <a:rPr lang="ru-RU" sz="4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которым движутся тела.</a:t>
            </a:r>
          </a:p>
        </p:txBody>
      </p:sp>
      <p:pic>
        <p:nvPicPr>
          <p:cNvPr id="23" name="Picture 22" descr="MSOfficePNG(7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87346" y="85385"/>
            <a:ext cx="38227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61" y="5081956"/>
            <a:ext cx="4519747" cy="141242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9227" y="4943714"/>
            <a:ext cx="2320568" cy="1812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" name="Freeform 27"/>
          <p:cNvSpPr/>
          <p:nvPr/>
        </p:nvSpPr>
        <p:spPr>
          <a:xfrm rot="919831">
            <a:off x="9973712" y="4670178"/>
            <a:ext cx="580307" cy="963397"/>
          </a:xfrm>
          <a:custGeom>
            <a:avLst/>
            <a:gdLst>
              <a:gd name="connsiteX0" fmla="*/ 0 w 758924"/>
              <a:gd name="connsiteY0" fmla="*/ 2318658 h 2318658"/>
              <a:gd name="connsiteX1" fmla="*/ 751114 w 758924"/>
              <a:gd name="connsiteY1" fmla="*/ 1175658 h 2318658"/>
              <a:gd name="connsiteX2" fmla="*/ 326571 w 758924"/>
              <a:gd name="connsiteY2" fmla="*/ 0 h 2318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8924" h="2318658">
                <a:moveTo>
                  <a:pt x="0" y="2318658"/>
                </a:moveTo>
                <a:cubicBezTo>
                  <a:pt x="348343" y="1940379"/>
                  <a:pt x="696686" y="1562101"/>
                  <a:pt x="751114" y="1175658"/>
                </a:cubicBezTo>
                <a:cubicBezTo>
                  <a:pt x="805543" y="789215"/>
                  <a:pt x="566057" y="394607"/>
                  <a:pt x="326571" y="0"/>
                </a:cubicBezTo>
              </a:path>
            </a:pathLst>
          </a:custGeom>
          <a:noFill/>
          <a:ln w="381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Freeform 29"/>
          <p:cNvSpPr/>
          <p:nvPr/>
        </p:nvSpPr>
        <p:spPr>
          <a:xfrm rot="919831">
            <a:off x="10432956" y="4868593"/>
            <a:ext cx="462793" cy="1016421"/>
          </a:xfrm>
          <a:custGeom>
            <a:avLst/>
            <a:gdLst>
              <a:gd name="connsiteX0" fmla="*/ 0 w 758924"/>
              <a:gd name="connsiteY0" fmla="*/ 2318658 h 2318658"/>
              <a:gd name="connsiteX1" fmla="*/ 751114 w 758924"/>
              <a:gd name="connsiteY1" fmla="*/ 1175658 h 2318658"/>
              <a:gd name="connsiteX2" fmla="*/ 326571 w 758924"/>
              <a:gd name="connsiteY2" fmla="*/ 0 h 2318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8924" h="2318658">
                <a:moveTo>
                  <a:pt x="0" y="2318658"/>
                </a:moveTo>
                <a:cubicBezTo>
                  <a:pt x="348343" y="1940379"/>
                  <a:pt x="696686" y="1562101"/>
                  <a:pt x="751114" y="1175658"/>
                </a:cubicBezTo>
                <a:cubicBezTo>
                  <a:pt x="805543" y="789215"/>
                  <a:pt x="566057" y="394607"/>
                  <a:pt x="326571" y="0"/>
                </a:cubicBezTo>
              </a:path>
            </a:pathLst>
          </a:custGeom>
          <a:noFill/>
          <a:ln w="381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7031717" y="6217310"/>
            <a:ext cx="1012370" cy="22860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7810046" y="6390264"/>
            <a:ext cx="1059174" cy="366044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0802" y="1457906"/>
            <a:ext cx="2800257" cy="2800257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02623">
            <a:off x="7957136" y="895946"/>
            <a:ext cx="2213820" cy="2037022"/>
          </a:xfrm>
          <a:prstGeom prst="rect">
            <a:avLst/>
          </a:prstGeom>
        </p:spPr>
      </p:pic>
      <p:sp>
        <p:nvSpPr>
          <p:cNvPr id="17" name="Line 4"/>
          <p:cNvSpPr>
            <a:spLocks noChangeShapeType="1"/>
          </p:cNvSpPr>
          <p:nvPr/>
        </p:nvSpPr>
        <p:spPr bwMode="auto">
          <a:xfrm flipV="1">
            <a:off x="7619545" y="2797628"/>
            <a:ext cx="1404711" cy="241299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med" len="sm"/>
            <a:tailEnd type="triangle" w="med" len="sm"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24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 flipH="1">
            <a:off x="-1073563" y="4215468"/>
            <a:ext cx="13080506" cy="711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4"/>
          <p:cNvSpPr txBox="1">
            <a:spLocks/>
          </p:cNvSpPr>
          <p:nvPr/>
        </p:nvSpPr>
        <p:spPr>
          <a:xfrm>
            <a:off x="756501" y="214602"/>
            <a:ext cx="11070771" cy="2394857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Путь </a:t>
            </a:r>
            <a:r>
              <a:rPr lang="ru-RU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длина траектории Обозначается </a:t>
            </a:r>
            <a:r>
              <a:rPr lang="ru-RU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буквой </a:t>
            </a:r>
            <a:r>
              <a:rPr lang="ru-RU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l"/>
            <a:r>
              <a:rPr lang="ru-RU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Единцы </a:t>
            </a:r>
            <a:r>
              <a:rPr lang="ru-RU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измерения </a:t>
            </a:r>
            <a:r>
              <a:rPr lang="ru-RU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8143" y="3089145"/>
            <a:ext cx="2441424" cy="1077686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H="1">
            <a:off x="234643" y="4462480"/>
            <a:ext cx="9420986" cy="22456"/>
          </a:xfrm>
          <a:prstGeom prst="straightConnector1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flipH="1">
            <a:off x="5069235" y="4335778"/>
            <a:ext cx="5373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i="1" dirty="0" smtClean="0">
                <a:solidFill>
                  <a:schemeClr val="accent1"/>
                </a:solidFill>
                <a:latin typeface="Constantia" panose="02030602050306030303" pitchFamily="18" charset="0"/>
              </a:rPr>
              <a:t>S</a:t>
            </a:r>
            <a:endParaRPr lang="ru-RU" sz="5400" i="1" dirty="0">
              <a:solidFill>
                <a:schemeClr val="accent1"/>
              </a:solidFill>
              <a:latin typeface="Constantia" panose="02030602050306030303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 flipH="1">
            <a:off x="5448506" y="4671320"/>
            <a:ext cx="3161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>
                <a:solidFill>
                  <a:schemeClr val="accent1"/>
                </a:solidFill>
                <a:latin typeface="Constantia" panose="02030602050306030303" pitchFamily="18" charset="0"/>
              </a:rPr>
              <a:t>1</a:t>
            </a:r>
            <a:endParaRPr lang="ru-RU" sz="2800" b="1" i="1" dirty="0">
              <a:solidFill>
                <a:schemeClr val="accent1"/>
              </a:solidFill>
              <a:latin typeface="Constantia" panose="02030602050306030303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759" y="4797443"/>
            <a:ext cx="1918398" cy="191839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849" y="4828440"/>
            <a:ext cx="2275114" cy="1895928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 flipH="1">
            <a:off x="2631688" y="6311590"/>
            <a:ext cx="6724185" cy="3193"/>
          </a:xfrm>
          <a:prstGeom prst="straightConnector1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flipH="1">
            <a:off x="6023224" y="5525478"/>
            <a:ext cx="5373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i="1" dirty="0" smtClean="0">
                <a:solidFill>
                  <a:schemeClr val="accent1"/>
                </a:solidFill>
                <a:latin typeface="Constantia" panose="02030602050306030303" pitchFamily="18" charset="0"/>
              </a:rPr>
              <a:t>S</a:t>
            </a:r>
            <a:endParaRPr lang="ru-RU" sz="5400" i="1" dirty="0">
              <a:solidFill>
                <a:schemeClr val="accent1"/>
              </a:solidFill>
              <a:latin typeface="Constantia" panose="02030602050306030303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 flipH="1">
            <a:off x="6425050" y="5873952"/>
            <a:ext cx="3593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solidFill>
                  <a:schemeClr val="accent1"/>
                </a:solidFill>
                <a:latin typeface="Constantia" panose="02030602050306030303" pitchFamily="18" charset="0"/>
              </a:rPr>
              <a:t>2</a:t>
            </a:r>
            <a:endParaRPr lang="ru-RU" sz="2800" b="1" i="1" dirty="0">
              <a:solidFill>
                <a:schemeClr val="accent1"/>
              </a:solidFill>
              <a:latin typeface="Constantia" panose="02030602050306030303" pitchFamily="18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3392" y="2439850"/>
            <a:ext cx="2275114" cy="1895928"/>
          </a:xfrm>
          <a:prstGeom prst="rect">
            <a:avLst/>
          </a:prstGeom>
        </p:spPr>
      </p:pic>
      <p:cxnSp>
        <p:nvCxnSpPr>
          <p:cNvPr id="34" name="Straight Connector 33"/>
          <p:cNvCxnSpPr/>
          <p:nvPr/>
        </p:nvCxnSpPr>
        <p:spPr>
          <a:xfrm flipH="1" flipV="1">
            <a:off x="234643" y="6612673"/>
            <a:ext cx="9823758" cy="35451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79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968840" y="4304680"/>
            <a:ext cx="4737100" cy="1689100"/>
            <a:chOff x="-4" y="1996"/>
            <a:chExt cx="2984" cy="1064"/>
          </a:xfrm>
        </p:grpSpPr>
        <p:grpSp>
          <p:nvGrpSpPr>
            <p:cNvPr id="37" name="Group 36"/>
            <p:cNvGrpSpPr>
              <a:grpSpLocks/>
            </p:cNvGrpSpPr>
            <p:nvPr/>
          </p:nvGrpSpPr>
          <p:grpSpPr bwMode="auto">
            <a:xfrm>
              <a:off x="-4" y="1996"/>
              <a:ext cx="2984" cy="1064"/>
              <a:chOff x="-4" y="1996"/>
              <a:chExt cx="2984" cy="1064"/>
            </a:xfrm>
          </p:grpSpPr>
          <p:grpSp>
            <p:nvGrpSpPr>
              <p:cNvPr id="46" name="Group 45"/>
              <p:cNvGrpSpPr>
                <a:grpSpLocks/>
              </p:cNvGrpSpPr>
              <p:nvPr/>
            </p:nvGrpSpPr>
            <p:grpSpPr bwMode="auto">
              <a:xfrm>
                <a:off x="-4" y="1996"/>
                <a:ext cx="2984" cy="1064"/>
                <a:chOff x="-4" y="1996"/>
                <a:chExt cx="2984" cy="1064"/>
              </a:xfrm>
            </p:grpSpPr>
            <p:grpSp>
              <p:nvGrpSpPr>
                <p:cNvPr id="55" name="Group 54"/>
                <p:cNvGrpSpPr>
                  <a:grpSpLocks/>
                </p:cNvGrpSpPr>
                <p:nvPr/>
              </p:nvGrpSpPr>
              <p:grpSpPr bwMode="auto">
                <a:xfrm>
                  <a:off x="-4" y="1996"/>
                  <a:ext cx="2984" cy="1064"/>
                  <a:chOff x="-4" y="1996"/>
                  <a:chExt cx="2984" cy="1064"/>
                </a:xfrm>
              </p:grpSpPr>
              <p:pic>
                <p:nvPicPr>
                  <p:cNvPr id="61" name="Picture 60" descr="MSOfficePNG(19)"/>
                  <p:cNvPicPr>
                    <a:picLocks noChangeAspect="1" noChangeArrowheads="1"/>
                  </p:cNvPicPr>
                  <p:nvPr/>
                </p:nvPicPr>
                <p:blipFill>
                  <a:blip r:embed="rId2" cstate="email"/>
                  <a:srcRect/>
                  <a:stretch>
                    <a:fillRect/>
                  </a:stretch>
                </p:blipFill>
                <p:spPr bwMode="auto">
                  <a:xfrm>
                    <a:off x="-4" y="1996"/>
                    <a:ext cx="2984" cy="106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pic>
                <p:nvPicPr>
                  <p:cNvPr id="62" name="Picture 61" descr="MSOfficePNG(21)"/>
                  <p:cNvPicPr>
                    <a:picLocks noChangeAspect="1" noChangeArrowheads="1"/>
                  </p:cNvPicPr>
                  <p:nvPr/>
                </p:nvPicPr>
                <p:blipFill>
                  <a:blip r:embed="rId3" cstate="email"/>
                  <a:srcRect/>
                  <a:stretch>
                    <a:fillRect/>
                  </a:stretch>
                </p:blipFill>
                <p:spPr bwMode="auto">
                  <a:xfrm>
                    <a:off x="104" y="2328"/>
                    <a:ext cx="368" cy="4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pic>
                <p:nvPicPr>
                  <p:cNvPr id="63" name="Picture 62" descr="MSOfficePNG(21)"/>
                  <p:cNvPicPr>
                    <a:picLocks noChangeAspect="1" noChangeArrowheads="1"/>
                  </p:cNvPicPr>
                  <p:nvPr/>
                </p:nvPicPr>
                <p:blipFill>
                  <a:blip r:embed="rId3" cstate="email"/>
                  <a:srcRect/>
                  <a:stretch>
                    <a:fillRect/>
                  </a:stretch>
                </p:blipFill>
                <p:spPr bwMode="auto">
                  <a:xfrm>
                    <a:off x="672" y="2336"/>
                    <a:ext cx="368" cy="4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pic>
                <p:nvPicPr>
                  <p:cNvPr id="64" name="Picture 63" descr="MSOfficePNG(21)"/>
                  <p:cNvPicPr>
                    <a:picLocks noChangeAspect="1" noChangeArrowheads="1"/>
                  </p:cNvPicPr>
                  <p:nvPr/>
                </p:nvPicPr>
                <p:blipFill>
                  <a:blip r:embed="rId3" cstate="email"/>
                  <a:srcRect/>
                  <a:stretch>
                    <a:fillRect/>
                  </a:stretch>
                </p:blipFill>
                <p:spPr bwMode="auto">
                  <a:xfrm>
                    <a:off x="1256" y="2320"/>
                    <a:ext cx="368" cy="4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pic>
                <p:nvPicPr>
                  <p:cNvPr id="65" name="Picture 64" descr="MSOfficePNG(21)"/>
                  <p:cNvPicPr>
                    <a:picLocks noChangeAspect="1" noChangeArrowheads="1"/>
                  </p:cNvPicPr>
                  <p:nvPr/>
                </p:nvPicPr>
                <p:blipFill>
                  <a:blip r:embed="rId3" cstate="email"/>
                  <a:srcRect/>
                  <a:stretch>
                    <a:fillRect/>
                  </a:stretch>
                </p:blipFill>
                <p:spPr bwMode="auto">
                  <a:xfrm>
                    <a:off x="1864" y="2344"/>
                    <a:ext cx="368" cy="4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pic>
                <p:nvPicPr>
                  <p:cNvPr id="66" name="Picture 65" descr="MSOfficePNG(21)"/>
                  <p:cNvPicPr>
                    <a:picLocks noChangeAspect="1" noChangeArrowheads="1"/>
                  </p:cNvPicPr>
                  <p:nvPr/>
                </p:nvPicPr>
                <p:blipFill>
                  <a:blip r:embed="rId3" cstate="email"/>
                  <a:srcRect/>
                  <a:stretch>
                    <a:fillRect/>
                  </a:stretch>
                </p:blipFill>
                <p:spPr bwMode="auto">
                  <a:xfrm>
                    <a:off x="2424" y="2328"/>
                    <a:ext cx="368" cy="4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</p:grpSp>
            <p:pic>
              <p:nvPicPr>
                <p:cNvPr id="56" name="Picture 55" descr="temp(3)"/>
                <p:cNvPicPr>
                  <a:picLocks noChangeAspect="1" noChangeArrowheads="1"/>
                </p:cNvPicPr>
                <p:nvPr/>
              </p:nvPicPr>
              <p:blipFill>
                <a:blip r:embed="rId4" cstate="email"/>
                <a:srcRect/>
                <a:stretch>
                  <a:fillRect/>
                </a:stretch>
              </p:blipFill>
              <p:spPr bwMode="auto">
                <a:xfrm>
                  <a:off x="108" y="2752"/>
                  <a:ext cx="296" cy="2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7" name="Picture 56" descr="MSOfficePNG(23)"/>
                <p:cNvPicPr>
                  <a:picLocks noChangeAspect="1" noChangeArrowheads="1"/>
                </p:cNvPicPr>
                <p:nvPr/>
              </p:nvPicPr>
              <p:blipFill>
                <a:blip r:embed="rId5" cstate="email"/>
                <a:srcRect/>
                <a:stretch>
                  <a:fillRect/>
                </a:stretch>
              </p:blipFill>
              <p:spPr bwMode="auto">
                <a:xfrm>
                  <a:off x="708" y="2760"/>
                  <a:ext cx="296" cy="2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8" name="Picture 57" descr="MSOfficePNG(23)"/>
                <p:cNvPicPr>
                  <a:picLocks noChangeAspect="1" noChangeArrowheads="1"/>
                </p:cNvPicPr>
                <p:nvPr/>
              </p:nvPicPr>
              <p:blipFill>
                <a:blip r:embed="rId5" cstate="email"/>
                <a:srcRect/>
                <a:stretch>
                  <a:fillRect/>
                </a:stretch>
              </p:blipFill>
              <p:spPr bwMode="auto">
                <a:xfrm>
                  <a:off x="1260" y="2760"/>
                  <a:ext cx="296" cy="2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9" name="Picture 58" descr="MSOfficePNG(23)"/>
                <p:cNvPicPr>
                  <a:picLocks noChangeAspect="1" noChangeArrowheads="1"/>
                </p:cNvPicPr>
                <p:nvPr/>
              </p:nvPicPr>
              <p:blipFill>
                <a:blip r:embed="rId5" cstate="email"/>
                <a:srcRect/>
                <a:stretch>
                  <a:fillRect/>
                </a:stretch>
              </p:blipFill>
              <p:spPr bwMode="auto">
                <a:xfrm>
                  <a:off x="1884" y="2760"/>
                  <a:ext cx="296" cy="2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" name="Picture 59" descr="MSOfficePNG(23)"/>
                <p:cNvPicPr>
                  <a:picLocks noChangeAspect="1" noChangeArrowheads="1"/>
                </p:cNvPicPr>
                <p:nvPr/>
              </p:nvPicPr>
              <p:blipFill>
                <a:blip r:embed="rId5" cstate="email"/>
                <a:srcRect/>
                <a:stretch>
                  <a:fillRect/>
                </a:stretch>
              </p:blipFill>
              <p:spPr bwMode="auto">
                <a:xfrm>
                  <a:off x="2476" y="2744"/>
                  <a:ext cx="296" cy="2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47" name="Line 27"/>
              <p:cNvSpPr>
                <a:spLocks noChangeShapeType="1"/>
              </p:cNvSpPr>
              <p:nvPr/>
            </p:nvSpPr>
            <p:spPr bwMode="auto">
              <a:xfrm>
                <a:off x="280" y="2200"/>
                <a:ext cx="232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 type="none" w="med" len="sm"/>
                <a:tailEnd type="none" w="med" len="sm"/>
              </a:ln>
              <a:effectLst/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grpSp>
            <p:nvGrpSpPr>
              <p:cNvPr id="48" name="Group 47"/>
              <p:cNvGrpSpPr>
                <a:grpSpLocks/>
              </p:cNvGrpSpPr>
              <p:nvPr/>
            </p:nvGrpSpPr>
            <p:grpSpPr bwMode="auto">
              <a:xfrm>
                <a:off x="272" y="2176"/>
                <a:ext cx="2337" cy="89"/>
                <a:chOff x="272" y="2176"/>
                <a:chExt cx="2337" cy="89"/>
              </a:xfrm>
            </p:grpSpPr>
            <p:sp>
              <p:nvSpPr>
                <p:cNvPr id="49" name="Freeform 48"/>
                <p:cNvSpPr>
                  <a:spLocks/>
                </p:cNvSpPr>
                <p:nvPr/>
              </p:nvSpPr>
              <p:spPr bwMode="auto">
                <a:xfrm>
                  <a:off x="272" y="2176"/>
                  <a:ext cx="17" cy="5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" y="4"/>
                    </a:cxn>
                    <a:cxn ang="0">
                      <a:pos x="6" y="7"/>
                    </a:cxn>
                    <a:cxn ang="0">
                      <a:pos x="9" y="11"/>
                    </a:cxn>
                    <a:cxn ang="0">
                      <a:pos x="11" y="15"/>
                    </a:cxn>
                    <a:cxn ang="0">
                      <a:pos x="13" y="20"/>
                    </a:cxn>
                    <a:cxn ang="0">
                      <a:pos x="14" y="25"/>
                    </a:cxn>
                    <a:cxn ang="0">
                      <a:pos x="14" y="30"/>
                    </a:cxn>
                    <a:cxn ang="0">
                      <a:pos x="15" y="31"/>
                    </a:cxn>
                    <a:cxn ang="0">
                      <a:pos x="15" y="30"/>
                    </a:cxn>
                    <a:cxn ang="0">
                      <a:pos x="15" y="29"/>
                    </a:cxn>
                    <a:cxn ang="0">
                      <a:pos x="16" y="29"/>
                    </a:cxn>
                    <a:cxn ang="0">
                      <a:pos x="16" y="30"/>
                    </a:cxn>
                    <a:cxn ang="0">
                      <a:pos x="16" y="38"/>
                    </a:cxn>
                    <a:cxn ang="0">
                      <a:pos x="16" y="51"/>
                    </a:cxn>
                    <a:cxn ang="0">
                      <a:pos x="15" y="53"/>
                    </a:cxn>
                    <a:cxn ang="0">
                      <a:pos x="14" y="51"/>
                    </a:cxn>
                    <a:cxn ang="0">
                      <a:pos x="8" y="40"/>
                    </a:cxn>
                  </a:cxnLst>
                  <a:rect l="0" t="0" r="r" b="b"/>
                  <a:pathLst>
                    <a:path w="17" h="54">
                      <a:moveTo>
                        <a:pt x="0" y="0"/>
                      </a:moveTo>
                      <a:lnTo>
                        <a:pt x="4" y="4"/>
                      </a:lnTo>
                      <a:lnTo>
                        <a:pt x="6" y="7"/>
                      </a:lnTo>
                      <a:lnTo>
                        <a:pt x="9" y="11"/>
                      </a:lnTo>
                      <a:lnTo>
                        <a:pt x="11" y="15"/>
                      </a:lnTo>
                      <a:lnTo>
                        <a:pt x="13" y="20"/>
                      </a:lnTo>
                      <a:lnTo>
                        <a:pt x="14" y="25"/>
                      </a:lnTo>
                      <a:lnTo>
                        <a:pt x="14" y="30"/>
                      </a:lnTo>
                      <a:lnTo>
                        <a:pt x="15" y="31"/>
                      </a:lnTo>
                      <a:lnTo>
                        <a:pt x="15" y="30"/>
                      </a:lnTo>
                      <a:lnTo>
                        <a:pt x="15" y="29"/>
                      </a:lnTo>
                      <a:lnTo>
                        <a:pt x="16" y="29"/>
                      </a:lnTo>
                      <a:lnTo>
                        <a:pt x="16" y="30"/>
                      </a:lnTo>
                      <a:lnTo>
                        <a:pt x="16" y="38"/>
                      </a:lnTo>
                      <a:lnTo>
                        <a:pt x="16" y="51"/>
                      </a:lnTo>
                      <a:lnTo>
                        <a:pt x="15" y="53"/>
                      </a:lnTo>
                      <a:lnTo>
                        <a:pt x="14" y="51"/>
                      </a:lnTo>
                      <a:lnTo>
                        <a:pt x="8" y="40"/>
                      </a:ln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endParaRPr lang="ru-RU"/>
                </a:p>
              </p:txBody>
            </p:sp>
            <p:sp>
              <p:nvSpPr>
                <p:cNvPr id="50" name="Freeform 49"/>
                <p:cNvSpPr>
                  <a:spLocks/>
                </p:cNvSpPr>
                <p:nvPr/>
              </p:nvSpPr>
              <p:spPr bwMode="auto">
                <a:xfrm>
                  <a:off x="280" y="2176"/>
                  <a:ext cx="1" cy="5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6"/>
                    </a:cxn>
                  </a:cxnLst>
                  <a:rect l="0" t="0" r="r" b="b"/>
                  <a:pathLst>
                    <a:path w="1" h="57">
                      <a:moveTo>
                        <a:pt x="0" y="0"/>
                      </a:moveTo>
                      <a:lnTo>
                        <a:pt x="0" y="56"/>
                      </a:ln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endParaRPr lang="ru-RU"/>
                </a:p>
              </p:txBody>
            </p:sp>
            <p:sp>
              <p:nvSpPr>
                <p:cNvPr id="51" name="Freeform 50"/>
                <p:cNvSpPr>
                  <a:spLocks/>
                </p:cNvSpPr>
                <p:nvPr/>
              </p:nvSpPr>
              <p:spPr bwMode="auto">
                <a:xfrm>
                  <a:off x="856" y="2184"/>
                  <a:ext cx="9" cy="49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" y="9"/>
                    </a:cxn>
                    <a:cxn ang="0">
                      <a:pos x="6" y="13"/>
                    </a:cxn>
                    <a:cxn ang="0">
                      <a:pos x="6" y="18"/>
                    </a:cxn>
                    <a:cxn ang="0">
                      <a:pos x="8" y="48"/>
                    </a:cxn>
                  </a:cxnLst>
                  <a:rect l="0" t="0" r="r" b="b"/>
                  <a:pathLst>
                    <a:path w="9" h="49">
                      <a:moveTo>
                        <a:pt x="0" y="0"/>
                      </a:moveTo>
                      <a:lnTo>
                        <a:pt x="4" y="9"/>
                      </a:lnTo>
                      <a:lnTo>
                        <a:pt x="6" y="13"/>
                      </a:lnTo>
                      <a:lnTo>
                        <a:pt x="6" y="18"/>
                      </a:lnTo>
                      <a:lnTo>
                        <a:pt x="8" y="48"/>
                      </a:ln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endParaRPr lang="ru-RU"/>
                </a:p>
              </p:txBody>
            </p:sp>
            <p:sp>
              <p:nvSpPr>
                <p:cNvPr id="52" name="Freeform 51"/>
                <p:cNvSpPr>
                  <a:spLocks/>
                </p:cNvSpPr>
                <p:nvPr/>
              </p:nvSpPr>
              <p:spPr bwMode="auto">
                <a:xfrm>
                  <a:off x="1448" y="2176"/>
                  <a:ext cx="9" cy="6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9"/>
                    </a:cxn>
                    <a:cxn ang="0">
                      <a:pos x="1" y="34"/>
                    </a:cxn>
                    <a:cxn ang="0">
                      <a:pos x="2" y="40"/>
                    </a:cxn>
                    <a:cxn ang="0">
                      <a:pos x="8" y="64"/>
                    </a:cxn>
                  </a:cxnLst>
                  <a:rect l="0" t="0" r="r" b="b"/>
                  <a:pathLst>
                    <a:path w="9" h="65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1" y="34"/>
                      </a:lnTo>
                      <a:lnTo>
                        <a:pt x="2" y="40"/>
                      </a:lnTo>
                      <a:lnTo>
                        <a:pt x="8" y="64"/>
                      </a:ln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endParaRPr lang="ru-RU"/>
                </a:p>
              </p:txBody>
            </p:sp>
            <p:sp>
              <p:nvSpPr>
                <p:cNvPr id="53" name="Freeform 52"/>
                <p:cNvSpPr>
                  <a:spLocks/>
                </p:cNvSpPr>
                <p:nvPr/>
              </p:nvSpPr>
              <p:spPr bwMode="auto">
                <a:xfrm>
                  <a:off x="2032" y="2184"/>
                  <a:ext cx="9" cy="6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9"/>
                    </a:cxn>
                    <a:cxn ang="0">
                      <a:pos x="1" y="34"/>
                    </a:cxn>
                    <a:cxn ang="0">
                      <a:pos x="2" y="40"/>
                    </a:cxn>
                    <a:cxn ang="0">
                      <a:pos x="8" y="64"/>
                    </a:cxn>
                  </a:cxnLst>
                  <a:rect l="0" t="0" r="r" b="b"/>
                  <a:pathLst>
                    <a:path w="9" h="65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1" y="34"/>
                      </a:lnTo>
                      <a:lnTo>
                        <a:pt x="2" y="40"/>
                      </a:lnTo>
                      <a:lnTo>
                        <a:pt x="8" y="64"/>
                      </a:ln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endParaRPr lang="ru-RU"/>
                </a:p>
              </p:txBody>
            </p:sp>
            <p:sp>
              <p:nvSpPr>
                <p:cNvPr id="54" name="Freeform 53"/>
                <p:cNvSpPr>
                  <a:spLocks/>
                </p:cNvSpPr>
                <p:nvPr/>
              </p:nvSpPr>
              <p:spPr bwMode="auto">
                <a:xfrm>
                  <a:off x="2608" y="2176"/>
                  <a:ext cx="1" cy="89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1" h="89">
                      <a:moveTo>
                        <a:pt x="0" y="0"/>
                      </a:moveTo>
                      <a:lnTo>
                        <a:pt x="0" y="88"/>
                      </a:ln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endParaRPr lang="ru-RU"/>
                </a:p>
              </p:txBody>
            </p:sp>
          </p:grpSp>
        </p:grpSp>
        <p:sp>
          <p:nvSpPr>
            <p:cNvPr id="38" name="Text Box 36"/>
            <p:cNvSpPr txBox="1">
              <a:spLocks noChangeArrowheads="1"/>
            </p:cNvSpPr>
            <p:nvPr/>
          </p:nvSpPr>
          <p:spPr bwMode="auto">
            <a:xfrm>
              <a:off x="472" y="2048"/>
              <a:ext cx="304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ru-RU" sz="1300">
                  <a:solidFill>
                    <a:srgbClr val="000000"/>
                  </a:solidFill>
                  <a:latin typeface="Arial - 14"/>
                </a:rPr>
                <a:t>S</a:t>
              </a:r>
              <a:r>
                <a:rPr lang="ru-RU" sz="900" baseline="-25000">
                  <a:solidFill>
                    <a:srgbClr val="000000"/>
                  </a:solidFill>
                  <a:latin typeface="Arial - 14"/>
                </a:rPr>
                <a:t>1</a:t>
              </a:r>
            </a:p>
          </p:txBody>
        </p:sp>
        <p:sp>
          <p:nvSpPr>
            <p:cNvPr id="39" name="Text Box 37"/>
            <p:cNvSpPr txBox="1">
              <a:spLocks noChangeArrowheads="1"/>
            </p:cNvSpPr>
            <p:nvPr/>
          </p:nvSpPr>
          <p:spPr bwMode="auto">
            <a:xfrm>
              <a:off x="1056" y="2032"/>
              <a:ext cx="304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ru-RU" sz="1300">
                  <a:solidFill>
                    <a:srgbClr val="000000"/>
                  </a:solidFill>
                  <a:latin typeface="Arial - 14"/>
                </a:rPr>
                <a:t>S</a:t>
              </a:r>
              <a:r>
                <a:rPr lang="ru-RU" sz="900" baseline="-25000">
                  <a:solidFill>
                    <a:srgbClr val="000000"/>
                  </a:solidFill>
                  <a:latin typeface="Arial - 14"/>
                </a:rPr>
                <a:t>2</a:t>
              </a:r>
            </a:p>
          </p:txBody>
        </p:sp>
        <p:sp>
          <p:nvSpPr>
            <p:cNvPr id="40" name="Text Box 38"/>
            <p:cNvSpPr txBox="1">
              <a:spLocks noChangeArrowheads="1"/>
            </p:cNvSpPr>
            <p:nvPr/>
          </p:nvSpPr>
          <p:spPr bwMode="auto">
            <a:xfrm>
              <a:off x="1624" y="2016"/>
              <a:ext cx="304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ru-RU" sz="1300">
                  <a:solidFill>
                    <a:srgbClr val="000000"/>
                  </a:solidFill>
                  <a:latin typeface="Arial - 14"/>
                </a:rPr>
                <a:t>S</a:t>
              </a:r>
              <a:r>
                <a:rPr lang="ru-RU" sz="900" baseline="-25000">
                  <a:solidFill>
                    <a:srgbClr val="000000"/>
                  </a:solidFill>
                  <a:latin typeface="Arial - 14"/>
                </a:rPr>
                <a:t>3</a:t>
              </a:r>
            </a:p>
          </p:txBody>
        </p:sp>
        <p:sp>
          <p:nvSpPr>
            <p:cNvPr id="41" name="Text Box 39"/>
            <p:cNvSpPr txBox="1">
              <a:spLocks noChangeArrowheads="1"/>
            </p:cNvSpPr>
            <p:nvPr/>
          </p:nvSpPr>
          <p:spPr bwMode="auto">
            <a:xfrm>
              <a:off x="2208" y="2024"/>
              <a:ext cx="304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ru-RU" sz="1300">
                  <a:solidFill>
                    <a:srgbClr val="000000"/>
                  </a:solidFill>
                  <a:latin typeface="Arial - 14"/>
                </a:rPr>
                <a:t>S</a:t>
              </a:r>
              <a:r>
                <a:rPr lang="ru-RU" sz="900" baseline="-25000">
                  <a:solidFill>
                    <a:srgbClr val="000000"/>
                  </a:solidFill>
                  <a:latin typeface="Arial - 14"/>
                </a:rPr>
                <a:t>4</a:t>
              </a:r>
            </a:p>
          </p:txBody>
        </p:sp>
        <p:sp>
          <p:nvSpPr>
            <p:cNvPr id="42" name="Text Box 40"/>
            <p:cNvSpPr txBox="1">
              <a:spLocks noChangeArrowheads="1"/>
            </p:cNvSpPr>
            <p:nvPr/>
          </p:nvSpPr>
          <p:spPr bwMode="auto">
            <a:xfrm>
              <a:off x="1080" y="2272"/>
              <a:ext cx="256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ru-RU" sz="1300">
                  <a:solidFill>
                    <a:srgbClr val="000000"/>
                  </a:solidFill>
                  <a:latin typeface="Arial - 14"/>
                </a:rPr>
                <a:t>t</a:t>
              </a:r>
              <a:r>
                <a:rPr lang="ru-RU" sz="900" baseline="-25000">
                  <a:solidFill>
                    <a:srgbClr val="000000"/>
                  </a:solidFill>
                  <a:latin typeface="Arial - 14"/>
                </a:rPr>
                <a:t>2</a:t>
              </a:r>
            </a:p>
          </p:txBody>
        </p:sp>
        <p:sp>
          <p:nvSpPr>
            <p:cNvPr id="43" name="Text Box 41"/>
            <p:cNvSpPr txBox="1">
              <a:spLocks noChangeArrowheads="1"/>
            </p:cNvSpPr>
            <p:nvPr/>
          </p:nvSpPr>
          <p:spPr bwMode="auto">
            <a:xfrm>
              <a:off x="1664" y="2280"/>
              <a:ext cx="256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ru-RU" sz="1300">
                  <a:solidFill>
                    <a:srgbClr val="000000"/>
                  </a:solidFill>
                  <a:latin typeface="Arial - 14"/>
                </a:rPr>
                <a:t>t</a:t>
              </a:r>
              <a:r>
                <a:rPr lang="ru-RU" sz="900" baseline="-25000">
                  <a:solidFill>
                    <a:srgbClr val="000000"/>
                  </a:solidFill>
                  <a:latin typeface="Arial - 14"/>
                </a:rPr>
                <a:t>3</a:t>
              </a:r>
            </a:p>
          </p:txBody>
        </p:sp>
        <p:sp>
          <p:nvSpPr>
            <p:cNvPr id="44" name="Text Box 42"/>
            <p:cNvSpPr txBox="1">
              <a:spLocks noChangeArrowheads="1"/>
            </p:cNvSpPr>
            <p:nvPr/>
          </p:nvSpPr>
          <p:spPr bwMode="auto">
            <a:xfrm>
              <a:off x="2264" y="2272"/>
              <a:ext cx="256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ru-RU" sz="1300">
                  <a:solidFill>
                    <a:srgbClr val="000000"/>
                  </a:solidFill>
                  <a:latin typeface="Arial - 14"/>
                </a:rPr>
                <a:t>t</a:t>
              </a:r>
              <a:r>
                <a:rPr lang="ru-RU" sz="900" baseline="-25000">
                  <a:solidFill>
                    <a:srgbClr val="000000"/>
                  </a:solidFill>
                  <a:latin typeface="Arial - 14"/>
                </a:rPr>
                <a:t>4</a:t>
              </a:r>
            </a:p>
          </p:txBody>
        </p:sp>
        <p:sp>
          <p:nvSpPr>
            <p:cNvPr id="45" name="Text Box 43"/>
            <p:cNvSpPr txBox="1">
              <a:spLocks noChangeArrowheads="1"/>
            </p:cNvSpPr>
            <p:nvPr/>
          </p:nvSpPr>
          <p:spPr bwMode="auto">
            <a:xfrm>
              <a:off x="488" y="2280"/>
              <a:ext cx="256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ru-RU" sz="1300">
                  <a:solidFill>
                    <a:srgbClr val="000000"/>
                  </a:solidFill>
                  <a:latin typeface="Arial - 14"/>
                </a:rPr>
                <a:t>t</a:t>
              </a:r>
              <a:r>
                <a:rPr lang="ru-RU" sz="900" baseline="-25000">
                  <a:solidFill>
                    <a:srgbClr val="000000"/>
                  </a:solidFill>
                  <a:latin typeface="Arial - 14"/>
                </a:rPr>
                <a:t>1</a:t>
              </a:r>
            </a:p>
          </p:txBody>
        </p:sp>
      </p:grp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6655265" y="4304680"/>
            <a:ext cx="4933950" cy="1689100"/>
            <a:chOff x="3472" y="1852"/>
            <a:chExt cx="3108" cy="1064"/>
          </a:xfrm>
        </p:grpSpPr>
        <p:grpSp>
          <p:nvGrpSpPr>
            <p:cNvPr id="8" name="Group 7"/>
            <p:cNvGrpSpPr>
              <a:grpSpLocks/>
            </p:cNvGrpSpPr>
            <p:nvPr/>
          </p:nvGrpSpPr>
          <p:grpSpPr bwMode="auto">
            <a:xfrm>
              <a:off x="3472" y="1852"/>
              <a:ext cx="3108" cy="1064"/>
              <a:chOff x="3472" y="1852"/>
              <a:chExt cx="3108" cy="1064"/>
            </a:xfrm>
          </p:grpSpPr>
          <p:grpSp>
            <p:nvGrpSpPr>
              <p:cNvPr id="17" name="Group 16"/>
              <p:cNvGrpSpPr>
                <a:grpSpLocks/>
              </p:cNvGrpSpPr>
              <p:nvPr/>
            </p:nvGrpSpPr>
            <p:grpSpPr bwMode="auto">
              <a:xfrm>
                <a:off x="3472" y="1852"/>
                <a:ext cx="3108" cy="1064"/>
                <a:chOff x="3472" y="1852"/>
                <a:chExt cx="3108" cy="1064"/>
              </a:xfrm>
            </p:grpSpPr>
            <p:grpSp>
              <p:nvGrpSpPr>
                <p:cNvPr id="25" name="Group 24"/>
                <p:cNvGrpSpPr>
                  <a:grpSpLocks/>
                </p:cNvGrpSpPr>
                <p:nvPr/>
              </p:nvGrpSpPr>
              <p:grpSpPr bwMode="auto">
                <a:xfrm>
                  <a:off x="3472" y="1852"/>
                  <a:ext cx="3108" cy="1064"/>
                  <a:chOff x="3472" y="1852"/>
                  <a:chExt cx="3108" cy="1064"/>
                </a:xfrm>
              </p:grpSpPr>
              <p:pic>
                <p:nvPicPr>
                  <p:cNvPr id="31" name="Picture 30" descr="MSOfficePNG(19)"/>
                  <p:cNvPicPr>
                    <a:picLocks noChangeAspect="1" noChangeArrowheads="1"/>
                  </p:cNvPicPr>
                  <p:nvPr/>
                </p:nvPicPr>
                <p:blipFill>
                  <a:blip r:embed="rId2" cstate="email"/>
                  <a:srcRect/>
                  <a:stretch>
                    <a:fillRect/>
                  </a:stretch>
                </p:blipFill>
                <p:spPr bwMode="auto">
                  <a:xfrm>
                    <a:off x="3596" y="1852"/>
                    <a:ext cx="2984" cy="106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pic>
                <p:nvPicPr>
                  <p:cNvPr id="32" name="Picture 31" descr="MSOfficePNG(21)"/>
                  <p:cNvPicPr>
                    <a:picLocks noChangeAspect="1" noChangeArrowheads="1"/>
                  </p:cNvPicPr>
                  <p:nvPr/>
                </p:nvPicPr>
                <p:blipFill>
                  <a:blip r:embed="rId3" cstate="email"/>
                  <a:srcRect/>
                  <a:stretch>
                    <a:fillRect/>
                  </a:stretch>
                </p:blipFill>
                <p:spPr bwMode="auto">
                  <a:xfrm>
                    <a:off x="6136" y="2176"/>
                    <a:ext cx="368" cy="4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pic>
                <p:nvPicPr>
                  <p:cNvPr id="33" name="Picture 32" descr="MSOfficePNG(21)"/>
                  <p:cNvPicPr>
                    <a:picLocks noChangeAspect="1" noChangeArrowheads="1"/>
                  </p:cNvPicPr>
                  <p:nvPr/>
                </p:nvPicPr>
                <p:blipFill>
                  <a:blip r:embed="rId3" cstate="email"/>
                  <a:srcRect/>
                  <a:stretch>
                    <a:fillRect/>
                  </a:stretch>
                </p:blipFill>
                <p:spPr bwMode="auto">
                  <a:xfrm>
                    <a:off x="3472" y="2176"/>
                    <a:ext cx="368" cy="4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pic>
                <p:nvPicPr>
                  <p:cNvPr id="34" name="Picture 33" descr="MSOfficePNG(21)"/>
                  <p:cNvPicPr>
                    <a:picLocks noChangeAspect="1" noChangeArrowheads="1"/>
                  </p:cNvPicPr>
                  <p:nvPr/>
                </p:nvPicPr>
                <p:blipFill>
                  <a:blip r:embed="rId3" cstate="email"/>
                  <a:srcRect/>
                  <a:stretch>
                    <a:fillRect/>
                  </a:stretch>
                </p:blipFill>
                <p:spPr bwMode="auto">
                  <a:xfrm>
                    <a:off x="3856" y="2168"/>
                    <a:ext cx="368" cy="4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pic>
                <p:nvPicPr>
                  <p:cNvPr id="35" name="Picture 34" descr="MSOfficePNG(21)"/>
                  <p:cNvPicPr>
                    <a:picLocks noChangeAspect="1" noChangeArrowheads="1"/>
                  </p:cNvPicPr>
                  <p:nvPr/>
                </p:nvPicPr>
                <p:blipFill>
                  <a:blip r:embed="rId3" cstate="email"/>
                  <a:srcRect/>
                  <a:stretch>
                    <a:fillRect/>
                  </a:stretch>
                </p:blipFill>
                <p:spPr bwMode="auto">
                  <a:xfrm>
                    <a:off x="4440" y="2192"/>
                    <a:ext cx="368" cy="4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pic>
                <p:nvPicPr>
                  <p:cNvPr id="36" name="Picture 35" descr="MSOfficePNG(21)"/>
                  <p:cNvPicPr>
                    <a:picLocks noChangeAspect="1" noChangeArrowheads="1"/>
                  </p:cNvPicPr>
                  <p:nvPr/>
                </p:nvPicPr>
                <p:blipFill>
                  <a:blip r:embed="rId3" cstate="email"/>
                  <a:srcRect/>
                  <a:stretch>
                    <a:fillRect/>
                  </a:stretch>
                </p:blipFill>
                <p:spPr bwMode="auto">
                  <a:xfrm>
                    <a:off x="5152" y="2192"/>
                    <a:ext cx="368" cy="4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</p:grpSp>
            <p:pic>
              <p:nvPicPr>
                <p:cNvPr id="26" name="Picture 25" descr="MSOfficePNG(23)"/>
                <p:cNvPicPr>
                  <a:picLocks noChangeAspect="1" noChangeArrowheads="1"/>
                </p:cNvPicPr>
                <p:nvPr/>
              </p:nvPicPr>
              <p:blipFill>
                <a:blip r:embed="rId5" cstate="email"/>
                <a:srcRect/>
                <a:stretch>
                  <a:fillRect/>
                </a:stretch>
              </p:blipFill>
              <p:spPr bwMode="auto">
                <a:xfrm>
                  <a:off x="3516" y="2584"/>
                  <a:ext cx="296" cy="2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" name="Picture 26" descr="MSOfficePNG(23)"/>
                <p:cNvPicPr>
                  <a:picLocks noChangeAspect="1" noChangeArrowheads="1"/>
                </p:cNvPicPr>
                <p:nvPr/>
              </p:nvPicPr>
              <p:blipFill>
                <a:blip r:embed="rId5" cstate="email"/>
                <a:srcRect/>
                <a:stretch>
                  <a:fillRect/>
                </a:stretch>
              </p:blipFill>
              <p:spPr bwMode="auto">
                <a:xfrm>
                  <a:off x="3900" y="2576"/>
                  <a:ext cx="296" cy="2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" name="Picture 27" descr="MSOfficePNG(23)"/>
                <p:cNvPicPr>
                  <a:picLocks noChangeAspect="1" noChangeArrowheads="1"/>
                </p:cNvPicPr>
                <p:nvPr/>
              </p:nvPicPr>
              <p:blipFill>
                <a:blip r:embed="rId5" cstate="email"/>
                <a:srcRect/>
                <a:stretch>
                  <a:fillRect/>
                </a:stretch>
              </p:blipFill>
              <p:spPr bwMode="auto">
                <a:xfrm>
                  <a:off x="4484" y="2576"/>
                  <a:ext cx="296" cy="2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9" name="Picture 28" descr="MSOfficePNG(23)"/>
                <p:cNvPicPr>
                  <a:picLocks noChangeAspect="1" noChangeArrowheads="1"/>
                </p:cNvPicPr>
                <p:nvPr/>
              </p:nvPicPr>
              <p:blipFill>
                <a:blip r:embed="rId5" cstate="email"/>
                <a:srcRect/>
                <a:stretch>
                  <a:fillRect/>
                </a:stretch>
              </p:blipFill>
              <p:spPr bwMode="auto">
                <a:xfrm>
                  <a:off x="5220" y="2576"/>
                  <a:ext cx="296" cy="2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" name="Picture 29" descr="MSOfficePNG(23)"/>
                <p:cNvPicPr>
                  <a:picLocks noChangeAspect="1" noChangeArrowheads="1"/>
                </p:cNvPicPr>
                <p:nvPr/>
              </p:nvPicPr>
              <p:blipFill>
                <a:blip r:embed="rId5" cstate="email"/>
                <a:srcRect/>
                <a:stretch>
                  <a:fillRect/>
                </a:stretch>
              </p:blipFill>
              <p:spPr bwMode="auto">
                <a:xfrm>
                  <a:off x="6148" y="2584"/>
                  <a:ext cx="296" cy="2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18" name="Line 58"/>
              <p:cNvSpPr>
                <a:spLocks noChangeShapeType="1"/>
              </p:cNvSpPr>
              <p:nvPr/>
            </p:nvSpPr>
            <p:spPr bwMode="auto">
              <a:xfrm>
                <a:off x="3576" y="2128"/>
                <a:ext cx="2624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 type="none" w="med" len="sm"/>
                <a:tailEnd type="none" w="med" len="sm"/>
              </a:ln>
              <a:effectLst/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grpSp>
            <p:nvGrpSpPr>
              <p:cNvPr id="19" name="Group 18"/>
              <p:cNvGrpSpPr>
                <a:grpSpLocks/>
              </p:cNvGrpSpPr>
              <p:nvPr/>
            </p:nvGrpSpPr>
            <p:grpSpPr bwMode="auto">
              <a:xfrm>
                <a:off x="3576" y="2088"/>
                <a:ext cx="2641" cy="89"/>
                <a:chOff x="3576" y="2088"/>
                <a:chExt cx="2641" cy="89"/>
              </a:xfrm>
            </p:grpSpPr>
            <p:sp>
              <p:nvSpPr>
                <p:cNvPr id="21" name="Freeform 20"/>
                <p:cNvSpPr>
                  <a:spLocks/>
                </p:cNvSpPr>
                <p:nvPr/>
              </p:nvSpPr>
              <p:spPr bwMode="auto">
                <a:xfrm>
                  <a:off x="3576" y="2096"/>
                  <a:ext cx="1" cy="6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64"/>
                    </a:cxn>
                  </a:cxnLst>
                  <a:rect l="0" t="0" r="r" b="b"/>
                  <a:pathLst>
                    <a:path w="1" h="65">
                      <a:moveTo>
                        <a:pt x="0" y="0"/>
                      </a:moveTo>
                      <a:lnTo>
                        <a:pt x="0" y="64"/>
                      </a:ln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endParaRPr lang="ru-RU"/>
                </a:p>
              </p:txBody>
            </p:sp>
            <p:sp>
              <p:nvSpPr>
                <p:cNvPr id="22" name="Freeform 21"/>
                <p:cNvSpPr>
                  <a:spLocks/>
                </p:cNvSpPr>
                <p:nvPr/>
              </p:nvSpPr>
              <p:spPr bwMode="auto">
                <a:xfrm>
                  <a:off x="4032" y="2096"/>
                  <a:ext cx="1" cy="8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1" h="81">
                      <a:moveTo>
                        <a:pt x="0" y="0"/>
                      </a:moveTo>
                      <a:lnTo>
                        <a:pt x="0" y="80"/>
                      </a:ln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endParaRPr lang="ru-RU"/>
                </a:p>
              </p:txBody>
            </p:sp>
            <p:sp>
              <p:nvSpPr>
                <p:cNvPr id="23" name="Freeform 22"/>
                <p:cNvSpPr>
                  <a:spLocks/>
                </p:cNvSpPr>
                <p:nvPr/>
              </p:nvSpPr>
              <p:spPr bwMode="auto">
                <a:xfrm>
                  <a:off x="4608" y="2088"/>
                  <a:ext cx="1" cy="7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2"/>
                    </a:cxn>
                  </a:cxnLst>
                  <a:rect l="0" t="0" r="r" b="b"/>
                  <a:pathLst>
                    <a:path w="1" h="73">
                      <a:moveTo>
                        <a:pt x="0" y="0"/>
                      </a:moveTo>
                      <a:lnTo>
                        <a:pt x="0" y="72"/>
                      </a:ln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endParaRPr lang="ru-RU"/>
                </a:p>
              </p:txBody>
            </p:sp>
            <p:sp>
              <p:nvSpPr>
                <p:cNvPr id="24" name="Freeform 23"/>
                <p:cNvSpPr>
                  <a:spLocks/>
                </p:cNvSpPr>
                <p:nvPr/>
              </p:nvSpPr>
              <p:spPr bwMode="auto">
                <a:xfrm>
                  <a:off x="6216" y="2088"/>
                  <a:ext cx="1" cy="7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2"/>
                    </a:cxn>
                  </a:cxnLst>
                  <a:rect l="0" t="0" r="r" b="b"/>
                  <a:pathLst>
                    <a:path w="1" h="73">
                      <a:moveTo>
                        <a:pt x="0" y="0"/>
                      </a:moveTo>
                      <a:lnTo>
                        <a:pt x="0" y="72"/>
                      </a:ln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endParaRPr lang="ru-RU"/>
                </a:p>
              </p:txBody>
            </p:sp>
          </p:grp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5344" y="2088"/>
                <a:ext cx="1" cy="7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"/>
                  </a:cxn>
                </a:cxnLst>
                <a:rect l="0" t="0" r="r" b="b"/>
                <a:pathLst>
                  <a:path w="1" h="73">
                    <a:moveTo>
                      <a:pt x="0" y="0"/>
                    </a:moveTo>
                    <a:lnTo>
                      <a:pt x="0" y="72"/>
                    </a:ln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</p:grpSp>
        <p:sp>
          <p:nvSpPr>
            <p:cNvPr id="9" name="Text Box 66"/>
            <p:cNvSpPr txBox="1">
              <a:spLocks noChangeArrowheads="1"/>
            </p:cNvSpPr>
            <p:nvPr/>
          </p:nvSpPr>
          <p:spPr bwMode="auto">
            <a:xfrm>
              <a:off x="3704" y="1920"/>
              <a:ext cx="304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ru-RU" sz="1300">
                  <a:solidFill>
                    <a:srgbClr val="000000"/>
                  </a:solidFill>
                  <a:latin typeface="Arial - 14"/>
                </a:rPr>
                <a:t>S</a:t>
              </a:r>
              <a:r>
                <a:rPr lang="ru-RU" sz="900" baseline="-25000">
                  <a:solidFill>
                    <a:srgbClr val="000000"/>
                  </a:solidFill>
                  <a:latin typeface="Arial - 14"/>
                </a:rPr>
                <a:t>1</a:t>
              </a:r>
            </a:p>
          </p:txBody>
        </p:sp>
        <p:sp>
          <p:nvSpPr>
            <p:cNvPr id="10" name="Text Box 67"/>
            <p:cNvSpPr txBox="1">
              <a:spLocks noChangeArrowheads="1"/>
            </p:cNvSpPr>
            <p:nvPr/>
          </p:nvSpPr>
          <p:spPr bwMode="auto">
            <a:xfrm>
              <a:off x="4192" y="1904"/>
              <a:ext cx="304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ru-RU" sz="1300">
                  <a:solidFill>
                    <a:srgbClr val="000000"/>
                  </a:solidFill>
                  <a:latin typeface="Arial - 14"/>
                </a:rPr>
                <a:t>S</a:t>
              </a:r>
              <a:r>
                <a:rPr lang="ru-RU" sz="900" baseline="-25000">
                  <a:solidFill>
                    <a:srgbClr val="000000"/>
                  </a:solidFill>
                  <a:latin typeface="Arial - 14"/>
                </a:rPr>
                <a:t>2</a:t>
              </a:r>
            </a:p>
          </p:txBody>
        </p:sp>
        <p:sp>
          <p:nvSpPr>
            <p:cNvPr id="11" name="Text Box 68"/>
            <p:cNvSpPr txBox="1">
              <a:spLocks noChangeArrowheads="1"/>
            </p:cNvSpPr>
            <p:nvPr/>
          </p:nvSpPr>
          <p:spPr bwMode="auto">
            <a:xfrm>
              <a:off x="4896" y="1928"/>
              <a:ext cx="304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ru-RU" sz="1300">
                  <a:solidFill>
                    <a:srgbClr val="000000"/>
                  </a:solidFill>
                  <a:latin typeface="Arial - 14"/>
                </a:rPr>
                <a:t>S</a:t>
              </a:r>
              <a:r>
                <a:rPr lang="ru-RU" sz="900" baseline="-25000">
                  <a:solidFill>
                    <a:srgbClr val="000000"/>
                  </a:solidFill>
                  <a:latin typeface="Arial - 14"/>
                </a:rPr>
                <a:t>3</a:t>
              </a:r>
            </a:p>
          </p:txBody>
        </p:sp>
        <p:sp>
          <p:nvSpPr>
            <p:cNvPr id="12" name="Text Box 69"/>
            <p:cNvSpPr txBox="1">
              <a:spLocks noChangeArrowheads="1"/>
            </p:cNvSpPr>
            <p:nvPr/>
          </p:nvSpPr>
          <p:spPr bwMode="auto">
            <a:xfrm>
              <a:off x="5632" y="1920"/>
              <a:ext cx="304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ru-RU" sz="1300">
                  <a:solidFill>
                    <a:srgbClr val="000000"/>
                  </a:solidFill>
                  <a:latin typeface="Arial - 14"/>
                </a:rPr>
                <a:t>S</a:t>
              </a:r>
              <a:r>
                <a:rPr lang="ru-RU" sz="900" baseline="-25000">
                  <a:solidFill>
                    <a:srgbClr val="000000"/>
                  </a:solidFill>
                  <a:latin typeface="Arial - 14"/>
                </a:rPr>
                <a:t>4</a:t>
              </a:r>
            </a:p>
          </p:txBody>
        </p:sp>
        <p:sp>
          <p:nvSpPr>
            <p:cNvPr id="13" name="Text Box 70"/>
            <p:cNvSpPr txBox="1">
              <a:spLocks noChangeArrowheads="1"/>
            </p:cNvSpPr>
            <p:nvPr/>
          </p:nvSpPr>
          <p:spPr bwMode="auto">
            <a:xfrm>
              <a:off x="3760" y="2184"/>
              <a:ext cx="256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ru-RU" sz="1300">
                  <a:solidFill>
                    <a:srgbClr val="000000"/>
                  </a:solidFill>
                  <a:latin typeface="Arial - 14"/>
                </a:rPr>
                <a:t>t</a:t>
              </a:r>
              <a:r>
                <a:rPr lang="ru-RU" sz="900" baseline="-25000">
                  <a:solidFill>
                    <a:srgbClr val="000000"/>
                  </a:solidFill>
                  <a:latin typeface="Arial - 14"/>
                </a:rPr>
                <a:t>1</a:t>
              </a:r>
            </a:p>
          </p:txBody>
        </p:sp>
        <p:sp>
          <p:nvSpPr>
            <p:cNvPr id="14" name="Text Box 71"/>
            <p:cNvSpPr txBox="1">
              <a:spLocks noChangeArrowheads="1"/>
            </p:cNvSpPr>
            <p:nvPr/>
          </p:nvSpPr>
          <p:spPr bwMode="auto">
            <a:xfrm>
              <a:off x="4240" y="2184"/>
              <a:ext cx="256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ru-RU" sz="1300">
                  <a:solidFill>
                    <a:srgbClr val="000000"/>
                  </a:solidFill>
                  <a:latin typeface="Arial - 14"/>
                </a:rPr>
                <a:t>t</a:t>
              </a:r>
              <a:r>
                <a:rPr lang="ru-RU" sz="900" baseline="-25000">
                  <a:solidFill>
                    <a:srgbClr val="000000"/>
                  </a:solidFill>
                  <a:latin typeface="Arial - 14"/>
                </a:rPr>
                <a:t>2</a:t>
              </a:r>
            </a:p>
          </p:txBody>
        </p:sp>
        <p:sp>
          <p:nvSpPr>
            <p:cNvPr id="15" name="Text Box 72"/>
            <p:cNvSpPr txBox="1">
              <a:spLocks noChangeArrowheads="1"/>
            </p:cNvSpPr>
            <p:nvPr/>
          </p:nvSpPr>
          <p:spPr bwMode="auto">
            <a:xfrm>
              <a:off x="4960" y="2160"/>
              <a:ext cx="256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ru-RU" sz="1300">
                  <a:solidFill>
                    <a:srgbClr val="000000"/>
                  </a:solidFill>
                  <a:latin typeface="Arial - 14"/>
                </a:rPr>
                <a:t>t</a:t>
              </a:r>
              <a:r>
                <a:rPr lang="ru-RU" sz="900" baseline="-25000">
                  <a:solidFill>
                    <a:srgbClr val="000000"/>
                  </a:solidFill>
                  <a:latin typeface="Arial - 14"/>
                </a:rPr>
                <a:t>3</a:t>
              </a:r>
            </a:p>
          </p:txBody>
        </p:sp>
        <p:sp>
          <p:nvSpPr>
            <p:cNvPr id="16" name="Text Box 73"/>
            <p:cNvSpPr txBox="1">
              <a:spLocks noChangeArrowheads="1"/>
            </p:cNvSpPr>
            <p:nvPr/>
          </p:nvSpPr>
          <p:spPr bwMode="auto">
            <a:xfrm>
              <a:off x="5688" y="2176"/>
              <a:ext cx="256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ru-RU" sz="1300">
                  <a:solidFill>
                    <a:srgbClr val="000000"/>
                  </a:solidFill>
                  <a:latin typeface="Arial - 14"/>
                </a:rPr>
                <a:t>t</a:t>
              </a:r>
              <a:r>
                <a:rPr lang="ru-RU" sz="900" baseline="-25000">
                  <a:solidFill>
                    <a:srgbClr val="000000"/>
                  </a:solidFill>
                  <a:latin typeface="Arial - 14"/>
                </a:rPr>
                <a:t>4</a:t>
              </a:r>
            </a:p>
          </p:txBody>
        </p:sp>
      </p:grpSp>
      <p:cxnSp>
        <p:nvCxnSpPr>
          <p:cNvPr id="68" name="Straight Connector 67"/>
          <p:cNvCxnSpPr/>
          <p:nvPr/>
        </p:nvCxnSpPr>
        <p:spPr>
          <a:xfrm>
            <a:off x="6096000" y="1137424"/>
            <a:ext cx="0" cy="498459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572132" y="752703"/>
            <a:ext cx="34781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i="1" dirty="0" smtClean="0">
                <a:solidFill>
                  <a:schemeClr val="tx2"/>
                </a:solidFill>
                <a:latin typeface="Constantia" panose="02030602050306030303" pitchFamily="18" charset="0"/>
              </a:rPr>
              <a:t>Равномерное</a:t>
            </a:r>
            <a:endParaRPr lang="ru-RU" sz="4400" i="1" dirty="0">
              <a:solidFill>
                <a:schemeClr val="tx2"/>
              </a:solidFill>
              <a:latin typeface="Constantia" panose="02030602050306030303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224385" y="752703"/>
            <a:ext cx="42754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i="1" dirty="0" smtClean="0">
                <a:solidFill>
                  <a:schemeClr val="tx2"/>
                </a:solidFill>
                <a:latin typeface="Constantia" panose="02030602050306030303" pitchFamily="18" charset="0"/>
              </a:rPr>
              <a:t>Неравномерное</a:t>
            </a:r>
            <a:endParaRPr lang="ru-RU" sz="4400" i="1" dirty="0">
              <a:solidFill>
                <a:schemeClr val="tx2"/>
              </a:solidFill>
              <a:latin typeface="Constantia" panose="02030602050306030303" pitchFamily="18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34176" y="1939425"/>
            <a:ext cx="5861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2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вижение, при котором тело за любые равные промежутки времени проходит равные пути.</a:t>
            </a:r>
            <a:endParaRPr lang="ru-RU" sz="32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6226253" y="1924791"/>
            <a:ext cx="5861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2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вижение, при котором </a:t>
            </a:r>
            <a:r>
              <a:rPr lang="ru-RU" sz="3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тело за равные промежутки времени проходит разные пути</a:t>
            </a:r>
            <a:r>
              <a:rPr lang="ru-RU" sz="32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endParaRPr lang="ru-RU" sz="32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92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4997" y="4042778"/>
            <a:ext cx="10637145" cy="1969950"/>
          </a:xfrm>
        </p:spPr>
        <p:txBody>
          <a:bodyPr>
            <a:noAutofit/>
          </a:bodyPr>
          <a:lstStyle/>
          <a:p>
            <a:r>
              <a:rPr lang="el-GR" sz="88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r>
              <a:rPr lang="en-US" sz="4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4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скорость, физическая величина, характеризующая быстроту движения.</a:t>
            </a:r>
            <a:endParaRPr lang="ru-RU" sz="44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10200" y="1497585"/>
            <a:ext cx="2441424" cy="1077686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370115" y="784560"/>
            <a:ext cx="1665514" cy="27758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18049039">
            <a:off x="-315687" y="1651708"/>
            <a:ext cx="24563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chemeClr val="accent1"/>
                </a:solidFill>
                <a:latin typeface="Constantia" panose="02030602050306030303" pitchFamily="18" charset="0"/>
              </a:rPr>
              <a:t>С Т А Р Т</a:t>
            </a:r>
            <a:endParaRPr lang="ru-RU" sz="4400" b="1" i="1" dirty="0">
              <a:solidFill>
                <a:schemeClr val="accent1"/>
              </a:solidFill>
              <a:latin typeface="Constantia" panose="02030602050306030303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91816">
            <a:off x="7415077" y="-268544"/>
            <a:ext cx="2362200" cy="2362200"/>
          </a:xfrm>
          <a:prstGeom prst="rect">
            <a:avLst/>
          </a:prstGeom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5105397"/>
              </p:ext>
            </p:extLst>
          </p:nvPr>
        </p:nvGraphicFramePr>
        <p:xfrm>
          <a:off x="1775469" y="2357110"/>
          <a:ext cx="1354755" cy="15330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Image" r:id="rId5" imgW="4825080" imgH="5460120" progId="Photoshop.Image.13">
                  <p:embed/>
                </p:oleObj>
              </mc:Choice>
              <mc:Fallback>
                <p:oleObj name="Image" r:id="rId5" imgW="4825080" imgH="546012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75469" y="2357110"/>
                        <a:ext cx="1354755" cy="15330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130224" y="2575271"/>
            <a:ext cx="75693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66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r>
              <a:rPr 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39066" y="1497585"/>
            <a:ext cx="75693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66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r>
              <a:rPr 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902326" y="115099"/>
            <a:ext cx="75693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66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r>
              <a:rPr 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83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6028" y="838201"/>
            <a:ext cx="4103915" cy="914399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l"/>
            <a:r>
              <a:rPr lang="ru-RU" sz="66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=</a:t>
            </a:r>
            <a:endParaRPr lang="ru-RU" sz="66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8966" y="236194"/>
            <a:ext cx="18165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путь</a:t>
            </a:r>
            <a:endParaRPr lang="ru-RU" sz="60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096000" y="1295400"/>
            <a:ext cx="2242457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260641" y="1074394"/>
            <a:ext cx="20730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  <a:endParaRPr lang="ru-RU" sz="60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58682" y="2311589"/>
            <a:ext cx="75052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96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endParaRPr lang="ru-RU" sz="96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840425" y="2768788"/>
            <a:ext cx="849086" cy="9143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08966" y="2234801"/>
            <a:ext cx="5693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ru-RU" sz="60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096000" y="3174264"/>
            <a:ext cx="903514" cy="1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60641" y="2964143"/>
            <a:ext cx="3978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ru-RU" sz="60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8896" y="4648998"/>
            <a:ext cx="2441424" cy="107768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027762" y="4648998"/>
            <a:ext cx="78258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66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r>
              <a:rPr lang="en-US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610377" y="5883728"/>
            <a:ext cx="2099314" cy="5225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3092327" y="4991101"/>
            <a:ext cx="42082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709" y="3392488"/>
            <a:ext cx="2441424" cy="107768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543217" y="3860152"/>
            <a:ext cx="78258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66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r>
              <a:rPr lang="en-US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ight Arrow 23"/>
          <p:cNvSpPr/>
          <p:nvPr/>
        </p:nvSpPr>
        <p:spPr>
          <a:xfrm flipH="1">
            <a:off x="8545190" y="4627218"/>
            <a:ext cx="2099314" cy="5225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7607782" y="4202255"/>
            <a:ext cx="42082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1"/>
          <p:cNvSpPr txBox="1">
            <a:spLocks/>
          </p:cNvSpPr>
          <p:nvPr/>
        </p:nvSpPr>
        <p:spPr>
          <a:xfrm>
            <a:off x="4111608" y="5453282"/>
            <a:ext cx="6992347" cy="9143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– векторная величина,</a:t>
            </a:r>
          </a:p>
          <a:p>
            <a:r>
              <a:rPr lang="ru-RU" sz="4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имеет направление</a:t>
            </a:r>
            <a:endParaRPr lang="ru-RU" sz="44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322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1629" y="371248"/>
            <a:ext cx="4005943" cy="945923"/>
          </a:xfrm>
        </p:spPr>
        <p:txBody>
          <a:bodyPr/>
          <a:lstStyle/>
          <a:p>
            <a:pPr algn="l"/>
            <a:r>
              <a:rPr lang="ru-RU" i="1" dirty="0" smtClean="0">
                <a:solidFill>
                  <a:schemeClr val="tx2"/>
                </a:solidFill>
                <a:latin typeface="Constantia" panose="02030602050306030303" pitchFamily="18" charset="0"/>
              </a:rPr>
              <a:t>Задача №1</a:t>
            </a:r>
            <a:endParaRPr lang="ru-RU" i="1" dirty="0">
              <a:solidFill>
                <a:schemeClr val="tx2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2771" y="2564606"/>
            <a:ext cx="11234057" cy="2018279"/>
          </a:xfrm>
        </p:spPr>
        <p:txBody>
          <a:bodyPr>
            <a:noAutofit/>
          </a:bodyPr>
          <a:lstStyle/>
          <a:p>
            <a:r>
              <a:rPr lang="ru-RU" sz="4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живёт на расстоянии </a:t>
            </a:r>
            <a:r>
              <a:rPr lang="ru-RU" sz="44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800 м </a:t>
            </a:r>
            <a:r>
              <a:rPr lang="ru-RU" sz="4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школы. Это расстояние он проходит за </a:t>
            </a:r>
            <a:r>
              <a:rPr lang="ru-RU" sz="44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4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минут</a:t>
            </a:r>
            <a:r>
              <a:rPr lang="ru-RU" sz="4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 какой скоростью он идёт в школу?</a:t>
            </a:r>
          </a:p>
        </p:txBody>
      </p:sp>
    </p:spTree>
    <p:extLst>
      <p:ext uri="{BB962C8B-B14F-4D97-AF65-F5344CB8AC3E}">
        <p14:creationId xmlns:p14="http://schemas.microsoft.com/office/powerpoint/2010/main" val="417015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1430</TotalTime>
  <Words>233</Words>
  <Application>Microsoft Office PowerPoint</Application>
  <PresentationFormat>Widescreen</PresentationFormat>
  <Paragraphs>73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Arial - 14</vt:lpstr>
      <vt:lpstr>Calibri</vt:lpstr>
      <vt:lpstr>Calibri Light</vt:lpstr>
      <vt:lpstr>Constantia</vt:lpstr>
      <vt:lpstr>Times New Roman</vt:lpstr>
      <vt:lpstr>Office Theme</vt:lpstr>
      <vt:lpstr>Image</vt:lpstr>
      <vt:lpstr>МЕХАНИЧЕСКОЕ ДВИЖЕНИЕ И ВЕЛИЧИНЫ ЕГО ХАРАКТЕРИЗУЮЩИЕ</vt:lpstr>
      <vt:lpstr>PowerPoint Presentation</vt:lpstr>
      <vt:lpstr>Механическим движением называется изменение одного тела относительно других тел с течением времени.</vt:lpstr>
      <vt:lpstr>PowerPoint Presentation</vt:lpstr>
      <vt:lpstr>PowerPoint Presentation</vt:lpstr>
      <vt:lpstr>PowerPoint Presentation</vt:lpstr>
      <vt:lpstr>PowerPoint Presentation</vt:lpstr>
      <vt:lpstr>Скорость =</vt:lpstr>
      <vt:lpstr>Задача №1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МЕХАНИЧЕСКОЕ ДВИЖЕНИЕ И ВЕЛИЧИНЫ ЕГО ХАРАКТЕРИЗУЮЩИЕ</dc:title>
  <dc:creator>Vladislav Fedorov</dc:creator>
  <cp:lastModifiedBy>Vladislav Fedorov</cp:lastModifiedBy>
  <cp:revision>28</cp:revision>
  <dcterms:created xsi:type="dcterms:W3CDTF">2013-09-30T19:42:02Z</dcterms:created>
  <dcterms:modified xsi:type="dcterms:W3CDTF">2013-10-01T19:53:47Z</dcterms:modified>
</cp:coreProperties>
</file>