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3" r:id="rId3"/>
    <p:sldId id="295" r:id="rId4"/>
    <p:sldId id="294" r:id="rId5"/>
    <p:sldId id="296" r:id="rId6"/>
    <p:sldId id="297" r:id="rId7"/>
    <p:sldId id="304" r:id="rId8"/>
    <p:sldId id="298" r:id="rId9"/>
    <p:sldId id="266" r:id="rId10"/>
    <p:sldId id="267" r:id="rId11"/>
    <p:sldId id="268" r:id="rId12"/>
    <p:sldId id="269" r:id="rId13"/>
    <p:sldId id="270" r:id="rId14"/>
    <p:sldId id="271" r:id="rId15"/>
    <p:sldId id="300" r:id="rId16"/>
    <p:sldId id="275" r:id="rId17"/>
    <p:sldId id="276" r:id="rId18"/>
    <p:sldId id="277" r:id="rId19"/>
    <p:sldId id="278" r:id="rId20"/>
    <p:sldId id="299" r:id="rId21"/>
    <p:sldId id="281" r:id="rId22"/>
    <p:sldId id="282" r:id="rId23"/>
    <p:sldId id="284" r:id="rId24"/>
    <p:sldId id="279" r:id="rId25"/>
    <p:sldId id="303" r:id="rId26"/>
    <p:sldId id="287" r:id="rId27"/>
    <p:sldId id="288" r:id="rId28"/>
    <p:sldId id="289" r:id="rId29"/>
    <p:sldId id="290" r:id="rId30"/>
    <p:sldId id="291" r:id="rId31"/>
    <p:sldId id="292" r:id="rId32"/>
    <p:sldId id="30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09" autoAdjust="0"/>
    <p:restoredTop sz="94660"/>
  </p:normalViewPr>
  <p:slideViewPr>
    <p:cSldViewPr>
      <p:cViewPr varScale="1">
        <p:scale>
          <a:sx n="46" d="100"/>
          <a:sy n="46" d="100"/>
        </p:scale>
        <p:origin x="-119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6E8D3-7D41-438C-AD11-CAE70E2BAF93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5906F-8DD9-4F11-8F0E-2CA0CA043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5906F-8DD9-4F11-8F0E-2CA0CA04364D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8157-A8D8-4E7C-9856-10469DD8D41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41D3-0A7D-4BC9-9481-53D41D354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slide" Target="slide16.xml"/><Relationship Id="rId7" Type="http://schemas.openxmlformats.org/officeDocument/2006/relationships/slide" Target="slide20.xml"/><Relationship Id="rId12" Type="http://schemas.openxmlformats.org/officeDocument/2006/relationships/slide" Target="slide25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24.xml"/><Relationship Id="rId5" Type="http://schemas.openxmlformats.org/officeDocument/2006/relationships/slide" Target="slide18.xml"/><Relationship Id="rId10" Type="http://schemas.openxmlformats.org/officeDocument/2006/relationships/slide" Target="slide23.xml"/><Relationship Id="rId4" Type="http://schemas.openxmlformats.org/officeDocument/2006/relationships/slide" Target="slide17.xml"/><Relationship Id="rId9" Type="http://schemas.openxmlformats.org/officeDocument/2006/relationships/slide" Target="slide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470025"/>
          </a:xfrm>
          <a:solidFill>
            <a:srgbClr val="00206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C000"/>
                </a:solidFill>
              </a:rPr>
              <a:t>Своя –игра </a:t>
            </a:r>
            <a:endParaRPr lang="ru-RU" sz="96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Количество теплоты -200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Медный и алюминиевый шарики нагрели в кипятке и положили на льдину. Под каким из шариков расплавится больше льда, если удельная теплоемкость алюминия 920Дж/(</a:t>
            </a:r>
            <a:r>
              <a:rPr lang="ru-RU" i="1" dirty="0" err="1" smtClean="0">
                <a:solidFill>
                  <a:srgbClr val="FFC000"/>
                </a:solidFill>
              </a:rPr>
              <a:t>кг</a:t>
            </a:r>
            <a:r>
              <a:rPr lang="ru-RU" dirty="0" err="1" smtClean="0">
                <a:solidFill>
                  <a:srgbClr val="FFC000"/>
                </a:solidFill>
              </a:rPr>
              <a:t>.</a:t>
            </a:r>
            <a:r>
              <a:rPr lang="ru-RU" sz="2800" baseline="30000" dirty="0" err="1" smtClean="0">
                <a:solidFill>
                  <a:srgbClr val="FFC000"/>
                </a:solidFill>
              </a:rPr>
              <a:t>О</a:t>
            </a:r>
            <a:r>
              <a:rPr lang="ru-RU" i="1" dirty="0" err="1" smtClean="0">
                <a:solidFill>
                  <a:srgbClr val="FFC000"/>
                </a:solidFill>
              </a:rPr>
              <a:t>С</a:t>
            </a:r>
            <a:r>
              <a:rPr lang="ru-RU" i="1" dirty="0" smtClean="0">
                <a:solidFill>
                  <a:srgbClr val="FFC000"/>
                </a:solidFill>
              </a:rPr>
              <a:t>) , а меди 400 Дж/(</a:t>
            </a:r>
            <a:r>
              <a:rPr lang="ru-RU" i="1" dirty="0" err="1" smtClean="0">
                <a:solidFill>
                  <a:srgbClr val="FFC000"/>
                </a:solidFill>
              </a:rPr>
              <a:t>кг</a:t>
            </a:r>
            <a:r>
              <a:rPr lang="ru-RU" dirty="0" err="1" smtClean="0">
                <a:solidFill>
                  <a:srgbClr val="FFC000"/>
                </a:solidFill>
              </a:rPr>
              <a:t>.</a:t>
            </a:r>
            <a:r>
              <a:rPr lang="ru-RU" sz="2800" baseline="30000" dirty="0" err="1" smtClean="0">
                <a:solidFill>
                  <a:srgbClr val="FFC000"/>
                </a:solidFill>
              </a:rPr>
              <a:t>О</a:t>
            </a:r>
            <a:r>
              <a:rPr lang="ru-RU" i="1" dirty="0" err="1" smtClean="0">
                <a:solidFill>
                  <a:srgbClr val="FFC000"/>
                </a:solidFill>
              </a:rPr>
              <a:t>С</a:t>
            </a:r>
            <a:r>
              <a:rPr lang="ru-RU" i="1" dirty="0" smtClean="0">
                <a:solidFill>
                  <a:srgbClr val="FFC000"/>
                </a:solidFill>
              </a:rPr>
              <a:t>) ?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Количество теплоты -300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Назовите три физические величины, которые имеют одинаковые единицы измерения.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29642" cy="108424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/>
            </a:r>
            <a:br>
              <a:rPr lang="ru-RU" sz="32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Количество теплоты – 400</a:t>
            </a:r>
            <a:r>
              <a:rPr lang="ru-RU" sz="3200" i="1" dirty="0" smtClean="0">
                <a:solidFill>
                  <a:srgbClr val="FFC000"/>
                </a:solidFill>
              </a:rPr>
              <a:t/>
            </a:r>
            <a:br>
              <a:rPr lang="ru-RU" sz="3200" i="1" dirty="0" smtClean="0">
                <a:solidFill>
                  <a:srgbClr val="FFC000"/>
                </a:solidFill>
              </a:rPr>
            </a:br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500174"/>
            <a:ext cx="8329642" cy="4625989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Кот в мешке</a:t>
            </a:r>
          </a:p>
          <a:p>
            <a:endParaRPr lang="ru-RU" sz="4400" i="1" dirty="0" smtClean="0">
              <a:solidFill>
                <a:srgbClr val="FFC000"/>
              </a:solidFill>
            </a:endParaRPr>
          </a:p>
          <a:p>
            <a:endParaRPr lang="ru-RU" sz="4400" i="1" dirty="0" smtClean="0">
              <a:solidFill>
                <a:srgbClr val="FFC000"/>
              </a:solidFill>
            </a:endParaRPr>
          </a:p>
          <a:p>
            <a:endParaRPr lang="ru-RU" sz="3200" i="1" dirty="0" smtClean="0">
              <a:solidFill>
                <a:srgbClr val="FFC000"/>
              </a:solidFill>
            </a:endParaRPr>
          </a:p>
          <a:p>
            <a:endParaRPr lang="ru-RU" sz="3200" i="1" dirty="0" smtClean="0">
              <a:solidFill>
                <a:srgbClr val="FFC000"/>
              </a:solidFill>
            </a:endParaRPr>
          </a:p>
          <a:p>
            <a:endParaRPr lang="ru-RU" sz="3200" i="1" dirty="0" smtClean="0">
              <a:solidFill>
                <a:srgbClr val="FFC000"/>
              </a:solidFill>
            </a:endParaRPr>
          </a:p>
          <a:p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Documents and Settings\Admin\Рабочий стол\кот2.jpg"/>
          <p:cNvPicPr>
            <a:picLocks noChangeAspect="1" noChangeArrowheads="1"/>
          </p:cNvPicPr>
          <p:nvPr/>
        </p:nvPicPr>
        <p:blipFill>
          <a:blip r:embed="rId3" cstate="print"/>
          <a:srcRect l="17499" t="46634" r="50860" b="11539"/>
          <a:stretch>
            <a:fillRect/>
          </a:stretch>
        </p:blipFill>
        <p:spPr bwMode="auto">
          <a:xfrm>
            <a:off x="4929190" y="1643050"/>
            <a:ext cx="3756653" cy="40005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2928934"/>
            <a:ext cx="40005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C000"/>
                </a:solidFill>
              </a:rPr>
              <a:t>Что происходит с удельной теплоемкостью вещества при охлаждении 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Количество теплоты - 500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Какое количество теплоты будет  выделено или поглощено при сжигании</a:t>
            </a:r>
            <a:r>
              <a:rPr lang="en-US" sz="4000" i="1" dirty="0" smtClean="0">
                <a:solidFill>
                  <a:srgbClr val="FFC000"/>
                </a:solidFill>
              </a:rPr>
              <a:t> </a:t>
            </a:r>
            <a:r>
              <a:rPr lang="ru-RU" sz="4000" i="1" dirty="0" smtClean="0">
                <a:solidFill>
                  <a:srgbClr val="FFC000"/>
                </a:solidFill>
              </a:rPr>
              <a:t> </a:t>
            </a:r>
            <a:r>
              <a:rPr lang="en-US" sz="4000" b="1" i="1" u="sng" dirty="0" smtClean="0">
                <a:solidFill>
                  <a:srgbClr val="FFC000"/>
                </a:solidFill>
              </a:rPr>
              <a:t>m</a:t>
            </a:r>
            <a:r>
              <a:rPr lang="ru-RU" sz="4000" b="1" i="1" smtClean="0">
                <a:solidFill>
                  <a:srgbClr val="FFC000"/>
                </a:solidFill>
              </a:rPr>
              <a:t>  </a:t>
            </a:r>
            <a:r>
              <a:rPr lang="ru-RU" sz="4000" i="1" smtClean="0">
                <a:solidFill>
                  <a:srgbClr val="FFC000"/>
                </a:solidFill>
              </a:rPr>
              <a:t>топлива  </a:t>
            </a:r>
            <a:r>
              <a:rPr lang="ru-RU" sz="4000" i="1" dirty="0" smtClean="0">
                <a:solidFill>
                  <a:srgbClr val="FFC000"/>
                </a:solidFill>
              </a:rPr>
              <a:t>с удельной теплотой сгорания </a:t>
            </a:r>
            <a:r>
              <a:rPr lang="en-US" sz="4000" i="1" dirty="0" smtClean="0">
                <a:solidFill>
                  <a:srgbClr val="FFC000"/>
                </a:solidFill>
              </a:rPr>
              <a:t>q </a:t>
            </a:r>
            <a:r>
              <a:rPr lang="ru-RU" sz="4000" i="1" dirty="0" smtClean="0">
                <a:solidFill>
                  <a:srgbClr val="FFC000"/>
                </a:solidFill>
              </a:rPr>
              <a:t>  и  удельной теплоемкостью </a:t>
            </a:r>
            <a:r>
              <a:rPr lang="en-US" sz="4000" i="1" dirty="0" smtClean="0">
                <a:solidFill>
                  <a:srgbClr val="FFC000"/>
                </a:solidFill>
              </a:rPr>
              <a:t> c  </a:t>
            </a:r>
            <a:r>
              <a:rPr lang="ru-RU" sz="4000" i="1" dirty="0" smtClean="0">
                <a:solidFill>
                  <a:srgbClr val="FFC000"/>
                </a:solidFill>
              </a:rPr>
              <a:t>?</a:t>
            </a:r>
            <a:endParaRPr lang="ru-RU" sz="4000" i="1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43868" y="5929306"/>
            <a:ext cx="1000132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2  ТУР</a:t>
            </a:r>
            <a:endParaRPr lang="ru-RU" i="1" dirty="0">
              <a:solidFill>
                <a:srgbClr val="FFC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594"/>
                <a:gridCol w="1271606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FFC000"/>
                          </a:solidFill>
                        </a:rPr>
                        <a:t>Изменение</a:t>
                      </a:r>
                      <a:r>
                        <a:rPr lang="ru-RU" i="1" baseline="0" dirty="0" smtClean="0">
                          <a:solidFill>
                            <a:srgbClr val="FFC000"/>
                          </a:solidFill>
                        </a:rPr>
                        <a:t> агрегатных состояний вещества</a:t>
                      </a:r>
                      <a:endParaRPr lang="ru-RU" i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FFC000"/>
                          </a:solidFill>
                        </a:rPr>
                        <a:t>Тепловые двигатели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1928794" y="1571612"/>
            <a:ext cx="1285884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100</a:t>
            </a:r>
            <a:endParaRPr lang="ru-RU" sz="4400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214678" y="1571612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200</a:t>
            </a:r>
            <a:endParaRPr lang="ru-RU" sz="4400" dirty="0"/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4572000" y="1571612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300</a:t>
            </a:r>
            <a:endParaRPr lang="ru-RU" sz="4400" dirty="0"/>
          </a:p>
        </p:txBody>
      </p:sp>
      <p:sp>
        <p:nvSpPr>
          <p:cNvPr id="8" name="Управляющая кнопка: настраиваемая 7">
            <a:hlinkClick r:id="rId5" action="ppaction://hlinksldjump" highlightClick="1"/>
          </p:cNvPr>
          <p:cNvSpPr/>
          <p:nvPr/>
        </p:nvSpPr>
        <p:spPr>
          <a:xfrm>
            <a:off x="5929322" y="1571612"/>
            <a:ext cx="1428760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400</a:t>
            </a:r>
            <a:endParaRPr lang="ru-RU" sz="4400" dirty="0"/>
          </a:p>
        </p:txBody>
      </p:sp>
      <p:sp>
        <p:nvSpPr>
          <p:cNvPr id="10" name="Управляющая кнопка: настраиваемая 9">
            <a:hlinkClick r:id="rId6" action="ppaction://hlinksldjump" highlightClick="1"/>
          </p:cNvPr>
          <p:cNvSpPr/>
          <p:nvPr/>
        </p:nvSpPr>
        <p:spPr>
          <a:xfrm>
            <a:off x="7358082" y="1571612"/>
            <a:ext cx="1357322" cy="1185292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500</a:t>
            </a:r>
            <a:endParaRPr lang="ru-RU" sz="4400" dirty="0"/>
          </a:p>
        </p:txBody>
      </p:sp>
      <p:sp>
        <p:nvSpPr>
          <p:cNvPr id="11" name="Управляющая кнопка: настраиваемая 10">
            <a:hlinkClick r:id="rId7" action="ppaction://hlinksldjump" highlightClick="1"/>
          </p:cNvPr>
          <p:cNvSpPr/>
          <p:nvPr/>
        </p:nvSpPr>
        <p:spPr>
          <a:xfrm>
            <a:off x="1928794" y="2786058"/>
            <a:ext cx="1285884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100</a:t>
            </a:r>
            <a:endParaRPr lang="ru-RU" sz="4400" dirty="0"/>
          </a:p>
        </p:txBody>
      </p:sp>
      <p:sp>
        <p:nvSpPr>
          <p:cNvPr id="12" name="Управляющая кнопка: настраиваемая 11">
            <a:hlinkClick r:id="rId8" action="ppaction://hlinksldjump" highlightClick="1"/>
          </p:cNvPr>
          <p:cNvSpPr/>
          <p:nvPr/>
        </p:nvSpPr>
        <p:spPr>
          <a:xfrm>
            <a:off x="3214678" y="2786058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200</a:t>
            </a:r>
            <a:endParaRPr lang="ru-RU" sz="4400" dirty="0"/>
          </a:p>
        </p:txBody>
      </p:sp>
      <p:sp>
        <p:nvSpPr>
          <p:cNvPr id="13" name="Управляющая кнопка: настраиваемая 12">
            <a:hlinkClick r:id="rId9" action="ppaction://hlinksldjump" highlightClick="1"/>
          </p:cNvPr>
          <p:cNvSpPr/>
          <p:nvPr/>
        </p:nvSpPr>
        <p:spPr>
          <a:xfrm>
            <a:off x="4572000" y="2786058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300</a:t>
            </a:r>
            <a:endParaRPr lang="ru-RU" sz="4400" dirty="0"/>
          </a:p>
        </p:txBody>
      </p:sp>
      <p:sp>
        <p:nvSpPr>
          <p:cNvPr id="14" name="Управляющая кнопка: настраиваемая 13">
            <a:hlinkClick r:id="rId10" action="ppaction://hlinksldjump" highlightClick="1"/>
          </p:cNvPr>
          <p:cNvSpPr/>
          <p:nvPr/>
        </p:nvSpPr>
        <p:spPr>
          <a:xfrm>
            <a:off x="5929322" y="2786058"/>
            <a:ext cx="1428760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400</a:t>
            </a:r>
            <a:endParaRPr lang="ru-RU" sz="4400" dirty="0"/>
          </a:p>
        </p:txBody>
      </p:sp>
      <p:sp>
        <p:nvSpPr>
          <p:cNvPr id="15" name="Управляющая кнопка: настраиваемая 14">
            <a:hlinkClick r:id="rId11" action="ppaction://hlinksldjump" highlightClick="1"/>
          </p:cNvPr>
          <p:cNvSpPr/>
          <p:nvPr/>
        </p:nvSpPr>
        <p:spPr>
          <a:xfrm>
            <a:off x="7358082" y="2786058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500</a:t>
            </a:r>
            <a:endParaRPr lang="ru-RU" sz="4400" dirty="0"/>
          </a:p>
        </p:txBody>
      </p:sp>
      <p:sp>
        <p:nvSpPr>
          <p:cNvPr id="16" name="Управляющая кнопка: настраиваемая 15">
            <a:hlinkClick r:id="rId12" action="ppaction://hlinksldjump" highlightClick="1"/>
          </p:cNvPr>
          <p:cNvSpPr/>
          <p:nvPr/>
        </p:nvSpPr>
        <p:spPr>
          <a:xfrm>
            <a:off x="6929422" y="6072182"/>
            <a:ext cx="2214578" cy="785818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Финал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Изменение агрегатных                        состояний -100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Почему вода, помещенная в подвал с овощами, предохраняет овощи от замерзания при непродолжительных понижениях температуры                                      в овощехранилище ?</a:t>
            </a:r>
            <a:endParaRPr lang="ru-RU" sz="40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Изменение агрегатных                        состояний -200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FFC000"/>
                </a:solidFill>
              </a:rPr>
              <a:t>Какие факторы влияют на скорость испарения жидкости ?</a:t>
            </a:r>
            <a:endParaRPr lang="ru-RU" sz="5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Изменение агрегатных                               состояний -300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Как изменится удельная теплота парообразования вещества при уменьшении массы жидкости                            в  4 раза ? 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072462" y="578645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Изменение агрегатных состояний вещества - 400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Как изменится температура жидкости от начала кипения до ее </a:t>
            </a:r>
            <a:r>
              <a:rPr lang="ru-RU" sz="4400" i="1" dirty="0" err="1" smtClean="0">
                <a:solidFill>
                  <a:srgbClr val="FFC000"/>
                </a:solidFill>
              </a:rPr>
              <a:t>выкипания</a:t>
            </a:r>
            <a:r>
              <a:rPr lang="ru-RU" sz="4400" i="1" dirty="0" smtClean="0">
                <a:solidFill>
                  <a:srgbClr val="FFC000"/>
                </a:solidFill>
              </a:rPr>
              <a:t> ?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072430" y="5786430"/>
            <a:ext cx="1071570" cy="10715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Изменение агрегатных состояний вещества - 500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                           Вопрос – аукцион</a:t>
            </a:r>
          </a:p>
          <a:p>
            <a:endParaRPr lang="ru-RU" b="1" i="1" dirty="0" smtClean="0">
              <a:solidFill>
                <a:srgbClr val="FFC000"/>
              </a:solidFill>
            </a:endParaRPr>
          </a:p>
          <a:p>
            <a:r>
              <a:rPr lang="ru-RU" sz="5400" i="1" dirty="0" smtClean="0">
                <a:solidFill>
                  <a:srgbClr val="FFC000"/>
                </a:solidFill>
              </a:rPr>
              <a:t>Почему нельзя расплавить дерево                  и бумагу ?</a:t>
            </a:r>
            <a:endParaRPr lang="ru-RU" sz="5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715016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428604"/>
            <a:ext cx="3251231" cy="5357849"/>
          </a:xfrm>
          <a:solidFill>
            <a:srgbClr val="002060"/>
          </a:solidFill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3000" i="1" dirty="0" smtClean="0">
                <a:solidFill>
                  <a:srgbClr val="FFC000"/>
                </a:solidFill>
              </a:rPr>
              <a:t>Интеллектуально-познавательная урок-игра </a:t>
            </a:r>
            <a:r>
              <a:rPr lang="en-US" sz="3000" i="1" dirty="0" smtClean="0">
                <a:solidFill>
                  <a:srgbClr val="FFC000"/>
                </a:solidFill>
              </a:rPr>
              <a:t>“</a:t>
            </a:r>
            <a:r>
              <a:rPr lang="ru-RU" sz="3000" i="1" dirty="0" smtClean="0">
                <a:solidFill>
                  <a:srgbClr val="FFC000"/>
                </a:solidFill>
              </a:rPr>
              <a:t>Своя игра</a:t>
            </a:r>
            <a:r>
              <a:rPr lang="en-US" sz="3000" i="1" dirty="0" smtClean="0">
                <a:solidFill>
                  <a:srgbClr val="FFC000"/>
                </a:solidFill>
              </a:rPr>
              <a:t>” </a:t>
            </a:r>
            <a:r>
              <a:rPr lang="ru-RU" sz="3000" i="1" dirty="0" smtClean="0">
                <a:solidFill>
                  <a:srgbClr val="FFC000"/>
                </a:solidFill>
              </a:rPr>
              <a:t> по физике для учащихся 8 классов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>
                <a:solidFill>
                  <a:srgbClr val="FFC000"/>
                </a:solidFill>
              </a:rPr>
              <a:t>Автор</a:t>
            </a:r>
          </a:p>
          <a:p>
            <a:r>
              <a:rPr lang="ru-RU" i="1" dirty="0" smtClean="0">
                <a:solidFill>
                  <a:srgbClr val="FFC000"/>
                </a:solidFill>
              </a:rPr>
              <a:t>Учитель ГОУ СОШ 1381</a:t>
            </a:r>
          </a:p>
          <a:p>
            <a:r>
              <a:rPr lang="ru-RU" i="1" dirty="0" smtClean="0">
                <a:solidFill>
                  <a:srgbClr val="FFC000"/>
                </a:solidFill>
              </a:rPr>
              <a:t>Федоровская Т.С.</a:t>
            </a:r>
          </a:p>
        </p:txBody>
      </p:sp>
      <p:pic>
        <p:nvPicPr>
          <p:cNvPr id="5" name="Picture 22" descr="своя игра заг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57166"/>
            <a:ext cx="542928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двигатели -100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1589"/>
          <a:stretch>
            <a:fillRect/>
          </a:stretch>
        </p:blipFill>
        <p:spPr bwMode="auto">
          <a:xfrm>
            <a:off x="1000100" y="1571612"/>
            <a:ext cx="3143272" cy="4976847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6" name="TextBox 5"/>
          <p:cNvSpPr txBox="1"/>
          <p:nvPr/>
        </p:nvSpPr>
        <p:spPr>
          <a:xfrm>
            <a:off x="5143504" y="1779687"/>
            <a:ext cx="3857652" cy="440120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C000"/>
                </a:solidFill>
              </a:rPr>
              <a:t>На рисунке простейший двигатель внутреннего сгорания. Из каких частей он состоит?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101584" y="5715016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двигатели - 200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В цилиндре двигателя происходит сгорание горючей смеси. Какова температура продуктов сгорания ?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двигатели - 300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  <a:solidFill>
            <a:srgbClr val="002060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C000"/>
                </a:solidFill>
              </a:rPr>
              <a:t>Кот в мешке</a:t>
            </a:r>
          </a:p>
          <a:p>
            <a:pPr>
              <a:buNone/>
            </a:pP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/>
            </a:r>
            <a:br>
              <a:rPr lang="ru-RU" sz="4800" b="1" i="1" dirty="0" smtClean="0"/>
            </a:br>
            <a:endParaRPr lang="ru-RU" sz="4800" b="1" i="1" dirty="0" smtClean="0"/>
          </a:p>
          <a:p>
            <a:endParaRPr lang="ru-RU" sz="4800" b="1" i="1" dirty="0" smtClean="0"/>
          </a:p>
        </p:txBody>
      </p:sp>
      <p:pic>
        <p:nvPicPr>
          <p:cNvPr id="4" name="Picture 2" descr="C:\Documents and Settings\Admin\Рабочий стол\кот2.jpg"/>
          <p:cNvPicPr>
            <a:picLocks noChangeAspect="1" noChangeArrowheads="1"/>
          </p:cNvPicPr>
          <p:nvPr/>
        </p:nvPicPr>
        <p:blipFill>
          <a:blip r:embed="rId2" cstate="print"/>
          <a:srcRect l="17499" t="46634" r="50860" b="11539"/>
          <a:stretch>
            <a:fillRect/>
          </a:stretch>
        </p:blipFill>
        <p:spPr bwMode="auto">
          <a:xfrm>
            <a:off x="5072066" y="1785926"/>
            <a:ext cx="3355122" cy="357190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01584" y="5715016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472" y="2071678"/>
            <a:ext cx="464347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i="1" dirty="0" smtClean="0">
              <a:solidFill>
                <a:srgbClr val="FFC000"/>
              </a:solidFill>
            </a:endParaRPr>
          </a:p>
          <a:p>
            <a:endParaRPr lang="ru-RU" sz="3200" i="1" dirty="0" smtClean="0">
              <a:solidFill>
                <a:srgbClr val="FFC000"/>
              </a:solidFill>
            </a:endParaRPr>
          </a:p>
          <a:p>
            <a:r>
              <a:rPr lang="ru-RU" sz="3200" i="1" dirty="0" smtClean="0">
                <a:solidFill>
                  <a:srgbClr val="FFC000"/>
                </a:solidFill>
              </a:rPr>
              <a:t>Почему в тепловых двигателях только часть энергии топлива превращается в механическую энергию 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двигатели - 400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Как называются крайние положения поршня в цилиндре двигателя ? 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715016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двигатели -500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1643050"/>
            <a:ext cx="8229600" cy="461488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endParaRPr lang="ru-RU" sz="4400" i="1" dirty="0" smtClean="0">
              <a:solidFill>
                <a:srgbClr val="FFC000"/>
              </a:solidFill>
            </a:endParaRPr>
          </a:p>
          <a:p>
            <a:endParaRPr lang="ru-RU" sz="44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endParaRPr lang="ru-RU" sz="3600" i="1" dirty="0" smtClean="0">
              <a:solidFill>
                <a:srgbClr val="FFC000"/>
              </a:solidFill>
            </a:endParaRPr>
          </a:p>
          <a:p>
            <a:r>
              <a:rPr lang="ru-RU" sz="3600" i="1" dirty="0" smtClean="0">
                <a:solidFill>
                  <a:srgbClr val="FFC000"/>
                </a:solidFill>
              </a:rPr>
              <a:t>  Какие такты работы двигателя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внутреннего сгорания изображены на рисунке (слева – направо) ?</a:t>
            </a:r>
          </a:p>
        </p:txBody>
      </p:sp>
      <p:pic>
        <p:nvPicPr>
          <p:cNvPr id="4" name="Picture 2" descr="imag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14488"/>
            <a:ext cx="7786742" cy="3214710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357166"/>
            <a:ext cx="8501122" cy="6000792"/>
          </a:xfrm>
          <a:prstGeom prst="rect">
            <a:avLst/>
          </a:prstGeom>
          <a:solidFill>
            <a:srgbClr val="002060"/>
          </a:solidFill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418" name="WordArt 2"/>
          <p:cNvSpPr>
            <a:spLocks noChangeArrowheads="1" noChangeShapeType="1" noTextEdit="1"/>
          </p:cNvSpPr>
          <p:nvPr/>
        </p:nvSpPr>
        <p:spPr bwMode="auto">
          <a:xfrm rot="-164179">
            <a:off x="900113" y="620713"/>
            <a:ext cx="7200900" cy="51847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12134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Monotype Corsiva"/>
              </a:rPr>
              <a:t>Финальный</a:t>
            </a:r>
          </a:p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Monotype Corsiva"/>
              </a:rPr>
              <a:t>тур</a:t>
            </a:r>
          </a:p>
        </p:txBody>
      </p:sp>
      <p:pic>
        <p:nvPicPr>
          <p:cNvPr id="54275" name="Picture 4" descr="салю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5" descr="салю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5725" y="842963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салю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42886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Финал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000100" y="428604"/>
            <a:ext cx="1143008" cy="978408"/>
          </a:xfrm>
          <a:prstGeom prst="downArrow">
            <a:avLst>
              <a:gd name="adj1" fmla="val 50000"/>
              <a:gd name="adj2" fmla="val 542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2143116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    Безнаказанное  хищение.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271462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   Пословица – задача.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662" y="3286124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    Чтобы не утонуть</a:t>
            </a:r>
            <a:r>
              <a:rPr lang="ru-RU" i="1" dirty="0" smtClean="0">
                <a:solidFill>
                  <a:srgbClr val="FFC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2976" y="3857628"/>
            <a:ext cx="65008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i="1" dirty="0" smtClean="0">
                <a:solidFill>
                  <a:srgbClr val="FFC000"/>
                </a:solidFill>
              </a:rPr>
              <a:t>  Мир физических величин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8596" y="1571612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  <a:hlinkClick r:id="rId2" action="ppaction://hlinksldjump"/>
              </a:rPr>
              <a:t>1.</a:t>
            </a:r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2143116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  <a:hlinkClick r:id="rId3" action="ppaction://hlinksldjump"/>
              </a:rPr>
              <a:t>2.</a:t>
            </a:r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2714620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  <a:hlinkClick r:id="rId4" action="ppaction://hlinksldjump"/>
              </a:rPr>
              <a:t>3.</a:t>
            </a:r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3286124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  <a:hlinkClick r:id="rId5" action="ppaction://hlinksldjump"/>
              </a:rPr>
              <a:t>4.</a:t>
            </a:r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8596" y="3857628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  <a:hlinkClick r:id="rId6" action="ppaction://hlinksldjump"/>
              </a:rPr>
              <a:t>5.</a:t>
            </a:r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5852" y="1643050"/>
            <a:ext cx="3290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Физика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Физика человека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Почему на диване лежать легче, чем на доске ?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6072198" y="6357958"/>
            <a:ext cx="3071802" cy="5000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Результаты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42910" y="1643050"/>
            <a:ext cx="8229600" cy="463551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Когда железная дорога между Санкт-Петербургом и Москвой длиннее – летом или зимой ? Почему 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1472" y="357166"/>
            <a:ext cx="8229600" cy="100013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3200" i="1" dirty="0" smtClean="0">
                <a:solidFill>
                  <a:srgbClr val="FFC000"/>
                </a:solidFill>
              </a:rPr>
              <a:t>Безнаказанное хищение</a:t>
            </a: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6072198" y="6357958"/>
            <a:ext cx="3071802" cy="5000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Результаты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09600" y="1643050"/>
            <a:ext cx="8229600" cy="463551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Говорят, чтобы узнать человека, надо с ним съесть пуд (16 кг ) соли.</a:t>
            </a:r>
          </a:p>
          <a:p>
            <a:r>
              <a:rPr lang="ru-RU" sz="3200" i="1" dirty="0" smtClean="0">
                <a:solidFill>
                  <a:srgbClr val="FFC000"/>
                </a:solidFill>
              </a:rPr>
              <a:t>Медицинская норма потребления соли в сутки 5г.</a:t>
            </a:r>
          </a:p>
          <a:p>
            <a:r>
              <a:rPr lang="ru-RU" sz="3200" i="1" dirty="0" smtClean="0">
                <a:solidFill>
                  <a:srgbClr val="FFC000"/>
                </a:solidFill>
              </a:rPr>
              <a:t>Хватит ли 11 школьных лет, чтобы это выяснить ?</a:t>
            </a:r>
          </a:p>
          <a:p>
            <a:endParaRPr lang="ru-RU" sz="3200" i="1" dirty="0" smtClean="0">
              <a:solidFill>
                <a:srgbClr val="FFC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1472" y="357166"/>
            <a:ext cx="8229600" cy="100013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3200" i="1" dirty="0" smtClean="0">
                <a:solidFill>
                  <a:srgbClr val="FFC000"/>
                </a:solidFill>
              </a:rPr>
              <a:t>Пословица- задача</a:t>
            </a:r>
          </a:p>
        </p:txBody>
      </p:sp>
      <p:sp>
        <p:nvSpPr>
          <p:cNvPr id="10" name="Управляющая кнопка: настраиваемая 9">
            <a:hlinkClick r:id="rId2" action="ppaction://hlinksldjump" highlightClick="1"/>
          </p:cNvPr>
          <p:cNvSpPr/>
          <p:nvPr/>
        </p:nvSpPr>
        <p:spPr>
          <a:xfrm>
            <a:off x="6072198" y="6357958"/>
            <a:ext cx="3071802" cy="5000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Результаты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1  ТУР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594"/>
                <a:gridCol w="1271606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FFC000"/>
                          </a:solidFill>
                        </a:rPr>
                        <a:t>Тепловые явления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FFC000"/>
                          </a:solidFill>
                        </a:rPr>
                        <a:t>Количество</a:t>
                      </a:r>
                    </a:p>
                    <a:p>
                      <a:r>
                        <a:rPr lang="ru-RU" i="1" dirty="0" smtClean="0">
                          <a:solidFill>
                            <a:srgbClr val="FFC000"/>
                          </a:solidFill>
                        </a:rPr>
                        <a:t>Теплоты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1928794" y="1571612"/>
            <a:ext cx="1285884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100</a:t>
            </a:r>
            <a:endParaRPr lang="ru-RU" sz="4400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214678" y="1571612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200</a:t>
            </a:r>
            <a:endParaRPr lang="ru-RU" sz="4400" dirty="0"/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4572000" y="1571612"/>
            <a:ext cx="1357322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300</a:t>
            </a:r>
            <a:endParaRPr lang="ru-RU" sz="4400" dirty="0"/>
          </a:p>
        </p:txBody>
      </p:sp>
      <p:sp>
        <p:nvSpPr>
          <p:cNvPr id="8" name="Управляющая кнопка: настраиваемая 7">
            <a:hlinkClick r:id="rId5" action="ppaction://hlinksldjump" highlightClick="1"/>
          </p:cNvPr>
          <p:cNvSpPr/>
          <p:nvPr/>
        </p:nvSpPr>
        <p:spPr>
          <a:xfrm>
            <a:off x="5857884" y="1571612"/>
            <a:ext cx="1428760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400</a:t>
            </a:r>
            <a:endParaRPr lang="ru-RU" sz="4400" dirty="0"/>
          </a:p>
        </p:txBody>
      </p:sp>
      <p:sp>
        <p:nvSpPr>
          <p:cNvPr id="10" name="Управляющая кнопка: настраиваемая 9">
            <a:hlinkClick r:id="rId6" action="ppaction://hlinksldjump" highlightClick="1"/>
          </p:cNvPr>
          <p:cNvSpPr/>
          <p:nvPr/>
        </p:nvSpPr>
        <p:spPr>
          <a:xfrm>
            <a:off x="7286644" y="1571612"/>
            <a:ext cx="1428760" cy="121444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500</a:t>
            </a:r>
            <a:endParaRPr lang="ru-RU" sz="4400" dirty="0"/>
          </a:p>
        </p:txBody>
      </p:sp>
      <p:sp>
        <p:nvSpPr>
          <p:cNvPr id="11" name="Управляющая кнопка: настраиваемая 10">
            <a:hlinkClick r:id="rId7" action="ppaction://hlinksldjump" highlightClick="1"/>
          </p:cNvPr>
          <p:cNvSpPr/>
          <p:nvPr/>
        </p:nvSpPr>
        <p:spPr>
          <a:xfrm>
            <a:off x="1928794" y="2786058"/>
            <a:ext cx="1285884" cy="1185292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100</a:t>
            </a:r>
            <a:endParaRPr lang="ru-RU" sz="4400" dirty="0"/>
          </a:p>
        </p:txBody>
      </p:sp>
      <p:sp>
        <p:nvSpPr>
          <p:cNvPr id="12" name="Управляющая кнопка: настраиваемая 11">
            <a:hlinkClick r:id="rId8" action="ppaction://hlinksldjump" highlightClick="1"/>
          </p:cNvPr>
          <p:cNvSpPr/>
          <p:nvPr/>
        </p:nvSpPr>
        <p:spPr>
          <a:xfrm>
            <a:off x="3214678" y="2786058"/>
            <a:ext cx="1357322" cy="1143008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200</a:t>
            </a:r>
            <a:endParaRPr lang="ru-RU" sz="4400" dirty="0"/>
          </a:p>
        </p:txBody>
      </p:sp>
      <p:sp>
        <p:nvSpPr>
          <p:cNvPr id="13" name="Управляющая кнопка: настраиваемая 12">
            <a:hlinkClick r:id="rId9" action="ppaction://hlinksldjump" highlightClick="1"/>
          </p:cNvPr>
          <p:cNvSpPr/>
          <p:nvPr/>
        </p:nvSpPr>
        <p:spPr>
          <a:xfrm>
            <a:off x="4572000" y="2786058"/>
            <a:ext cx="1357322" cy="1143008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300</a:t>
            </a:r>
            <a:endParaRPr lang="ru-RU" sz="4000" dirty="0"/>
          </a:p>
        </p:txBody>
      </p:sp>
      <p:sp>
        <p:nvSpPr>
          <p:cNvPr id="14" name="Управляющая кнопка: настраиваемая 13">
            <a:hlinkClick r:id="rId10" action="ppaction://hlinksldjump" highlightClick="1"/>
          </p:cNvPr>
          <p:cNvSpPr/>
          <p:nvPr/>
        </p:nvSpPr>
        <p:spPr>
          <a:xfrm>
            <a:off x="5929322" y="2786058"/>
            <a:ext cx="1357322" cy="1143008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400</a:t>
            </a:r>
            <a:endParaRPr lang="ru-RU" sz="4400" dirty="0"/>
          </a:p>
        </p:txBody>
      </p:sp>
      <p:sp>
        <p:nvSpPr>
          <p:cNvPr id="15" name="Управляющая кнопка: настраиваемая 14">
            <a:hlinkClick r:id="rId11" action="ppaction://hlinksldjump" highlightClick="1"/>
          </p:cNvPr>
          <p:cNvSpPr/>
          <p:nvPr/>
        </p:nvSpPr>
        <p:spPr>
          <a:xfrm>
            <a:off x="7286644" y="2786058"/>
            <a:ext cx="1500198" cy="1143008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500</a:t>
            </a:r>
            <a:endParaRPr lang="ru-RU" sz="4400" dirty="0"/>
          </a:p>
        </p:txBody>
      </p:sp>
      <p:sp>
        <p:nvSpPr>
          <p:cNvPr id="16" name="Управляющая кнопка: настраиваемая 15">
            <a:hlinkClick r:id="rId12" action="ppaction://hlinksldjump" highlightClick="1"/>
          </p:cNvPr>
          <p:cNvSpPr/>
          <p:nvPr/>
        </p:nvSpPr>
        <p:spPr>
          <a:xfrm>
            <a:off x="7643834" y="6000768"/>
            <a:ext cx="1357322" cy="714380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 тур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09600" y="1500174"/>
            <a:ext cx="8229600" cy="477838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Как должен вести себя человек в воде, чтобы не утонуть: вынимать руки из воды или погружать их в воду ? Почему 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8604"/>
            <a:ext cx="8229600" cy="92869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3200" i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Чтобы не утонуть</a:t>
            </a:r>
          </a:p>
        </p:txBody>
      </p:sp>
      <p:sp>
        <p:nvSpPr>
          <p:cNvPr id="9" name="Управляющая кнопка: настраиваемая 8">
            <a:hlinkClick r:id="rId2" action="ppaction://hlinksldjump" highlightClick="1"/>
          </p:cNvPr>
          <p:cNvSpPr/>
          <p:nvPr/>
        </p:nvSpPr>
        <p:spPr>
          <a:xfrm>
            <a:off x="6072198" y="6357958"/>
            <a:ext cx="3071802" cy="5000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Результаты</a:t>
            </a:r>
            <a:endParaRPr lang="ru-RU" sz="3200" dirty="0"/>
          </a:p>
        </p:txBody>
      </p:sp>
      <p:pic>
        <p:nvPicPr>
          <p:cNvPr id="1026" name="Picture 2" descr="C:\Users\Татьяна\Desktop\0007-003-Tekhnika-spasenija-tonuschego-chelove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000372"/>
            <a:ext cx="321471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1643050"/>
            <a:ext cx="8410604" cy="485778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FFC000"/>
                </a:solidFill>
              </a:rPr>
              <a:t>Какая приставка означает уменьшение величины в 0,000001 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357166"/>
            <a:ext cx="8410604" cy="121444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3200" i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Мир физических величин</a:t>
            </a:r>
          </a:p>
        </p:txBody>
      </p:sp>
      <p:sp>
        <p:nvSpPr>
          <p:cNvPr id="9" name="Управляющая кнопка: настраиваемая 8">
            <a:hlinkClick r:id="rId2" action="ppaction://hlinksldjump" highlightClick="1"/>
          </p:cNvPr>
          <p:cNvSpPr/>
          <p:nvPr/>
        </p:nvSpPr>
        <p:spPr>
          <a:xfrm>
            <a:off x="6072198" y="6357958"/>
            <a:ext cx="3071802" cy="5000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Результаты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5" name="Picture 5" descr="9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088" y="4030663"/>
            <a:ext cx="19812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6" name="Picture 6" descr="9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4090988"/>
            <a:ext cx="19812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7" descr="18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50" y="122238"/>
            <a:ext cx="2303463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WordArt 8"/>
          <p:cNvSpPr>
            <a:spLocks noChangeArrowheads="1" noChangeShapeType="1" noTextEdit="1"/>
          </p:cNvSpPr>
          <p:nvPr/>
        </p:nvSpPr>
        <p:spPr bwMode="auto">
          <a:xfrm>
            <a:off x="603250" y="1744663"/>
            <a:ext cx="7877175" cy="25257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080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Поздравляем победителей</a:t>
            </a:r>
          </a:p>
        </p:txBody>
      </p:sp>
      <p:pic>
        <p:nvPicPr>
          <p:cNvPr id="92169" name="Picture 9" descr="poke62041">
            <a:hlinkClick r:id="" action="ppaction://noaction">
              <a:snd r:embed="rId4" name="applause.wav"/>
            </a:hlinkClick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09938" y="3970338"/>
            <a:ext cx="2465387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явления -100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C000"/>
                </a:solidFill>
              </a:rPr>
              <a:t>Что происходит с температурой тела, если оно поглощает энергии больше, чем излучает ?</a:t>
            </a:r>
            <a:endParaRPr lang="ru-RU" sz="4800" i="1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явления -200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C000"/>
                </a:solidFill>
              </a:rPr>
              <a:t>Какой вид теплопередачи сопровождается переносом вещества ?</a:t>
            </a:r>
            <a:endParaRPr lang="ru-RU" sz="48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явления - 300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Один шарик лежит на земле, а другой на высоте 1м над поверхностью земли. Какой из шариков обладает большей внутренней энергией ?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явления - 400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       Вопрос – аукцион</a:t>
            </a:r>
          </a:p>
          <a:p>
            <a:endParaRPr lang="ru-RU" i="1" dirty="0" smtClean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endParaRPr lang="ru-RU" i="1" dirty="0" smtClean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endParaRPr lang="ru-RU" i="1" dirty="0" smtClean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endParaRPr lang="ru-RU" i="1" dirty="0" smtClean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r>
              <a:rPr lang="ru-RU" i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Оболочку аэростатов красят в серебристый цвет, чтобы… 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Татьяна\Desktop\аэроста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643050"/>
            <a:ext cx="3333770" cy="2609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Тепловые явления -500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sz="3600" i="1" dirty="0" smtClean="0">
                <a:solidFill>
                  <a:srgbClr val="FFC000"/>
                </a:solidFill>
              </a:rPr>
              <a:t>Сковорода стоит на горячей плите. Каким способом происходит в основном теплопередача от нижней стороны сковороды к верхней ее стороне ?</a:t>
            </a:r>
            <a:endParaRPr lang="ru-RU" sz="36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Количество теплоты -100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Удельная теплоемкость воды 4200 </a:t>
            </a:r>
            <a:r>
              <a:rPr lang="en-US" sz="4400" i="1" dirty="0" smtClean="0">
                <a:solidFill>
                  <a:srgbClr val="FFC000"/>
                </a:solidFill>
              </a:rPr>
              <a:t> </a:t>
            </a:r>
            <a:r>
              <a:rPr lang="ru-RU" sz="4400" i="1" dirty="0" smtClean="0">
                <a:solidFill>
                  <a:srgbClr val="FFC000"/>
                </a:solidFill>
              </a:rPr>
              <a:t>Дж/(</a:t>
            </a:r>
            <a:r>
              <a:rPr lang="ru-RU" sz="4400" i="1" dirty="0" err="1" smtClean="0">
                <a:solidFill>
                  <a:srgbClr val="FFC000"/>
                </a:solidFill>
              </a:rPr>
              <a:t>кг</a:t>
            </a:r>
            <a:r>
              <a:rPr lang="ru-RU" sz="4400" dirty="0" err="1" smtClean="0">
                <a:solidFill>
                  <a:srgbClr val="FFC000"/>
                </a:solidFill>
              </a:rPr>
              <a:t>.</a:t>
            </a:r>
            <a:r>
              <a:rPr lang="ru-RU" sz="4000" baseline="30000" dirty="0" err="1" smtClean="0">
                <a:solidFill>
                  <a:srgbClr val="FFC000"/>
                </a:solidFill>
              </a:rPr>
              <a:t>О</a:t>
            </a:r>
            <a:r>
              <a:rPr lang="ru-RU" sz="4400" i="1" dirty="0" err="1" smtClean="0">
                <a:solidFill>
                  <a:srgbClr val="FFC000"/>
                </a:solidFill>
              </a:rPr>
              <a:t>С</a:t>
            </a:r>
            <a:r>
              <a:rPr lang="ru-RU" sz="4400" i="1" dirty="0" smtClean="0">
                <a:solidFill>
                  <a:srgbClr val="FFC000"/>
                </a:solidFill>
              </a:rPr>
              <a:t>) . Что это означает ?</a:t>
            </a:r>
            <a:endParaRPr lang="ru-RU" sz="4400" i="1" dirty="0"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603</Words>
  <Application>Microsoft Office PowerPoint</Application>
  <PresentationFormat>Экран (4:3)</PresentationFormat>
  <Paragraphs>162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Своя –игра </vt:lpstr>
      <vt:lpstr>Слайд 2</vt:lpstr>
      <vt:lpstr>1  ТУР</vt:lpstr>
      <vt:lpstr>Тепловые явления -100</vt:lpstr>
      <vt:lpstr>Тепловые явления -200</vt:lpstr>
      <vt:lpstr>Тепловые явления - 300</vt:lpstr>
      <vt:lpstr>Тепловые явления - 400</vt:lpstr>
      <vt:lpstr>Тепловые явления -500</vt:lpstr>
      <vt:lpstr>Количество теплоты -100</vt:lpstr>
      <vt:lpstr>Количество теплоты -200</vt:lpstr>
      <vt:lpstr>Количество теплоты -300</vt:lpstr>
      <vt:lpstr> Количество теплоты – 400 </vt:lpstr>
      <vt:lpstr>Количество теплоты - 500</vt:lpstr>
      <vt:lpstr>2  ТУР</vt:lpstr>
      <vt:lpstr>Изменение агрегатных                        состояний -100</vt:lpstr>
      <vt:lpstr>Изменение агрегатных                        состояний -200</vt:lpstr>
      <vt:lpstr>Изменение агрегатных                               состояний -300</vt:lpstr>
      <vt:lpstr>Изменение агрегатных состояний вещества - 400</vt:lpstr>
      <vt:lpstr>Изменение агрегатных состояний вещества - 500</vt:lpstr>
      <vt:lpstr>Тепловые двигатели -100</vt:lpstr>
      <vt:lpstr>Тепловые двигатели - 200</vt:lpstr>
      <vt:lpstr>Тепловые двигатели - 300</vt:lpstr>
      <vt:lpstr>Тепловые двигатели - 400</vt:lpstr>
      <vt:lpstr>Тепловые двигатели -500</vt:lpstr>
      <vt:lpstr>Слайд 25</vt:lpstr>
      <vt:lpstr>Финал</vt:lpstr>
      <vt:lpstr>Физика человека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789</dc:creator>
  <cp:lastModifiedBy>Татьяна</cp:lastModifiedBy>
  <cp:revision>77</cp:revision>
  <dcterms:created xsi:type="dcterms:W3CDTF">2011-12-09T12:04:20Z</dcterms:created>
  <dcterms:modified xsi:type="dcterms:W3CDTF">2012-10-29T22:27:42Z</dcterms:modified>
</cp:coreProperties>
</file>