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Default Extension="gif" ContentType="image/gif"/>
  <Override PartName="/ppt/diagrams/layout1.xml" ContentType="application/vnd.openxmlformats-officedocument.drawingml.diagram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3" r:id="rId6"/>
    <p:sldId id="264" r:id="rId7"/>
    <p:sldId id="279" r:id="rId8"/>
    <p:sldId id="281" r:id="rId9"/>
    <p:sldId id="282" r:id="rId10"/>
    <p:sldId id="273" r:id="rId11"/>
    <p:sldId id="277" r:id="rId12"/>
    <p:sldId id="278" r:id="rId13"/>
    <p:sldId id="283" r:id="rId14"/>
    <p:sldId id="28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4714" autoAdjust="0"/>
  </p:normalViewPr>
  <p:slideViewPr>
    <p:cSldViewPr>
      <p:cViewPr varScale="1">
        <p:scale>
          <a:sx n="51" d="100"/>
          <a:sy n="51" d="100"/>
        </p:scale>
        <p:origin x="-1243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35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multimedia\&#1092;&#1086;&#1090;&#1086;\Dropbox\docs\&#1076;&#1086;&#1084;\&#1042;&#1072;&#1085;&#1103;_&#1086;&#1087;&#1088;&#1086;&#1089;%20&#1082;%20&#1087;&#1088;&#1086;&#1077;&#1082;&#1090;&#1091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multimedia\&#1092;&#1086;&#1090;&#1086;\Dropbox\docs\&#1076;&#1086;&#1084;\&#1042;&#1072;&#1085;&#1103;_&#1086;&#1087;&#1088;&#1086;&#1089;%20&#1082;%20&#1087;&#1088;&#1086;&#1077;&#1082;&#1090;&#1091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multimedia\&#1092;&#1086;&#1090;&#1086;\Dropbox\docs\&#1076;&#1086;&#1084;\&#1042;&#1072;&#1085;&#1103;_&#1086;&#1087;&#1088;&#1086;&#1089;%20&#1082;%20&#1087;&#1088;&#1086;&#1077;&#1082;&#1090;&#1091;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D:\multimedia\&#1092;&#1086;&#1090;&#1086;\Dropbox\docs\&#1076;&#1086;&#1084;\&#1042;&#1072;&#1085;&#1103;_&#1086;&#1087;&#1088;&#1086;&#1089;%20&#1082;%20&#1087;&#1088;&#1086;&#1077;&#1082;&#1090;&#1091;.xlsx" TargetMode="External"/><Relationship Id="rId1" Type="http://schemas.openxmlformats.org/officeDocument/2006/relationships/image" Target="../media/image2.jpeg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D:\multimedia\&#1092;&#1086;&#1090;&#1086;\Dropbox\docs\&#1076;&#1086;&#1084;\&#1042;&#1072;&#1085;&#1103;_&#1086;&#1087;&#1088;&#1086;&#1089;%20&#1082;%20&#1087;&#1088;&#1086;&#1077;&#1082;&#1090;&#1091;.xlsx" TargetMode="External"/><Relationship Id="rId1" Type="http://schemas.openxmlformats.org/officeDocument/2006/relationships/image" Target="../media/image2.jpeg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D:\multimedia\&#1092;&#1086;&#1090;&#1086;\Dropbox\docs\&#1076;&#1086;&#1084;\&#1042;&#1072;&#1085;&#1103;_&#1086;&#1087;&#1088;&#1086;&#1089;%20&#1082;%20&#1087;&#1088;&#1086;&#1077;&#1082;&#1090;&#1091;.xlsx" TargetMode="External"/><Relationship Id="rId1" Type="http://schemas.openxmlformats.org/officeDocument/2006/relationships/image" Target="../media/image2.jpe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                               </a:t>
            </a:r>
            <a:r>
              <a:rPr lang="ru-RU" sz="2000" dirty="0" smtClean="0"/>
              <a:t>Во</a:t>
            </a:r>
            <a:r>
              <a:rPr lang="ru-RU" sz="2000" baseline="0" dirty="0" smtClean="0"/>
              <a:t> </a:t>
            </a:r>
            <a:r>
              <a:rPr lang="ru-RU" sz="2000" baseline="0" dirty="0"/>
              <a:t>что играют девочки</a:t>
            </a:r>
          </a:p>
        </c:rich>
      </c:tx>
      <c:layout>
        <c:manualLayout>
          <c:xMode val="edge"/>
          <c:yMode val="edge"/>
          <c:x val="0.17255657737049676"/>
          <c:y val="1.7404261714415722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6689927674350835E-2"/>
          <c:y val="0.12461202227530285"/>
          <c:w val="0.84312850655051153"/>
          <c:h val="0.86687358811983861"/>
        </c:manualLayout>
      </c:layout>
      <c:pie3DChart>
        <c:varyColors val="1"/>
        <c:ser>
          <c:idx val="0"/>
          <c:order val="0"/>
          <c:tx>
            <c:strRef>
              <c:f>Лист1!$E$16</c:f>
              <c:strCache>
                <c:ptCount val="1"/>
                <c:pt idx="0">
                  <c:v>Д</c:v>
                </c:pt>
              </c:strCache>
            </c:strRef>
          </c:tx>
          <c:explosion val="12"/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z="1300" dirty="0"/>
                      <a:t>ЛОГИЧЕСКИЕ</a:t>
                    </a:r>
                    <a:r>
                      <a:rPr lang="ru-RU" dirty="0"/>
                      <a:t>
28%</a:t>
                    </a:r>
                  </a:p>
                </c:rich>
              </c:tx>
              <c:dLblPos val="inEnd"/>
              <c:showCatName val="1"/>
              <c:showPercent val="1"/>
            </c:dLbl>
            <c:dLbl>
              <c:idx val="3"/>
              <c:layout>
                <c:manualLayout>
                  <c:x val="0.11689992631952092"/>
                  <c:y val="-0.20505447311409844"/>
                </c:manualLayout>
              </c:layout>
              <c:dLblPos val="bestFit"/>
              <c:showCatName val="1"/>
              <c:showPercent val="1"/>
            </c:dLbl>
            <c:dLbl>
              <c:idx val="4"/>
              <c:layout>
                <c:manualLayout>
                  <c:x val="1.423462314383654E-2"/>
                  <c:y val="-0.12274706745546791"/>
                </c:manualLayout>
              </c:layout>
              <c:dLblPos val="bestFit"/>
              <c:showCatName val="1"/>
              <c:showPercent val="1"/>
            </c:dLbl>
            <c:dLbl>
              <c:idx val="5"/>
              <c:layout>
                <c:manualLayout>
                  <c:x val="3.0233123551213624E-4"/>
                  <c:y val="-0.12780813705884531"/>
                </c:manualLayout>
              </c:layout>
              <c:dLblPos val="bestFit"/>
              <c:showCatName val="1"/>
              <c:showPercent val="1"/>
            </c:dLbl>
            <c:dLbl>
              <c:idx val="6"/>
              <c:layout>
                <c:manualLayout>
                  <c:x val="0.12149614059052052"/>
                  <c:y val="2.3353597285486832E-2"/>
                </c:manualLayout>
              </c:layout>
              <c:dLblPos val="bestFit"/>
              <c:showCatName val="1"/>
              <c:showPercent val="1"/>
            </c:dLbl>
            <c:txPr>
              <a:bodyPr/>
              <a:lstStyle/>
              <a:p>
                <a:pPr>
                  <a:defRPr sz="1400" b="1" i="0" baseline="0"/>
                </a:pPr>
                <a:endParaRPr lang="ru-RU"/>
              </a:p>
            </c:txPr>
            <c:dLblPos val="inEnd"/>
            <c:showCatName val="1"/>
            <c:showPercent val="1"/>
            <c:showLeaderLines val="1"/>
          </c:dLbls>
          <c:cat>
            <c:strRef>
              <c:f>Лист1!$B$17:$B$24</c:f>
              <c:strCache>
                <c:ptCount val="8"/>
                <c:pt idx="0">
                  <c:v>БРОДИЛКИ</c:v>
                </c:pt>
                <c:pt idx="1">
                  <c:v>ЛОГИЧЕСКИЕ</c:v>
                </c:pt>
                <c:pt idx="2">
                  <c:v>АРКАДЫ</c:v>
                </c:pt>
                <c:pt idx="3">
                  <c:v>ДРАКИ</c:v>
                </c:pt>
                <c:pt idx="4">
                  <c:v>ЛЕТАЛКИ</c:v>
                </c:pt>
                <c:pt idx="5">
                  <c:v>СТРЕЛЯЛКИ</c:v>
                </c:pt>
                <c:pt idx="6">
                  <c:v>ГОНКИ</c:v>
                </c:pt>
                <c:pt idx="7">
                  <c:v>КВЕСТЫ</c:v>
                </c:pt>
              </c:strCache>
            </c:strRef>
          </c:cat>
          <c:val>
            <c:numRef>
              <c:f>Лист1!$F$17:$F$24</c:f>
              <c:numCache>
                <c:formatCode>General</c:formatCode>
                <c:ptCount val="8"/>
                <c:pt idx="0">
                  <c:v>21</c:v>
                </c:pt>
                <c:pt idx="1">
                  <c:v>27</c:v>
                </c:pt>
                <c:pt idx="2">
                  <c:v>9</c:v>
                </c:pt>
                <c:pt idx="3">
                  <c:v>6</c:v>
                </c:pt>
                <c:pt idx="4">
                  <c:v>6</c:v>
                </c:pt>
                <c:pt idx="5">
                  <c:v>6</c:v>
                </c:pt>
                <c:pt idx="6">
                  <c:v>9</c:v>
                </c:pt>
                <c:pt idx="7">
                  <c:v>15</c:v>
                </c:pt>
              </c:numCache>
            </c:numRef>
          </c:val>
        </c:ser>
      </c:pie3DChart>
    </c:plotArea>
    <c:plotVisOnly val="1"/>
  </c:chart>
  <c:spPr>
    <a:noFill/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perspective val="30"/>
    </c:view3D>
    <c:plotArea>
      <c:layout/>
      <c:pie3DChart>
        <c:varyColors val="1"/>
      </c:pie3DChart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2000" dirty="0"/>
              <a:t>Во</a:t>
            </a:r>
            <a:r>
              <a:rPr lang="ru-RU" sz="2000" baseline="0" dirty="0"/>
              <a:t> что играют мальчики</a:t>
            </a:r>
            <a:endParaRPr lang="ru-RU" sz="2000" dirty="0"/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5037950606220793E-2"/>
          <c:y val="0.14713183693189891"/>
          <c:w val="0.79808241697198479"/>
          <c:h val="0.82395503815971161"/>
        </c:manualLayout>
      </c:layout>
      <c:pie3DChart>
        <c:varyColors val="1"/>
        <c:ser>
          <c:idx val="0"/>
          <c:order val="0"/>
          <c:tx>
            <c:strRef>
              <c:f>Лист1!$C$16</c:f>
              <c:strCache>
                <c:ptCount val="1"/>
                <c:pt idx="0">
                  <c:v>М</c:v>
                </c:pt>
              </c:strCache>
            </c:strRef>
          </c:tx>
          <c:explosion val="9"/>
          <c:dLbls>
            <c:dLbl>
              <c:idx val="0"/>
              <c:layout>
                <c:manualLayout>
                  <c:x val="-9.2566518084429922E-2"/>
                  <c:y val="0.12139628850707115"/>
                </c:manualLayout>
              </c:layout>
              <c:dLblPos val="bestFit"/>
              <c:showCatName val="1"/>
              <c:showPercent val="1"/>
            </c:dLbl>
            <c:dLbl>
              <c:idx val="7"/>
              <c:layout>
                <c:manualLayout>
                  <c:x val="5.4152255366009386E-2"/>
                  <c:y val="0.12002827047315075"/>
                </c:manualLayout>
              </c:layout>
              <c:tx>
                <c:rich>
                  <a:bodyPr/>
                  <a:lstStyle/>
                  <a:p>
                    <a:r>
                      <a:rPr lang="ru-RU" sz="1300" dirty="0"/>
                      <a:t>КВЕСТЫ</a:t>
                    </a:r>
                    <a:r>
                      <a:rPr lang="ru-RU" dirty="0"/>
                      <a:t>
5%</a:t>
                    </a:r>
                  </a:p>
                </c:rich>
              </c:tx>
              <c:dLblPos val="bestFit"/>
              <c:showCatName val="1"/>
              <c:showPercent val="1"/>
            </c:dLbl>
            <c:txPr>
              <a:bodyPr/>
              <a:lstStyle/>
              <a:p>
                <a:pPr>
                  <a:defRPr sz="1400" b="1" i="0" baseline="0"/>
                </a:pPr>
                <a:endParaRPr lang="ru-RU"/>
              </a:p>
            </c:txPr>
            <c:dLblPos val="inEnd"/>
            <c:showCatName val="1"/>
            <c:showPercent val="1"/>
            <c:showLeaderLines val="1"/>
          </c:dLbls>
          <c:cat>
            <c:strRef>
              <c:f>Лист1!$B$17:$B$24</c:f>
              <c:strCache>
                <c:ptCount val="8"/>
                <c:pt idx="0">
                  <c:v>БРОДИЛКИ</c:v>
                </c:pt>
                <c:pt idx="1">
                  <c:v>ЛОГИЧЕСКИЕ</c:v>
                </c:pt>
                <c:pt idx="2">
                  <c:v>АРКАДЫ</c:v>
                </c:pt>
                <c:pt idx="3">
                  <c:v>ДРАКИ</c:v>
                </c:pt>
                <c:pt idx="4">
                  <c:v>ЛЕТАЛКИ</c:v>
                </c:pt>
                <c:pt idx="5">
                  <c:v>СТРЕЛЯЛКИ</c:v>
                </c:pt>
                <c:pt idx="6">
                  <c:v>ГОНКИ</c:v>
                </c:pt>
                <c:pt idx="7">
                  <c:v>КВЕСТЫ</c:v>
                </c:pt>
              </c:strCache>
            </c:strRef>
          </c:cat>
          <c:val>
            <c:numRef>
              <c:f>Лист1!$D$17:$D$24</c:f>
              <c:numCache>
                <c:formatCode>General</c:formatCode>
                <c:ptCount val="8"/>
                <c:pt idx="0">
                  <c:v>10</c:v>
                </c:pt>
                <c:pt idx="1">
                  <c:v>13</c:v>
                </c:pt>
                <c:pt idx="2">
                  <c:v>7</c:v>
                </c:pt>
                <c:pt idx="3">
                  <c:v>21</c:v>
                </c:pt>
                <c:pt idx="4">
                  <c:v>5</c:v>
                </c:pt>
                <c:pt idx="5">
                  <c:v>23</c:v>
                </c:pt>
                <c:pt idx="6">
                  <c:v>16</c:v>
                </c:pt>
                <c:pt idx="7">
                  <c:v>5</c:v>
                </c:pt>
              </c:numCache>
            </c:numRef>
          </c:val>
        </c:ser>
      </c:pie3DChart>
    </c:plotArea>
    <c:plotVisOnly val="1"/>
  </c:chart>
  <c:spPr>
    <a:noFill/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2000" dirty="0"/>
              <a:t>Превышаешь ли ты допустимую норму?</a:t>
            </a:r>
            <a:endParaRPr lang="ru-RU" sz="2000" baseline="0" dirty="0"/>
          </a:p>
        </c:rich>
      </c:tx>
      <c:layout>
        <c:manualLayout>
          <c:xMode val="edge"/>
          <c:yMode val="edge"/>
          <c:x val="0.15126009546111452"/>
          <c:y val="1.8927312764634486E-2"/>
        </c:manualLayout>
      </c:layout>
    </c:title>
    <c:view3D>
      <c:rotX val="20"/>
      <c:rotY val="50"/>
      <c:depthPercent val="100"/>
      <c:perspective val="30"/>
    </c:view3D>
    <c:floor>
      <c:spPr>
        <a:blipFill>
          <a:blip xmlns:r="http://schemas.openxmlformats.org/officeDocument/2006/relationships" r:embed="rId1"/>
          <a:tile tx="0" ty="0" sx="100000" sy="100000" flip="none" algn="tl"/>
        </a:blipFill>
      </c:spPr>
    </c:floor>
    <c:plotArea>
      <c:layout>
        <c:manualLayout>
          <c:layoutTarget val="inner"/>
          <c:xMode val="edge"/>
          <c:yMode val="edge"/>
          <c:x val="6.6689909179007051E-2"/>
          <c:y val="0.14779643051132957"/>
          <c:w val="0.80777299356885046"/>
          <c:h val="0.78388044018899361"/>
        </c:manualLayout>
      </c:layout>
      <c:bar3DChart>
        <c:barDir val="col"/>
        <c:grouping val="standard"/>
        <c:ser>
          <c:idx val="0"/>
          <c:order val="0"/>
          <c:tx>
            <c:strRef>
              <c:f>Лист1!$C$4</c:f>
              <c:strCache>
                <c:ptCount val="1"/>
                <c:pt idx="0">
                  <c:v>ДА</c:v>
                </c:pt>
              </c:strCache>
            </c:strRef>
          </c:tx>
          <c:spPr>
            <a:gradFill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</c:spPr>
          <c:dLbls>
            <c:showVal val="1"/>
          </c:dLbls>
          <c:cat>
            <c:strRef>
              <c:f>Лист1!$D$5:$E$5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(Лист1!$D$9;Лист1!$C$9)</c:f>
              <c:numCache>
                <c:formatCode>General</c:formatCode>
                <c:ptCount val="2"/>
                <c:pt idx="0">
                  <c:v>55</c:v>
                </c:pt>
                <c:pt idx="1">
                  <c:v>10</c:v>
                </c:pt>
              </c:numCache>
            </c:numRef>
          </c:val>
        </c:ser>
        <c:ser>
          <c:idx val="1"/>
          <c:order val="1"/>
          <c:tx>
            <c:strRef>
              <c:f>Лист1!$E$4</c:f>
              <c:strCache>
                <c:ptCount val="1"/>
                <c:pt idx="0">
                  <c:v>НЕТ</c:v>
                </c:pt>
              </c:strCache>
            </c:strRef>
          </c:tx>
          <c:dLbls>
            <c:showVal val="1"/>
          </c:dLbls>
          <c:cat>
            <c:strRef>
              <c:f>Лист1!$D$5:$E$5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(Лист1!$F$9;Лист1!$E$9)</c:f>
              <c:numCache>
                <c:formatCode>General</c:formatCode>
                <c:ptCount val="2"/>
                <c:pt idx="0">
                  <c:v>15</c:v>
                </c:pt>
                <c:pt idx="1">
                  <c:v>20</c:v>
                </c:pt>
              </c:numCache>
            </c:numRef>
          </c:val>
        </c:ser>
        <c:ser>
          <c:idx val="2"/>
          <c:order val="2"/>
          <c:tx>
            <c:strRef>
              <c:f>Лист1!$G$4</c:f>
              <c:strCache>
                <c:ptCount val="1"/>
                <c:pt idx="0">
                  <c:v>НЕ ЗНАЮ</c:v>
                </c:pt>
              </c:strCache>
            </c:strRef>
          </c:tx>
          <c:dLbls>
            <c:showVal val="1"/>
          </c:dLbls>
          <c:cat>
            <c:strRef>
              <c:f>Лист1!$D$5:$E$5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(Лист1!$H$9;Лист1!$G$9)</c:f>
              <c:numCache>
                <c:formatCode>General</c:formatCode>
                <c:ptCount val="2"/>
                <c:pt idx="0">
                  <c:v>30</c:v>
                </c:pt>
                <c:pt idx="1">
                  <c:v>47</c:v>
                </c:pt>
              </c:numCache>
            </c:numRef>
          </c:val>
        </c:ser>
        <c:gapWidth val="100"/>
        <c:shape val="cylinder"/>
        <c:axId val="79253888"/>
        <c:axId val="79255424"/>
        <c:axId val="75672192"/>
      </c:bar3DChart>
      <c:catAx>
        <c:axId val="79253888"/>
        <c:scaling>
          <c:orientation val="minMax"/>
        </c:scaling>
        <c:axPos val="b"/>
        <c:tickLblPos val="nextTo"/>
        <c:crossAx val="79255424"/>
        <c:crosses val="autoZero"/>
        <c:auto val="1"/>
        <c:lblAlgn val="ctr"/>
        <c:lblOffset val="100"/>
      </c:catAx>
      <c:valAx>
        <c:axId val="79255424"/>
        <c:scaling>
          <c:orientation val="minMax"/>
        </c:scaling>
        <c:axPos val="l"/>
        <c:majorGridlines/>
        <c:numFmt formatCode="General" sourceLinked="1"/>
        <c:tickLblPos val="nextTo"/>
        <c:crossAx val="79253888"/>
        <c:crosses val="autoZero"/>
        <c:crossBetween val="between"/>
      </c:valAx>
      <c:serAx>
        <c:axId val="75672192"/>
        <c:scaling>
          <c:orientation val="minMax"/>
        </c:scaling>
        <c:axPos val="b"/>
        <c:tickLblPos val="nextTo"/>
        <c:crossAx val="79255424"/>
        <c:crosses val="autoZero"/>
      </c:serAx>
      <c:spPr>
        <a:noFill/>
      </c:spPr>
    </c:plotArea>
    <c:plotVisOnly val="1"/>
  </c:chart>
  <c:spPr>
    <a:noFill/>
  </c:sp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sz="2000" dirty="0"/>
              <a:t>Знаешь ли ты, что есть вероятность зависимости от компьютерных игр?</a:t>
            </a:r>
            <a:endParaRPr lang="ru-RU" sz="2000" baseline="0" dirty="0"/>
          </a:p>
        </c:rich>
      </c:tx>
      <c:layout>
        <c:manualLayout>
          <c:xMode val="edge"/>
          <c:yMode val="edge"/>
          <c:x val="0.10806953902460749"/>
          <c:y val="2.1864002587986812E-2"/>
        </c:manualLayout>
      </c:layout>
    </c:title>
    <c:view3D>
      <c:rotX val="20"/>
      <c:rotY val="120"/>
      <c:depthPercent val="100"/>
      <c:perspective val="30"/>
    </c:view3D>
    <c:floor>
      <c:spPr>
        <a:blipFill>
          <a:blip xmlns:r="http://schemas.openxmlformats.org/officeDocument/2006/relationships" r:embed="rId1"/>
          <a:tile tx="0" ty="0" sx="100000" sy="100000" flip="none" algn="tl"/>
        </a:blipFill>
      </c:spPr>
    </c:floor>
    <c:plotArea>
      <c:layout>
        <c:manualLayout>
          <c:layoutTarget val="inner"/>
          <c:xMode val="edge"/>
          <c:yMode val="edge"/>
          <c:x val="4.6122964558417474E-2"/>
          <c:y val="0.19478346768496591"/>
          <c:w val="0.80777299356885102"/>
          <c:h val="0.74570347248541458"/>
        </c:manualLayout>
      </c:layout>
      <c:bar3DChart>
        <c:barDir val="col"/>
        <c:grouping val="standard"/>
        <c:ser>
          <c:idx val="0"/>
          <c:order val="0"/>
          <c:tx>
            <c:strRef>
              <c:f>Лист1!$C$4</c:f>
              <c:strCache>
                <c:ptCount val="1"/>
                <c:pt idx="0">
                  <c:v>ДА</c:v>
                </c:pt>
              </c:strCache>
            </c:strRef>
          </c:tx>
          <c:spPr>
            <a:gradFill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</c:spPr>
          <c:dLbls>
            <c:showVal val="1"/>
          </c:dLbls>
          <c:cat>
            <c:strRef>
              <c:f>Лист1!$D$5:$E$5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(Лист1!$D$15;Лист1!$C$15)</c:f>
              <c:numCache>
                <c:formatCode>General</c:formatCode>
                <c:ptCount val="2"/>
                <c:pt idx="0">
                  <c:v>85</c:v>
                </c:pt>
                <c:pt idx="1">
                  <c:v>93</c:v>
                </c:pt>
              </c:numCache>
            </c:numRef>
          </c:val>
        </c:ser>
        <c:ser>
          <c:idx val="1"/>
          <c:order val="1"/>
          <c:tx>
            <c:strRef>
              <c:f>Лист1!$E$4</c:f>
              <c:strCache>
                <c:ptCount val="1"/>
                <c:pt idx="0">
                  <c:v>НЕТ</c:v>
                </c:pt>
              </c:strCache>
            </c:strRef>
          </c:tx>
          <c:dLbls>
            <c:dLbl>
              <c:idx val="0"/>
              <c:numFmt formatCode="General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</c:dLbl>
            <c:dLbl>
              <c:idx val="1"/>
              <c:layout>
                <c:manualLayout>
                  <c:x val="-2.8793593470392474E-2"/>
                  <c:y val="5.8733796467046653E-3"/>
                </c:manualLayout>
              </c:layout>
              <c:showVal val="1"/>
            </c:dLbl>
            <c:showVal val="1"/>
          </c:dLbls>
          <c:cat>
            <c:strRef>
              <c:f>Лист1!$D$5:$E$5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(Лист1!$F$15;Лист1!$E$15)</c:f>
              <c:numCache>
                <c:formatCode>General</c:formatCode>
                <c:ptCount val="2"/>
                <c:pt idx="0">
                  <c:v>15</c:v>
                </c:pt>
                <c:pt idx="1">
                  <c:v>7</c:v>
                </c:pt>
              </c:numCache>
            </c:numRef>
          </c:val>
        </c:ser>
        <c:gapWidth val="100"/>
        <c:shape val="cylinder"/>
        <c:axId val="79296768"/>
        <c:axId val="77815808"/>
        <c:axId val="79245760"/>
      </c:bar3DChart>
      <c:catAx>
        <c:axId val="79296768"/>
        <c:scaling>
          <c:orientation val="minMax"/>
        </c:scaling>
        <c:axPos val="b"/>
        <c:tickLblPos val="nextTo"/>
        <c:crossAx val="77815808"/>
        <c:crosses val="autoZero"/>
        <c:auto val="1"/>
        <c:lblAlgn val="ctr"/>
        <c:lblOffset val="100"/>
      </c:catAx>
      <c:valAx>
        <c:axId val="77815808"/>
        <c:scaling>
          <c:orientation val="minMax"/>
        </c:scaling>
        <c:axPos val="r"/>
        <c:majorGridlines/>
        <c:numFmt formatCode="General" sourceLinked="1"/>
        <c:tickLblPos val="nextTo"/>
        <c:crossAx val="79296768"/>
        <c:crosses val="autoZero"/>
        <c:crossBetween val="between"/>
      </c:valAx>
      <c:serAx>
        <c:axId val="79245760"/>
        <c:scaling>
          <c:orientation val="minMax"/>
        </c:scaling>
        <c:axPos val="b"/>
        <c:tickLblPos val="nextTo"/>
        <c:crossAx val="77815808"/>
        <c:crosses val="autoZero"/>
      </c:serAx>
      <c:spPr>
        <a:noFill/>
      </c:spPr>
    </c:plotArea>
    <c:plotVisOnly val="1"/>
  </c:chart>
  <c:spPr>
    <a:noFill/>
  </c:sp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sz="2000" dirty="0"/>
              <a:t>Перекусываешь ли ты во время игры?</a:t>
            </a:r>
            <a:endParaRPr lang="ru-RU" sz="2000" baseline="0" dirty="0"/>
          </a:p>
        </c:rich>
      </c:tx>
      <c:layout>
        <c:manualLayout>
          <c:xMode val="edge"/>
          <c:yMode val="edge"/>
          <c:x val="0.15537356577786068"/>
          <c:y val="2.7737382234691459E-2"/>
        </c:manualLayout>
      </c:layout>
    </c:title>
    <c:view3D>
      <c:rotX val="20"/>
      <c:rotY val="120"/>
      <c:depthPercent val="100"/>
      <c:perspective val="30"/>
    </c:view3D>
    <c:floor>
      <c:spPr>
        <a:blipFill>
          <a:blip xmlns:r="http://schemas.openxmlformats.org/officeDocument/2006/relationships" r:embed="rId1"/>
          <a:tile tx="0" ty="0" sx="100000" sy="100000" flip="none" algn="tl"/>
        </a:blipFill>
      </c:spPr>
    </c:floor>
    <c:plotArea>
      <c:layout>
        <c:manualLayout>
          <c:layoutTarget val="inner"/>
          <c:xMode val="edge"/>
          <c:yMode val="edge"/>
          <c:x val="6.6689909179007051E-2"/>
          <c:y val="0.14779643051132979"/>
          <c:w val="0.80777299356885079"/>
          <c:h val="0.78388044018899361"/>
        </c:manualLayout>
      </c:layout>
      <c:bar3DChart>
        <c:barDir val="col"/>
        <c:grouping val="standard"/>
        <c:ser>
          <c:idx val="0"/>
          <c:order val="0"/>
          <c:tx>
            <c:strRef>
              <c:f>Лист1!$C$4</c:f>
              <c:strCache>
                <c:ptCount val="1"/>
                <c:pt idx="0">
                  <c:v>ДА</c:v>
                </c:pt>
              </c:strCache>
            </c:strRef>
          </c:tx>
          <c:spPr>
            <a:gradFill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</c:spPr>
          <c:dLbls>
            <c:showVal val="1"/>
          </c:dLbls>
          <c:cat>
            <c:strRef>
              <c:f>Лист1!$D$5:$E$5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(Лист1!$D$11;Лист1!$C$11)</c:f>
              <c:numCache>
                <c:formatCode>General</c:formatCode>
                <c:ptCount val="2"/>
                <c:pt idx="0">
                  <c:v>50</c:v>
                </c:pt>
                <c:pt idx="1">
                  <c:v>80</c:v>
                </c:pt>
              </c:numCache>
            </c:numRef>
          </c:val>
        </c:ser>
        <c:ser>
          <c:idx val="1"/>
          <c:order val="1"/>
          <c:tx>
            <c:strRef>
              <c:f>Лист1!$E$4</c:f>
              <c:strCache>
                <c:ptCount val="1"/>
                <c:pt idx="0">
                  <c:v>НЕТ</c:v>
                </c:pt>
              </c:strCache>
            </c:strRef>
          </c:tx>
          <c:dLbls>
            <c:dLbl>
              <c:idx val="0"/>
              <c:numFmt formatCode="General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</c:dLbl>
            <c:dLbl>
              <c:idx val="1"/>
              <c:layout>
                <c:manualLayout>
                  <c:x val="-2.8793593470392474E-2"/>
                  <c:y val="5.8733796467046601E-3"/>
                </c:manualLayout>
              </c:layout>
              <c:showVal val="1"/>
            </c:dLbl>
            <c:showVal val="1"/>
          </c:dLbls>
          <c:cat>
            <c:strRef>
              <c:f>Лист1!$D$5:$E$5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(Лист1!$F$11;Лист1!$E$11)</c:f>
              <c:numCache>
                <c:formatCode>General</c:formatCode>
                <c:ptCount val="2"/>
                <c:pt idx="0">
                  <c:v>50</c:v>
                </c:pt>
                <c:pt idx="1">
                  <c:v>20</c:v>
                </c:pt>
              </c:numCache>
            </c:numRef>
          </c:val>
        </c:ser>
        <c:gapWidth val="100"/>
        <c:shape val="cylinder"/>
        <c:axId val="77847552"/>
        <c:axId val="77853440"/>
        <c:axId val="79247552"/>
      </c:bar3DChart>
      <c:catAx>
        <c:axId val="77847552"/>
        <c:scaling>
          <c:orientation val="minMax"/>
        </c:scaling>
        <c:axPos val="b"/>
        <c:tickLblPos val="nextTo"/>
        <c:crossAx val="77853440"/>
        <c:crosses val="autoZero"/>
        <c:auto val="1"/>
        <c:lblAlgn val="ctr"/>
        <c:lblOffset val="100"/>
      </c:catAx>
      <c:valAx>
        <c:axId val="77853440"/>
        <c:scaling>
          <c:orientation val="minMax"/>
        </c:scaling>
        <c:axPos val="r"/>
        <c:majorGridlines/>
        <c:numFmt formatCode="General" sourceLinked="1"/>
        <c:tickLblPos val="nextTo"/>
        <c:crossAx val="77847552"/>
        <c:crosses val="autoZero"/>
        <c:crossBetween val="between"/>
      </c:valAx>
      <c:serAx>
        <c:axId val="79247552"/>
        <c:scaling>
          <c:orientation val="minMax"/>
        </c:scaling>
        <c:axPos val="b"/>
        <c:tickLblPos val="nextTo"/>
        <c:crossAx val="77853440"/>
        <c:crosses val="autoZero"/>
      </c:serAx>
      <c:spPr>
        <a:noFill/>
      </c:spPr>
    </c:plotArea>
    <c:plotVisOnly val="1"/>
  </c:chart>
  <c:spPr>
    <a:noFill/>
  </c:spPr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AA12E5-92DD-4C39-89DC-6C8A526CEBC0}" type="doc">
      <dgm:prSet loTypeId="urn:microsoft.com/office/officeart/2005/8/layout/radial5" loCatId="cycl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95E003D-D0A5-4CB8-A88C-6B0A74A8E10D}">
      <dgm:prSet phldrT="[Текст]"/>
      <dgm:spPr/>
      <dgm:t>
        <a:bodyPr/>
        <a:lstStyle/>
        <a:p>
          <a:r>
            <a:rPr lang="ru-RU" dirty="0" smtClean="0"/>
            <a:t>ВЛИЯНИЕ НА ЗДОРОВЬЕ</a:t>
          </a:r>
          <a:endParaRPr lang="ru-RU" dirty="0"/>
        </a:p>
      </dgm:t>
    </dgm:pt>
    <dgm:pt modelId="{D69129CC-EE69-47FD-AAD1-EF2B3A37C9B5}" type="parTrans" cxnId="{55FBDC80-E647-448F-8029-323A1786ACF4}">
      <dgm:prSet/>
      <dgm:spPr/>
      <dgm:t>
        <a:bodyPr/>
        <a:lstStyle/>
        <a:p>
          <a:endParaRPr lang="ru-RU"/>
        </a:p>
      </dgm:t>
    </dgm:pt>
    <dgm:pt modelId="{99A9B06C-F912-4AD0-A653-49742CFDA95D}" type="sibTrans" cxnId="{55FBDC80-E647-448F-8029-323A1786ACF4}">
      <dgm:prSet/>
      <dgm:spPr/>
      <dgm:t>
        <a:bodyPr/>
        <a:lstStyle/>
        <a:p>
          <a:endParaRPr lang="ru-RU"/>
        </a:p>
      </dgm:t>
    </dgm:pt>
    <dgm:pt modelId="{CF854CBC-610B-460F-BC1E-A42FB31CA779}">
      <dgm:prSet phldrT="[Текст]" custT="1"/>
      <dgm:spPr/>
      <dgm:t>
        <a:bodyPr/>
        <a:lstStyle/>
        <a:p>
          <a:r>
            <a:rPr lang="ru-RU" sz="1400" dirty="0" smtClean="0"/>
            <a:t>Анкетирование младших школьников </a:t>
          </a:r>
          <a:endParaRPr lang="ru-RU" sz="1400" dirty="0"/>
        </a:p>
      </dgm:t>
    </dgm:pt>
    <dgm:pt modelId="{F5799599-DB0C-452C-B92B-82A01EC96CE5}" type="parTrans" cxnId="{82A8AD25-52AA-4446-88F7-92B256F11322}">
      <dgm:prSet/>
      <dgm:spPr/>
      <dgm:t>
        <a:bodyPr/>
        <a:lstStyle/>
        <a:p>
          <a:endParaRPr lang="ru-RU"/>
        </a:p>
      </dgm:t>
    </dgm:pt>
    <dgm:pt modelId="{D21C6F64-FA23-41CF-902E-782FE5BA0326}" type="sibTrans" cxnId="{82A8AD25-52AA-4446-88F7-92B256F11322}">
      <dgm:prSet/>
      <dgm:spPr/>
      <dgm:t>
        <a:bodyPr/>
        <a:lstStyle/>
        <a:p>
          <a:endParaRPr lang="ru-RU"/>
        </a:p>
      </dgm:t>
    </dgm:pt>
    <dgm:pt modelId="{7FB4AF4B-A530-4CA6-A584-7251E8D72BA9}">
      <dgm:prSet phldrT="[Текст]"/>
      <dgm:spPr/>
      <dgm:t>
        <a:bodyPr/>
        <a:lstStyle/>
        <a:p>
          <a:r>
            <a:rPr lang="ru-RU" dirty="0" smtClean="0"/>
            <a:t>РАБОТА В ИНТЕРНЕТЕ</a:t>
          </a:r>
          <a:endParaRPr lang="ru-RU" dirty="0"/>
        </a:p>
      </dgm:t>
    </dgm:pt>
    <dgm:pt modelId="{01163241-A0FE-4C93-8D14-691E9399370C}" type="parTrans" cxnId="{17106902-B79D-437D-B99C-6713E2FC45F6}">
      <dgm:prSet/>
      <dgm:spPr/>
      <dgm:t>
        <a:bodyPr/>
        <a:lstStyle/>
        <a:p>
          <a:endParaRPr lang="ru-RU"/>
        </a:p>
      </dgm:t>
    </dgm:pt>
    <dgm:pt modelId="{4ADBBDB9-F4CA-4E1C-AD70-7BD9ECA3AC03}" type="sibTrans" cxnId="{17106902-B79D-437D-B99C-6713E2FC45F6}">
      <dgm:prSet/>
      <dgm:spPr/>
      <dgm:t>
        <a:bodyPr/>
        <a:lstStyle/>
        <a:p>
          <a:endParaRPr lang="ru-RU"/>
        </a:p>
      </dgm:t>
    </dgm:pt>
    <dgm:pt modelId="{65029BB0-0E82-4582-BFF4-DA2B00F7992A}">
      <dgm:prSet phldrT="[Текст]" custT="1"/>
      <dgm:spPr/>
      <dgm:t>
        <a:bodyPr/>
        <a:lstStyle/>
        <a:p>
          <a:r>
            <a:rPr lang="ru-RU" sz="1400" b="1" i="0" dirty="0" smtClean="0"/>
            <a:t>ВЫВОД</a:t>
          </a:r>
          <a:endParaRPr lang="ru-RU" sz="1400" b="1" i="0" dirty="0"/>
        </a:p>
      </dgm:t>
    </dgm:pt>
    <dgm:pt modelId="{7D2A466D-43BD-42E7-9329-F6CB774EB23E}" type="parTrans" cxnId="{FD616765-9F58-4851-B1A9-D32ACF2C3464}">
      <dgm:prSet/>
      <dgm:spPr/>
      <dgm:t>
        <a:bodyPr/>
        <a:lstStyle/>
        <a:p>
          <a:endParaRPr lang="ru-RU"/>
        </a:p>
      </dgm:t>
    </dgm:pt>
    <dgm:pt modelId="{7F1D0424-DE0A-426E-BCF4-4184DDF9E94B}" type="sibTrans" cxnId="{FD616765-9F58-4851-B1A9-D32ACF2C3464}">
      <dgm:prSet/>
      <dgm:spPr/>
      <dgm:t>
        <a:bodyPr/>
        <a:lstStyle/>
        <a:p>
          <a:endParaRPr lang="ru-RU"/>
        </a:p>
      </dgm:t>
    </dgm:pt>
    <dgm:pt modelId="{4A9AA741-56A9-4947-AFA9-D5AB709F3C3A}">
      <dgm:prSet phldrT="[Текст]"/>
      <dgm:spPr/>
      <dgm:t>
        <a:bodyPr/>
        <a:lstStyle/>
        <a:p>
          <a:r>
            <a:rPr lang="ru-RU" dirty="0" smtClean="0"/>
            <a:t>РАБОТА С ЛИТЕРАТУРОЙ</a:t>
          </a:r>
          <a:endParaRPr lang="ru-RU" dirty="0"/>
        </a:p>
      </dgm:t>
    </dgm:pt>
    <dgm:pt modelId="{79EDEC97-7E4A-488F-896D-B2D11BC2C365}" type="parTrans" cxnId="{559E1A8E-C9C6-4E00-9FC9-4FCDDAC7997D}">
      <dgm:prSet/>
      <dgm:spPr/>
      <dgm:t>
        <a:bodyPr/>
        <a:lstStyle/>
        <a:p>
          <a:endParaRPr lang="ru-RU"/>
        </a:p>
      </dgm:t>
    </dgm:pt>
    <dgm:pt modelId="{BA325911-89E0-403A-9D15-EC7103BC334E}" type="sibTrans" cxnId="{559E1A8E-C9C6-4E00-9FC9-4FCDDAC7997D}">
      <dgm:prSet/>
      <dgm:spPr/>
      <dgm:t>
        <a:bodyPr/>
        <a:lstStyle/>
        <a:p>
          <a:endParaRPr lang="ru-RU"/>
        </a:p>
      </dgm:t>
    </dgm:pt>
    <dgm:pt modelId="{754FC88A-51C3-48C3-8BE5-B2BDC5DA89E6}" type="pres">
      <dgm:prSet presAssocID="{3AAA12E5-92DD-4C39-89DC-6C8A526CEBC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FC92407-4116-436F-9D5D-9EF3D9E78E1F}" type="pres">
      <dgm:prSet presAssocID="{995E003D-D0A5-4CB8-A88C-6B0A74A8E10D}" presName="centerShape" presStyleLbl="node0" presStyleIdx="0" presStyleCnt="1"/>
      <dgm:spPr/>
      <dgm:t>
        <a:bodyPr/>
        <a:lstStyle/>
        <a:p>
          <a:endParaRPr lang="ru-RU"/>
        </a:p>
      </dgm:t>
    </dgm:pt>
    <dgm:pt modelId="{47BC34C1-F370-40ED-BE7A-E7D8C0398F12}" type="pres">
      <dgm:prSet presAssocID="{F5799599-DB0C-452C-B92B-82A01EC96CE5}" presName="parTrans" presStyleLbl="sibTrans2D1" presStyleIdx="0" presStyleCnt="4" custAng="10788687" custFlipHor="0" custScaleX="178128"/>
      <dgm:spPr/>
      <dgm:t>
        <a:bodyPr/>
        <a:lstStyle/>
        <a:p>
          <a:endParaRPr lang="ru-RU"/>
        </a:p>
      </dgm:t>
    </dgm:pt>
    <dgm:pt modelId="{2237FAB8-EB4C-493E-BDCD-0F91E5D4AB4E}" type="pres">
      <dgm:prSet presAssocID="{F5799599-DB0C-452C-B92B-82A01EC96CE5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EB7F40B7-B241-4316-A0C3-C41E950B83E5}" type="pres">
      <dgm:prSet presAssocID="{CF854CBC-610B-460F-BC1E-A42FB31CA779}" presName="node" presStyleLbl="node1" presStyleIdx="0" presStyleCnt="4" custScaleX="180694" custRadScaleRad="103084" custRadScaleInc="4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C6CB26-46E1-46BF-BF86-6738E39A0CC9}" type="pres">
      <dgm:prSet presAssocID="{01163241-A0FE-4C93-8D14-691E9399370C}" presName="parTrans" presStyleLbl="sibTrans2D1" presStyleIdx="1" presStyleCnt="4" custFlipHor="1" custScaleX="202518"/>
      <dgm:spPr/>
      <dgm:t>
        <a:bodyPr/>
        <a:lstStyle/>
        <a:p>
          <a:endParaRPr lang="ru-RU"/>
        </a:p>
      </dgm:t>
    </dgm:pt>
    <dgm:pt modelId="{E0E66828-12DA-4CD2-B26D-278AE2DCAF9E}" type="pres">
      <dgm:prSet presAssocID="{01163241-A0FE-4C93-8D14-691E9399370C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F9A22EE5-BDD8-48F8-A5E6-8A55CBEF7D55}" type="pres">
      <dgm:prSet presAssocID="{7FB4AF4B-A530-4CA6-A584-7251E8D72BA9}" presName="node" presStyleLbl="node1" presStyleIdx="1" presStyleCnt="4" custRadScaleRad="104960" custRadScaleInc="-40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CD7001-F9B1-43F7-ACFE-080ABBC746B0}" type="pres">
      <dgm:prSet presAssocID="{7D2A466D-43BD-42E7-9329-F6CB774EB23E}" presName="parTrans" presStyleLbl="sibTrans2D1" presStyleIdx="2" presStyleCnt="4" custScaleX="179884"/>
      <dgm:spPr/>
      <dgm:t>
        <a:bodyPr/>
        <a:lstStyle/>
        <a:p>
          <a:endParaRPr lang="ru-RU"/>
        </a:p>
      </dgm:t>
    </dgm:pt>
    <dgm:pt modelId="{C369FEF0-2011-4CD1-A6DF-48C1B8C7340B}" type="pres">
      <dgm:prSet presAssocID="{7D2A466D-43BD-42E7-9329-F6CB774EB23E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2DF650F5-DBBB-41E5-B9CC-801712462DFB}" type="pres">
      <dgm:prSet presAssocID="{65029BB0-0E82-4582-BFF4-DA2B00F7992A}" presName="node" presStyleLbl="node1" presStyleIdx="2" presStyleCnt="4" custScaleX="2421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8F9EDF-9FF6-4078-A3B8-78149CEC99E4}" type="pres">
      <dgm:prSet presAssocID="{79EDEC97-7E4A-488F-896D-B2D11BC2C365}" presName="parTrans" presStyleLbl="sibTrans2D1" presStyleIdx="3" presStyleCnt="4" custFlipHor="1" custScaleX="202519"/>
      <dgm:spPr/>
      <dgm:t>
        <a:bodyPr/>
        <a:lstStyle/>
        <a:p>
          <a:endParaRPr lang="ru-RU"/>
        </a:p>
      </dgm:t>
    </dgm:pt>
    <dgm:pt modelId="{E5EF725F-8700-448E-A9E1-C0ABD94F3AF4}" type="pres">
      <dgm:prSet presAssocID="{79EDEC97-7E4A-488F-896D-B2D11BC2C365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1F10ED51-DBA0-4ABC-8830-BD791D0E7ED8}" type="pres">
      <dgm:prSet presAssocID="{4A9AA741-56A9-4947-AFA9-D5AB709F3C3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5FBDC80-E647-448F-8029-323A1786ACF4}" srcId="{3AAA12E5-92DD-4C39-89DC-6C8A526CEBC0}" destId="{995E003D-D0A5-4CB8-A88C-6B0A74A8E10D}" srcOrd="0" destOrd="0" parTransId="{D69129CC-EE69-47FD-AAD1-EF2B3A37C9B5}" sibTransId="{99A9B06C-F912-4AD0-A653-49742CFDA95D}"/>
    <dgm:cxn modelId="{6426EFFD-3F18-405D-96E3-73364688F9A7}" type="presOf" srcId="{7D2A466D-43BD-42E7-9329-F6CB774EB23E}" destId="{C369FEF0-2011-4CD1-A6DF-48C1B8C7340B}" srcOrd="1" destOrd="0" presId="urn:microsoft.com/office/officeart/2005/8/layout/radial5"/>
    <dgm:cxn modelId="{4238B290-2C9E-4FEF-9B8E-CB95E64AB37E}" type="presOf" srcId="{79EDEC97-7E4A-488F-896D-B2D11BC2C365}" destId="{E5EF725F-8700-448E-A9E1-C0ABD94F3AF4}" srcOrd="1" destOrd="0" presId="urn:microsoft.com/office/officeart/2005/8/layout/radial5"/>
    <dgm:cxn modelId="{559E1A8E-C9C6-4E00-9FC9-4FCDDAC7997D}" srcId="{995E003D-D0A5-4CB8-A88C-6B0A74A8E10D}" destId="{4A9AA741-56A9-4947-AFA9-D5AB709F3C3A}" srcOrd="3" destOrd="0" parTransId="{79EDEC97-7E4A-488F-896D-B2D11BC2C365}" sibTransId="{BA325911-89E0-403A-9D15-EC7103BC334E}"/>
    <dgm:cxn modelId="{4008259D-63D6-4327-B16D-25FB545C901E}" type="presOf" srcId="{7FB4AF4B-A530-4CA6-A584-7251E8D72BA9}" destId="{F9A22EE5-BDD8-48F8-A5E6-8A55CBEF7D55}" srcOrd="0" destOrd="0" presId="urn:microsoft.com/office/officeart/2005/8/layout/radial5"/>
    <dgm:cxn modelId="{5A1BDB01-FDCD-4379-B6B8-ADA8E7423EFE}" type="presOf" srcId="{65029BB0-0E82-4582-BFF4-DA2B00F7992A}" destId="{2DF650F5-DBBB-41E5-B9CC-801712462DFB}" srcOrd="0" destOrd="0" presId="urn:microsoft.com/office/officeart/2005/8/layout/radial5"/>
    <dgm:cxn modelId="{F6175BD4-B656-470C-9BD8-B18104FEAFE6}" type="presOf" srcId="{3AAA12E5-92DD-4C39-89DC-6C8A526CEBC0}" destId="{754FC88A-51C3-48C3-8BE5-B2BDC5DA89E6}" srcOrd="0" destOrd="0" presId="urn:microsoft.com/office/officeart/2005/8/layout/radial5"/>
    <dgm:cxn modelId="{82A8AD25-52AA-4446-88F7-92B256F11322}" srcId="{995E003D-D0A5-4CB8-A88C-6B0A74A8E10D}" destId="{CF854CBC-610B-460F-BC1E-A42FB31CA779}" srcOrd="0" destOrd="0" parTransId="{F5799599-DB0C-452C-B92B-82A01EC96CE5}" sibTransId="{D21C6F64-FA23-41CF-902E-782FE5BA0326}"/>
    <dgm:cxn modelId="{F6040EDE-022B-4F87-BB07-9D6787503B3A}" type="presOf" srcId="{01163241-A0FE-4C93-8D14-691E9399370C}" destId="{E6C6CB26-46E1-46BF-BF86-6738E39A0CC9}" srcOrd="0" destOrd="0" presId="urn:microsoft.com/office/officeart/2005/8/layout/radial5"/>
    <dgm:cxn modelId="{513135BD-1522-45EA-BDA0-2657991DCE3C}" type="presOf" srcId="{F5799599-DB0C-452C-B92B-82A01EC96CE5}" destId="{2237FAB8-EB4C-493E-BDCD-0F91E5D4AB4E}" srcOrd="1" destOrd="0" presId="urn:microsoft.com/office/officeart/2005/8/layout/radial5"/>
    <dgm:cxn modelId="{17106902-B79D-437D-B99C-6713E2FC45F6}" srcId="{995E003D-D0A5-4CB8-A88C-6B0A74A8E10D}" destId="{7FB4AF4B-A530-4CA6-A584-7251E8D72BA9}" srcOrd="1" destOrd="0" parTransId="{01163241-A0FE-4C93-8D14-691E9399370C}" sibTransId="{4ADBBDB9-F4CA-4E1C-AD70-7BD9ECA3AC03}"/>
    <dgm:cxn modelId="{C1A5674F-F28C-498E-8CF5-557F1A757245}" type="presOf" srcId="{CF854CBC-610B-460F-BC1E-A42FB31CA779}" destId="{EB7F40B7-B241-4316-A0C3-C41E950B83E5}" srcOrd="0" destOrd="0" presId="urn:microsoft.com/office/officeart/2005/8/layout/radial5"/>
    <dgm:cxn modelId="{437AFEAB-ECCC-4735-9813-F8DBBA447676}" type="presOf" srcId="{79EDEC97-7E4A-488F-896D-B2D11BC2C365}" destId="{458F9EDF-9FF6-4078-A3B8-78149CEC99E4}" srcOrd="0" destOrd="0" presId="urn:microsoft.com/office/officeart/2005/8/layout/radial5"/>
    <dgm:cxn modelId="{BF4D6175-6357-469D-B986-8959F7CB1C9D}" type="presOf" srcId="{01163241-A0FE-4C93-8D14-691E9399370C}" destId="{E0E66828-12DA-4CD2-B26D-278AE2DCAF9E}" srcOrd="1" destOrd="0" presId="urn:microsoft.com/office/officeart/2005/8/layout/radial5"/>
    <dgm:cxn modelId="{F5A08875-5318-4E61-8C53-DDDE31BAB10A}" type="presOf" srcId="{7D2A466D-43BD-42E7-9329-F6CB774EB23E}" destId="{47CD7001-F9B1-43F7-ACFE-080ABBC746B0}" srcOrd="0" destOrd="0" presId="urn:microsoft.com/office/officeart/2005/8/layout/radial5"/>
    <dgm:cxn modelId="{FD616765-9F58-4851-B1A9-D32ACF2C3464}" srcId="{995E003D-D0A5-4CB8-A88C-6B0A74A8E10D}" destId="{65029BB0-0E82-4582-BFF4-DA2B00F7992A}" srcOrd="2" destOrd="0" parTransId="{7D2A466D-43BD-42E7-9329-F6CB774EB23E}" sibTransId="{7F1D0424-DE0A-426E-BCF4-4184DDF9E94B}"/>
    <dgm:cxn modelId="{BFC93F9B-F9CF-4F63-B605-3D1AC60E00FC}" type="presOf" srcId="{F5799599-DB0C-452C-B92B-82A01EC96CE5}" destId="{47BC34C1-F370-40ED-BE7A-E7D8C0398F12}" srcOrd="0" destOrd="0" presId="urn:microsoft.com/office/officeart/2005/8/layout/radial5"/>
    <dgm:cxn modelId="{1EBFC819-0FCE-418C-BB58-94D3675C0C71}" type="presOf" srcId="{995E003D-D0A5-4CB8-A88C-6B0A74A8E10D}" destId="{BFC92407-4116-436F-9D5D-9EF3D9E78E1F}" srcOrd="0" destOrd="0" presId="urn:microsoft.com/office/officeart/2005/8/layout/radial5"/>
    <dgm:cxn modelId="{6FB70FE8-D6B6-4887-864E-EAD3550C00D7}" type="presOf" srcId="{4A9AA741-56A9-4947-AFA9-D5AB709F3C3A}" destId="{1F10ED51-DBA0-4ABC-8830-BD791D0E7ED8}" srcOrd="0" destOrd="0" presId="urn:microsoft.com/office/officeart/2005/8/layout/radial5"/>
    <dgm:cxn modelId="{03C3016E-E9A9-4CC8-9D35-0242AAA77B0E}" type="presParOf" srcId="{754FC88A-51C3-48C3-8BE5-B2BDC5DA89E6}" destId="{BFC92407-4116-436F-9D5D-9EF3D9E78E1F}" srcOrd="0" destOrd="0" presId="urn:microsoft.com/office/officeart/2005/8/layout/radial5"/>
    <dgm:cxn modelId="{A121A4EE-E50F-4764-A7F6-65462EE74F73}" type="presParOf" srcId="{754FC88A-51C3-48C3-8BE5-B2BDC5DA89E6}" destId="{47BC34C1-F370-40ED-BE7A-E7D8C0398F12}" srcOrd="1" destOrd="0" presId="urn:microsoft.com/office/officeart/2005/8/layout/radial5"/>
    <dgm:cxn modelId="{0A81BA80-52D1-404C-9169-33DDD00E435D}" type="presParOf" srcId="{47BC34C1-F370-40ED-BE7A-E7D8C0398F12}" destId="{2237FAB8-EB4C-493E-BDCD-0F91E5D4AB4E}" srcOrd="0" destOrd="0" presId="urn:microsoft.com/office/officeart/2005/8/layout/radial5"/>
    <dgm:cxn modelId="{0159D533-B4B8-4A3E-9839-A09D8B76A6DE}" type="presParOf" srcId="{754FC88A-51C3-48C3-8BE5-B2BDC5DA89E6}" destId="{EB7F40B7-B241-4316-A0C3-C41E950B83E5}" srcOrd="2" destOrd="0" presId="urn:microsoft.com/office/officeart/2005/8/layout/radial5"/>
    <dgm:cxn modelId="{253C8C5F-853D-4515-A932-B60F1C1BC233}" type="presParOf" srcId="{754FC88A-51C3-48C3-8BE5-B2BDC5DA89E6}" destId="{E6C6CB26-46E1-46BF-BF86-6738E39A0CC9}" srcOrd="3" destOrd="0" presId="urn:microsoft.com/office/officeart/2005/8/layout/radial5"/>
    <dgm:cxn modelId="{1470E8B0-12E3-42AF-8FA6-EC43E61D863F}" type="presParOf" srcId="{E6C6CB26-46E1-46BF-BF86-6738E39A0CC9}" destId="{E0E66828-12DA-4CD2-B26D-278AE2DCAF9E}" srcOrd="0" destOrd="0" presId="urn:microsoft.com/office/officeart/2005/8/layout/radial5"/>
    <dgm:cxn modelId="{825E37E5-00BE-4B59-8E3B-BB5E3FE32270}" type="presParOf" srcId="{754FC88A-51C3-48C3-8BE5-B2BDC5DA89E6}" destId="{F9A22EE5-BDD8-48F8-A5E6-8A55CBEF7D55}" srcOrd="4" destOrd="0" presId="urn:microsoft.com/office/officeart/2005/8/layout/radial5"/>
    <dgm:cxn modelId="{CD994F59-BFBD-4F5B-9F74-ADD7F5125C5D}" type="presParOf" srcId="{754FC88A-51C3-48C3-8BE5-B2BDC5DA89E6}" destId="{47CD7001-F9B1-43F7-ACFE-080ABBC746B0}" srcOrd="5" destOrd="0" presId="urn:microsoft.com/office/officeart/2005/8/layout/radial5"/>
    <dgm:cxn modelId="{8371399A-49DB-4E2A-A029-F99B211D57E5}" type="presParOf" srcId="{47CD7001-F9B1-43F7-ACFE-080ABBC746B0}" destId="{C369FEF0-2011-4CD1-A6DF-48C1B8C7340B}" srcOrd="0" destOrd="0" presId="urn:microsoft.com/office/officeart/2005/8/layout/radial5"/>
    <dgm:cxn modelId="{A3015476-3674-4B45-ACFF-C2E49B924FE0}" type="presParOf" srcId="{754FC88A-51C3-48C3-8BE5-B2BDC5DA89E6}" destId="{2DF650F5-DBBB-41E5-B9CC-801712462DFB}" srcOrd="6" destOrd="0" presId="urn:microsoft.com/office/officeart/2005/8/layout/radial5"/>
    <dgm:cxn modelId="{DD0CAA04-1539-4E08-A083-40BB83F75C3E}" type="presParOf" srcId="{754FC88A-51C3-48C3-8BE5-B2BDC5DA89E6}" destId="{458F9EDF-9FF6-4078-A3B8-78149CEC99E4}" srcOrd="7" destOrd="0" presId="urn:microsoft.com/office/officeart/2005/8/layout/radial5"/>
    <dgm:cxn modelId="{1008A111-8241-4C9D-A3A4-65D4319F4B2B}" type="presParOf" srcId="{458F9EDF-9FF6-4078-A3B8-78149CEC99E4}" destId="{E5EF725F-8700-448E-A9E1-C0ABD94F3AF4}" srcOrd="0" destOrd="0" presId="urn:microsoft.com/office/officeart/2005/8/layout/radial5"/>
    <dgm:cxn modelId="{697BFC9B-1EFD-48DF-8D76-F43C1D47D63B}" type="presParOf" srcId="{754FC88A-51C3-48C3-8BE5-B2BDC5DA89E6}" destId="{1F10ED51-DBA0-4ABC-8830-BD791D0E7ED8}" srcOrd="8" destOrd="0" presId="urn:microsoft.com/office/officeart/2005/8/layout/radial5"/>
  </dgm:cxnLst>
  <dgm:bg>
    <a:solidFill>
      <a:schemeClr val="accent3">
        <a:lumMod val="60000"/>
        <a:lumOff val="40000"/>
      </a:schemeClr>
    </a:solidFill>
  </dgm:bg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FC92407-4116-436F-9D5D-9EF3D9E78E1F}">
      <dsp:nvSpPr>
        <dsp:cNvPr id="0" name=""/>
        <dsp:cNvSpPr/>
      </dsp:nvSpPr>
      <dsp:spPr>
        <a:xfrm>
          <a:off x="3520082" y="1668264"/>
          <a:ext cx="1189434" cy="11894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ВЛИЯНИЕ НА ЗДОРОВЬЕ</a:t>
          </a:r>
          <a:endParaRPr lang="ru-RU" sz="1400" kern="1200" dirty="0"/>
        </a:p>
      </dsp:txBody>
      <dsp:txXfrm>
        <a:off x="3520082" y="1668264"/>
        <a:ext cx="1189434" cy="1189434"/>
      </dsp:txXfrm>
    </dsp:sp>
    <dsp:sp modelId="{47BC34C1-F370-40ED-BE7A-E7D8C0398F12}">
      <dsp:nvSpPr>
        <dsp:cNvPr id="0" name=""/>
        <dsp:cNvSpPr/>
      </dsp:nvSpPr>
      <dsp:spPr>
        <a:xfrm rot="5400021">
          <a:off x="3891496" y="1233829"/>
          <a:ext cx="452059" cy="40440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 rot="5400021">
        <a:off x="3891496" y="1233829"/>
        <a:ext cx="452059" cy="404407"/>
      </dsp:txXfrm>
    </dsp:sp>
    <dsp:sp modelId="{EB7F40B7-B241-4316-A0C3-C41E950B83E5}">
      <dsp:nvSpPr>
        <dsp:cNvPr id="0" name=""/>
        <dsp:cNvSpPr/>
      </dsp:nvSpPr>
      <dsp:spPr>
        <a:xfrm>
          <a:off x="3045682" y="0"/>
          <a:ext cx="2149236" cy="11894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ОПРОС ОДНОКЛАССНИКОВ</a:t>
          </a:r>
          <a:endParaRPr lang="ru-RU" sz="1400" kern="1200" dirty="0"/>
        </a:p>
      </dsp:txBody>
      <dsp:txXfrm>
        <a:off x="3045682" y="0"/>
        <a:ext cx="2149236" cy="1189434"/>
      </dsp:txXfrm>
    </dsp:sp>
    <dsp:sp modelId="{E6C6CB26-46E1-46BF-BF86-6738E39A0CC9}">
      <dsp:nvSpPr>
        <dsp:cNvPr id="0" name=""/>
        <dsp:cNvSpPr/>
      </dsp:nvSpPr>
      <dsp:spPr>
        <a:xfrm rot="109161" flipH="1">
          <a:off x="4680232" y="2033299"/>
          <a:ext cx="599233" cy="40440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 rot="109161" flipH="1">
        <a:off x="4680232" y="2033299"/>
        <a:ext cx="599233" cy="404407"/>
      </dsp:txXfrm>
    </dsp:sp>
    <dsp:sp modelId="{F9A22EE5-BDD8-48F8-A5E6-8A55CBEF7D55}">
      <dsp:nvSpPr>
        <dsp:cNvPr id="0" name=""/>
        <dsp:cNvSpPr/>
      </dsp:nvSpPr>
      <dsp:spPr>
        <a:xfrm>
          <a:off x="5266922" y="1612777"/>
          <a:ext cx="1189434" cy="11894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РАБОТА В ИНТЕРНЕТЕ</a:t>
          </a:r>
          <a:endParaRPr lang="ru-RU" sz="1000" kern="1200" dirty="0"/>
        </a:p>
      </dsp:txBody>
      <dsp:txXfrm>
        <a:off x="5266922" y="1612777"/>
        <a:ext cx="1189434" cy="1189434"/>
      </dsp:txXfrm>
    </dsp:sp>
    <dsp:sp modelId="{47CD7001-F9B1-43F7-ACFE-080ABBC746B0}">
      <dsp:nvSpPr>
        <dsp:cNvPr id="0" name=""/>
        <dsp:cNvSpPr/>
      </dsp:nvSpPr>
      <dsp:spPr>
        <a:xfrm rot="5400000">
          <a:off x="3888039" y="2886207"/>
          <a:ext cx="453521" cy="40440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 rot="5400000">
        <a:off x="3888039" y="2886207"/>
        <a:ext cx="453521" cy="404407"/>
      </dsp:txXfrm>
    </dsp:sp>
    <dsp:sp modelId="{2DF650F5-DBBB-41E5-B9CC-801712462DFB}">
      <dsp:nvSpPr>
        <dsp:cNvPr id="0" name=""/>
        <dsp:cNvSpPr/>
      </dsp:nvSpPr>
      <dsp:spPr>
        <a:xfrm>
          <a:off x="2674638" y="3333394"/>
          <a:ext cx="2880322" cy="11894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dirty="0" smtClean="0"/>
            <a:t>ВЫВОД</a:t>
          </a:r>
          <a:endParaRPr lang="ru-RU" sz="1400" b="1" i="0" kern="1200" dirty="0"/>
        </a:p>
      </dsp:txBody>
      <dsp:txXfrm>
        <a:off x="2674638" y="3333394"/>
        <a:ext cx="2880322" cy="1189434"/>
      </dsp:txXfrm>
    </dsp:sp>
    <dsp:sp modelId="{458F9EDF-9FF6-4078-A3B8-78149CEC99E4}">
      <dsp:nvSpPr>
        <dsp:cNvPr id="0" name=""/>
        <dsp:cNvSpPr/>
      </dsp:nvSpPr>
      <dsp:spPr>
        <a:xfrm rot="10800000" flipH="1">
          <a:off x="3034076" y="2060777"/>
          <a:ext cx="510588" cy="40440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 rot="10800000" flipH="1">
        <a:off x="3034076" y="2060777"/>
        <a:ext cx="510588" cy="404407"/>
      </dsp:txXfrm>
    </dsp:sp>
    <dsp:sp modelId="{1F10ED51-DBA0-4ABC-8830-BD791D0E7ED8}">
      <dsp:nvSpPr>
        <dsp:cNvPr id="0" name=""/>
        <dsp:cNvSpPr/>
      </dsp:nvSpPr>
      <dsp:spPr>
        <a:xfrm>
          <a:off x="1854952" y="1668264"/>
          <a:ext cx="1189434" cy="11894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РАБОТА С ЛИТЕРАТУРОЙ</a:t>
          </a:r>
          <a:endParaRPr lang="ru-RU" sz="1000" kern="1200" dirty="0"/>
        </a:p>
      </dsp:txBody>
      <dsp:txXfrm>
        <a:off x="1854952" y="1668264"/>
        <a:ext cx="1189434" cy="11894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500042"/>
            <a:ext cx="8286808" cy="5857916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 fontScale="25000" lnSpcReduction="20000"/>
          </a:bodyPr>
          <a:lstStyle/>
          <a:p>
            <a:endParaRPr lang="en-US" dirty="0" smtClean="0"/>
          </a:p>
          <a:p>
            <a:r>
              <a:rPr lang="ru-RU" sz="5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города Новосибирска</a:t>
            </a:r>
            <a:endParaRPr lang="en-US" sz="5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5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«Гимназия № 13»</a:t>
            </a:r>
          </a:p>
          <a:p>
            <a:endParaRPr lang="en-US" sz="5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sz="6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6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6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Исследовательский проект</a:t>
            </a:r>
          </a:p>
          <a:p>
            <a:endParaRPr lang="en-US" sz="4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4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9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Влияют ли компьютерные игры </a:t>
            </a:r>
            <a:endParaRPr lang="en-US" sz="96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9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здоровье младших школьников?</a:t>
            </a:r>
            <a:endParaRPr lang="en-US" sz="96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sz="4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</a:t>
            </a:r>
          </a:p>
          <a:p>
            <a:endParaRPr lang="en-US" sz="4300" b="1" dirty="0" smtClean="0"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43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4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Выполнил:</a:t>
            </a:r>
            <a:endParaRPr lang="en-US" sz="4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4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4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ученик 4Г класса</a:t>
            </a:r>
            <a:endParaRPr lang="en-US" sz="4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4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4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гимназии №13</a:t>
            </a:r>
            <a:r>
              <a:rPr lang="en-US" sz="4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en-US" sz="4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4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Соловов Иван</a:t>
            </a:r>
            <a:endParaRPr lang="en-US" sz="4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300" dirty="0" smtClean="0">
                <a:solidFill>
                  <a:schemeClr val="tx1"/>
                </a:solidFill>
              </a:rPr>
              <a:t> </a:t>
            </a:r>
          </a:p>
          <a:p>
            <a:pPr algn="just"/>
            <a:r>
              <a:rPr lang="ru-RU" sz="4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</a:t>
            </a:r>
            <a:r>
              <a:rPr lang="en-US" sz="4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</a:t>
            </a:r>
            <a:r>
              <a:rPr lang="ru-RU" sz="4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Руководитель:</a:t>
            </a:r>
          </a:p>
          <a:p>
            <a:pPr algn="just"/>
            <a:r>
              <a:rPr lang="ru-RU" sz="4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</a:t>
            </a:r>
            <a:r>
              <a:rPr lang="en-US" sz="4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</a:t>
            </a:r>
            <a:r>
              <a:rPr lang="ru-RU" sz="4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4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sz="4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1 кв.к.</a:t>
            </a:r>
          </a:p>
          <a:p>
            <a:pPr algn="just"/>
            <a:r>
              <a:rPr lang="ru-RU" sz="4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</a:t>
            </a:r>
            <a:r>
              <a:rPr lang="en-US" sz="4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</a:t>
            </a:r>
            <a:r>
              <a:rPr lang="ru-RU" sz="4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4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sz="4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Важенина О.В.</a:t>
            </a:r>
          </a:p>
          <a:p>
            <a:pPr algn="just"/>
            <a:r>
              <a:rPr lang="ru-RU" sz="4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sz="5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5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Новосибирск 2013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b="1" dirty="0" smtClean="0">
                <a:latin typeface="Georgia" pitchFamily="18" charset="0"/>
              </a:rPr>
              <a:t/>
            </a:r>
            <a:br>
              <a:rPr lang="ru-RU" sz="3600" b="1" dirty="0" smtClean="0">
                <a:latin typeface="Georgia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Рекомендации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Необходимо ограничить время непрерывного пребывания за монитором компьютера  30-ю минутами, не более 70 минут в день, 3-4 раза в неделю (по рекомендации Министерства здравоохранения РФ для детей в возрасте 7-12 лет) (прим. 3). После каждого сеанса игры обязательно необходим перерыв, во время которого полезно делать зарядку для глаз (прим. 1) и погулять на свежем воздухе.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Расстояние между глазами и монитором должно быть не менее 50-70 см. Важно, чтобы экран монитора был хорошо освещен.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Правильно оборудовать своё игровое место (прим. 2).  Кресло со спинкой должно быть удобным.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помещении с компьютером, и в частности, на столе, где он установлен, необходимо чаще проводить влажную уборку. Ежедневное проветривание так же очень важно.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избежать неприятностей, самым правильным было бы не принимать пищу за компьютером и чаще мыть руки, особенно перед едой.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Правильная рабочая поза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lvl="6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Следует сидеть прямо (не сутулясь) и опираться спиной о спинку кресла. Прогибать спину в поясничном отделе нужно не назад, а, наоборот, немного вперед.</a:t>
            </a:r>
          </a:p>
          <a:p>
            <a:pPr lvl="6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Недопустимо работать развалившись в кресле. Такая поза вызывает быстрое утомление, снижение работоспособности.  </a:t>
            </a:r>
          </a:p>
          <a:p>
            <a:pPr lvl="6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Во время работы необходимо расслабить руки, держать предплечья параллельно полу, на подлокотниках кресла. Кисти рук на уровне локтей или немного ниже, запястья - на опорной планке. Тогда пальцы получают наибольшую свободу передвижения. Не следует высоко поднимать запястья и выгибать кисти - это может стать причиной боли в руках.</a:t>
            </a:r>
          </a:p>
          <a:p>
            <a:pPr lvl="6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Колени - на уровне бедер или немного ниже. При таком положении ног не возникает напряжение мышц.</a:t>
            </a:r>
          </a:p>
          <a:p>
            <a:pPr lvl="6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Нельзя скрещивать ноги, класть ногу на ногу - это нарушает циркуляцию крови из-за сдавливания сосудов. Лучше держать обе стопы на подставке или полу.</a:t>
            </a:r>
          </a:p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Необходимо сохранять прямой угол (90</a:t>
            </a:r>
            <a:r>
              <a:rPr lang="ru-RU" sz="2300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) в области локтевых, тазобедренных и голеностопных суставов.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	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правильная рабочая поза при работе за компьютером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268760"/>
            <a:ext cx="2270497" cy="3249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7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Экран монитора должен находиться от глаз пользователя на оптимальном расстоянии 60-70 см. Нельзя располагать рядом с монитором блестящие и отражающие свет предметы (листы бумаги, глянцевые плакаты, рамки для картинок). Поверхность экрана должна быть чистой и без световых бликов.</a:t>
            </a:r>
          </a:p>
          <a:p>
            <a:pPr lvl="7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Необходимо найти такое положение головы, при котором меньше напрягаются мышцы шеи. Рекомендуемый угол наклона головы - до 20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 этом случае значительно снижается нагрузка на шейные позвонки и на глаза.</a:t>
            </a:r>
          </a:p>
          <a:p>
            <a:endParaRPr lang="ru-RU" dirty="0"/>
          </a:p>
        </p:txBody>
      </p:sp>
      <p:pic>
        <p:nvPicPr>
          <p:cNvPr id="4" name="Рисунок 3" descr="расположение монитор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48680"/>
            <a:ext cx="295232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1100" dirty="0" smtClean="0">
                <a:latin typeface="Georgia" pitchFamily="18" charset="0"/>
              </a:rPr>
              <a:t/>
            </a:r>
            <a:br>
              <a:rPr lang="ru-RU" sz="1100" dirty="0" smtClean="0">
                <a:latin typeface="Georgia" pitchFamily="18" charset="0"/>
              </a:rPr>
            </a:br>
            <a:r>
              <a:rPr lang="ru-RU" sz="1100" dirty="0" smtClean="0">
                <a:latin typeface="Georgia" pitchFamily="18" charset="0"/>
              </a:rPr>
              <a:t/>
            </a:r>
            <a:br>
              <a:rPr lang="ru-RU" sz="1100" dirty="0" smtClean="0">
                <a:latin typeface="Georgia" pitchFamily="18" charset="0"/>
              </a:rPr>
            </a:br>
            <a:r>
              <a:rPr lang="ru-RU" sz="1100" dirty="0" smtClean="0">
                <a:latin typeface="Georgia" pitchFamily="18" charset="0"/>
              </a:rPr>
              <a:t/>
            </a:r>
            <a:br>
              <a:rPr lang="ru-RU" sz="1100" dirty="0" smtClean="0">
                <a:latin typeface="Georgia" pitchFamily="18" charset="0"/>
              </a:rPr>
            </a:br>
            <a:r>
              <a:rPr lang="ru-RU" sz="3200" dirty="0" smtClean="0">
                <a:latin typeface="Georgia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Гимнастика для глаз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lvl="7" algn="just">
              <a:buFont typeface="Wingdings" pitchFamily="2" charset="2"/>
              <a:buChar char="v"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Быстро поморгать глазами, закрыть веки и посидеть в тишине 5-10 секунд;</a:t>
            </a:r>
          </a:p>
          <a:p>
            <a:pPr lvl="7" algn="just">
              <a:buFont typeface="Wingdings" pitchFamily="2" charset="2"/>
              <a:buChar char="v"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Сильно зажмуриться на 5 секунд, а затем открыть глаза, посмотреть на предмет, лежащий поодаль и задержать на нем взгляд в течение 5 секунд;</a:t>
            </a:r>
          </a:p>
          <a:p>
            <a:pPr lvl="6" algn="just">
              <a:buFont typeface="Wingdings" pitchFamily="2" charset="2"/>
              <a:buChar char="v"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Вытянуть правую руку перед собой, и не торопясь поводить указательным пальцем во всех направлениях, следя при этом за движением пальца глазами;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Делать вращательные движения глазами влево, вправо и по кругу;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Сесть на удобный стул, при этом ладони должны упираться в пояс, поворачивать голову вправо, не склоняя туловища и смотреть на локоть левой руки, а затем проделать то же самое с правой рукой;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Осторожно нажимать указательным пальцем на закрытое веко, бережно массируя его. Повторять поочередно с обоими глазами.</a:t>
            </a:r>
          </a:p>
          <a:p>
            <a:pPr algn="just">
              <a:buFont typeface="Wingdings" pitchFamily="2" charset="2"/>
              <a:buChar char="v"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Проводить такую зарядку рекомендуется ежедневно, повторяя каждое из упражнений по 5-6 раз.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Рисунок 5" descr="http://detstvovmeste.ru/2012/post-3-13158401465598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12776"/>
            <a:ext cx="1854761" cy="1924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>
              <a:buNone/>
            </a:pPr>
            <a:endParaRPr lang="ru-RU" sz="5400" b="1" dirty="0" smtClean="0"/>
          </a:p>
          <a:p>
            <a:pPr algn="ctr">
              <a:buNone/>
            </a:pPr>
            <a:endParaRPr lang="ru-RU" sz="5400" b="1" dirty="0" smtClean="0"/>
          </a:p>
          <a:p>
            <a:pPr algn="ctr">
              <a:buNone/>
            </a:pPr>
            <a:r>
              <a:rPr lang="ru-RU" sz="5400" b="1" dirty="0" smtClean="0"/>
              <a:t>Спасибо за внимание!</a:t>
            </a: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5791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sz="2200" dirty="0" smtClean="0"/>
          </a:p>
          <a:p>
            <a:pPr>
              <a:buNone/>
            </a:pPr>
            <a:endParaRPr lang="ru-RU" sz="2200" dirty="0" smtClean="0"/>
          </a:p>
          <a:p>
            <a:pPr>
              <a:buNone/>
            </a:pPr>
            <a:endParaRPr lang="ru-RU" sz="2200" dirty="0" smtClean="0"/>
          </a:p>
          <a:p>
            <a:pPr>
              <a:buNone/>
            </a:pPr>
            <a:r>
              <a:rPr lang="ru-RU" sz="2200" dirty="0" smtClean="0"/>
              <a:t>		</a:t>
            </a:r>
          </a:p>
          <a:p>
            <a:r>
              <a:rPr lang="ru-RU" sz="2200" dirty="0" smtClean="0"/>
              <a:t>		</a:t>
            </a:r>
            <a:endParaRPr lang="en-US" sz="2200" dirty="0" smtClean="0"/>
          </a:p>
          <a:p>
            <a:pPr algn="just">
              <a:buNone/>
            </a:pPr>
            <a:r>
              <a:rPr lang="en-US" sz="2200" b="1" dirty="0" smtClean="0"/>
              <a:t>	                                              </a:t>
            </a:r>
            <a:r>
              <a:rPr lang="ru-RU" b="1" dirty="0" smtClean="0"/>
              <a:t>Цель моего исследования</a:t>
            </a:r>
            <a:r>
              <a:rPr lang="ru-RU" dirty="0" smtClean="0"/>
              <a:t>: выяснить, как влияют компьютерные игры на здоровье младших школьников.</a:t>
            </a:r>
          </a:p>
          <a:p>
            <a:r>
              <a:rPr lang="ru-RU" dirty="0" smtClean="0"/>
              <a:t>	</a:t>
            </a:r>
            <a:r>
              <a:rPr lang="ru-RU" b="1" dirty="0" smtClean="0"/>
              <a:t>Задачи исследования:</a:t>
            </a:r>
            <a:endParaRPr lang="ru-RU" dirty="0" smtClean="0"/>
          </a:p>
          <a:p>
            <a:pPr lvl="0"/>
            <a:r>
              <a:rPr lang="ru-RU" dirty="0" smtClean="0"/>
              <a:t>Изучить историю появления компьютерных игр.</a:t>
            </a:r>
          </a:p>
          <a:p>
            <a:pPr lvl="0"/>
            <a:r>
              <a:rPr lang="ru-RU" dirty="0" smtClean="0"/>
              <a:t>Выяснить влияние компьютера на организм детей.</a:t>
            </a:r>
          </a:p>
          <a:p>
            <a:pPr lvl="0"/>
            <a:r>
              <a:rPr lang="ru-RU" dirty="0" smtClean="0"/>
              <a:t>Выяснить в какие игры предпочитают играть учащиеся младших классов.</a:t>
            </a:r>
          </a:p>
          <a:p>
            <a:pPr lvl="0"/>
            <a:r>
              <a:rPr lang="ru-RU" dirty="0" smtClean="0"/>
              <a:t>Выявить нарушают ли ученики нормы работы за компьютером.</a:t>
            </a:r>
          </a:p>
          <a:p>
            <a:pPr lvl="0"/>
            <a:r>
              <a:rPr lang="ru-RU" dirty="0" smtClean="0"/>
              <a:t>Научить младших школьником правилам работы за компьютером.</a:t>
            </a:r>
          </a:p>
          <a:p>
            <a:r>
              <a:rPr lang="ru-RU" b="1" dirty="0" smtClean="0"/>
              <a:t>Методы исследования:</a:t>
            </a:r>
            <a:endParaRPr lang="ru-RU" dirty="0" smtClean="0"/>
          </a:p>
          <a:p>
            <a:r>
              <a:rPr lang="ru-RU" dirty="0" smtClean="0"/>
              <a:t>- анализ литературы;</a:t>
            </a:r>
          </a:p>
          <a:p>
            <a:r>
              <a:rPr lang="ru-RU" dirty="0" smtClean="0"/>
              <a:t>- наблюдение;</a:t>
            </a:r>
          </a:p>
          <a:p>
            <a:r>
              <a:rPr lang="ru-RU" dirty="0" smtClean="0"/>
              <a:t>- анкетирование.</a:t>
            </a:r>
          </a:p>
          <a:p>
            <a:pPr algn="just">
              <a:buNone/>
            </a:pPr>
            <a:endParaRPr lang="ru-RU" dirty="0"/>
          </a:p>
        </p:txBody>
      </p:sp>
      <p:pic>
        <p:nvPicPr>
          <p:cNvPr id="4" name="Рисунок 3" descr="http://t1.gstatic.com/images?q=tbn:ANd9GcRjA87UegspR2zF8VNtLRDXhn1bGT_xBIEzELeJ68hQR5tkf8ui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571480"/>
            <a:ext cx="1800200" cy="122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План работы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28596" y="928670"/>
          <a:ext cx="8229600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Georgia" pitchFamily="18" charset="0"/>
              </a:rPr>
              <a:t/>
            </a:r>
            <a:br>
              <a:rPr lang="ru-RU" sz="3600" dirty="0" smtClean="0">
                <a:latin typeface="Georgia" pitchFamily="18" charset="0"/>
              </a:rPr>
            </a:br>
            <a:r>
              <a:rPr lang="ru-RU" sz="3600" dirty="0" smtClean="0">
                <a:latin typeface="Georgia" pitchFamily="18" charset="0"/>
              </a:rPr>
              <a:t/>
            </a:r>
            <a:br>
              <a:rPr lang="ru-RU" sz="3600" dirty="0" smtClean="0">
                <a:latin typeface="Georgia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Анкета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32859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					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Любишь ли ты играть в компьютерные игры?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Превышаешь ли ты допустимую норму?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Какие виды компьютерных игр тебе нравятся больше?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Перекусываешь ли ты во время игры?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Играешь ли ты в игры на иностранных языках?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Знаешь ли ты, что есть вероятность зависимости от компьютерных игр?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50547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sz="2800" dirty="0" smtClean="0"/>
              <a:t>	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Диаграмма № 1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1285852" y="1643050"/>
          <a:ext cx="6643734" cy="4378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/>
              <a:t>		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Диаграмма № 2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286000" y="1783773"/>
          <a:ext cx="4572000" cy="3290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1115616" y="1285860"/>
          <a:ext cx="6885408" cy="46433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		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Диаграмма № 3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484524" y="1214422"/>
          <a:ext cx="6516499" cy="4662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Диаграмма № 4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484524" y="1285860"/>
          <a:ext cx="6802251" cy="46634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		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Диаграмма 5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484524" y="1142984"/>
          <a:ext cx="6327835" cy="44483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651</TotalTime>
  <Words>529</Words>
  <Application>Microsoft Office PowerPoint</Application>
  <PresentationFormat>Экран (4:3)</PresentationFormat>
  <Paragraphs>108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       </vt:lpstr>
      <vt:lpstr>Слайд 2</vt:lpstr>
      <vt:lpstr> План работы</vt:lpstr>
      <vt:lpstr>  Анкета  </vt:lpstr>
      <vt:lpstr>Слайд 5</vt:lpstr>
      <vt:lpstr>Слайд 6</vt:lpstr>
      <vt:lpstr>Слайд 7</vt:lpstr>
      <vt:lpstr>Слайд 8</vt:lpstr>
      <vt:lpstr>Слайд 9</vt:lpstr>
      <vt:lpstr>  Рекомендации </vt:lpstr>
      <vt:lpstr>Правильная рабочая поза</vt:lpstr>
      <vt:lpstr>Слайд 12</vt:lpstr>
      <vt:lpstr>    Гимнастика для глаз 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Влияют ли компьютерные игры на здоровье младших школьников? </dc:title>
  <dc:creator>User</dc:creator>
  <cp:lastModifiedBy>ольга</cp:lastModifiedBy>
  <cp:revision>161</cp:revision>
  <dcterms:created xsi:type="dcterms:W3CDTF">2013-01-14T08:19:57Z</dcterms:created>
  <dcterms:modified xsi:type="dcterms:W3CDTF">2013-02-24T14:51:11Z</dcterms:modified>
</cp:coreProperties>
</file>