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706" r:id="rId3"/>
  </p:sldMasterIdLst>
  <p:sldIdLst>
    <p:sldId id="266" r:id="rId4"/>
    <p:sldId id="264" r:id="rId5"/>
    <p:sldId id="256" r:id="rId6"/>
    <p:sldId id="259" r:id="rId7"/>
    <p:sldId id="260" r:id="rId8"/>
    <p:sldId id="267" r:id="rId9"/>
    <p:sldId id="265" r:id="rId10"/>
    <p:sldId id="262" r:id="rId11"/>
    <p:sldId id="261" r:id="rId12"/>
    <p:sldId id="26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13" autoAdjust="0"/>
    <p:restoredTop sz="94660"/>
  </p:normalViewPr>
  <p:slideViewPr>
    <p:cSldViewPr>
      <p:cViewPr varScale="1">
        <p:scale>
          <a:sx n="99" d="100"/>
          <a:sy n="99" d="100"/>
        </p:scale>
        <p:origin x="-5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wir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12813"/>
            <a:ext cx="9144000" cy="320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457586022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5847110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1673864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ролик, видео и прочие особые слайды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wir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320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04872842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336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38134487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DE65C-4274-4F45-BBE3-89D7D247E473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7CB49-AC87-4615-B9E2-0CFA97E09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52538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4147B-3626-4F7D-BBD0-2CFB5B76B1FD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04455-C1EA-4602-B3FF-53E20FE82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4931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2237B-895B-47C5-8AB9-610E9947F7C3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EA149-8D0D-4DE5-B6BD-4EDF871D39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438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B8B85-2734-4D07-854B-6DA13127DAB1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6EA8-A676-4CA8-A787-3E745D9F1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04701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B7182-DDBC-4109-907D-D109875DE1B1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292F7-951F-476E-808E-7D4FB0D630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5228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E43E2-0ECE-495E-BD1F-F2AFA300576F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AB789-D634-4701-8B20-88126A32E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34081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wir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320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91813702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CEE22-3EBE-4BF0-A769-5916878B748C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4E49F-DCA8-47FD-886B-20BA82AE23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559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73EA-3362-4CBA-BBD4-84EF51ADFE23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CF462-6762-4BA6-8FA0-EDC4181277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8236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E99F3-9C9A-4839-8ADB-AA2057301487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8649D-2F68-4EE5-998E-885BC7FF4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4701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5C068-2B66-4173-9CC2-F1EF8E89FAF4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AF45B-EE9B-4C08-B6D2-463AF83DB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942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9CE44-31F5-43A5-BAE4-3A0EDBD76F12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1834F-B5DC-4420-9F4A-869C9483E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140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6459020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22275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231257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88567009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17722829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314809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bg bwMode="lt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231085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6" r:id="rId9"/>
    <p:sldLayoutId id="2147483827" r:id="rId10"/>
    <p:sldLayoutId id="2147483828" r:id="rId11"/>
    <p:sldLayoutId id="2147483829" r:id="rId12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9pPr>
    </p:titleStyle>
    <p:bodyStyle>
      <a:lvl1pPr marL="396875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white rectangl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2052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25" dirty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1ABE46-C79B-4269-91AC-997DE31F7B86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295CF2-C454-4AA6-B480-29696B720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5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40200" y="150813"/>
            <a:ext cx="4572000" cy="6556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000" b="1" dirty="0">
                <a:solidFill>
                  <a:srgbClr val="C00000"/>
                </a:solidFill>
                <a:latin typeface="Arial Black" pitchFamily="34" charset="0"/>
              </a:rPr>
              <a:t>СКАЗКА ПРО КРАСКИ</a:t>
            </a:r>
          </a:p>
          <a:p>
            <a:pPr algn="r">
              <a:defRPr/>
            </a:pP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б все на свете было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Одинакового цвета,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 бы это рассердило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радовало это?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решился бы отныне,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Приходя домой усталым,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зеленой спать перине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 зеленым одеялом?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зеленою водою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рассвете умываться,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зеленым-презеленым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Полотенцем утираться?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Любоваться, как над вами,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Зеленея, птицы реют,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 зелеными долами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Ярко солнце зеленеет?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Видеть мир привыкли люди 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Белым, желтым, синим, красным.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Пусть же все вокруг нас будет</a:t>
            </a:r>
            <a:b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Удивительным и разным.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1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Горизонтальный свиток 3"/>
          <p:cNvSpPr/>
          <p:nvPr/>
        </p:nvSpPr>
        <p:spPr>
          <a:xfrm>
            <a:off x="755576" y="4149080"/>
            <a:ext cx="7632848" cy="2232248"/>
          </a:xfrm>
          <a:prstGeom prst="horizontalScroll">
            <a:avLst/>
          </a:prstGeom>
          <a:effectLst>
            <a:glow rad="495300">
              <a:schemeClr val="bg1"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1002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Домашнее задание:</a:t>
            </a:r>
          </a:p>
          <a:p>
            <a:pPr algn="ctr">
              <a:defRPr/>
            </a:pPr>
            <a:r>
              <a:rPr lang="ru-RU" sz="2400" dirty="0">
                <a:latin typeface="Comic Sans MS" pitchFamily="66" charset="0"/>
              </a:rPr>
              <a:t>  написать сочинение-миниатюру </a:t>
            </a:r>
          </a:p>
          <a:p>
            <a:pPr algn="ctr">
              <a:defRPr/>
            </a:pPr>
            <a:r>
              <a:rPr lang="ru-RU" sz="2400" dirty="0">
                <a:latin typeface="Comic Sans MS" pitchFamily="66" charset="0"/>
              </a:rPr>
              <a:t>«Пробуждение природы».</a:t>
            </a:r>
          </a:p>
          <a:p>
            <a:pPr algn="ctr">
              <a:defRPr/>
            </a:pP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088" y="333375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sz="3600" smtClean="0">
                <a:latin typeface="Monotype Corsiva" pitchFamily="66" charset="0"/>
              </a:rPr>
              <a:t>Определите  тему стихотворения. О чем оно?</a:t>
            </a:r>
            <a:br>
              <a:rPr lang="ru-RU" sz="3600" smtClean="0">
                <a:latin typeface="Monotype Corsiva" pitchFamily="66" charset="0"/>
              </a:rPr>
            </a:br>
            <a:endParaRPr lang="ru-RU" sz="3600" smtClean="0">
              <a:latin typeface="Monotype Corsiva" pitchFamily="66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23850" y="1282700"/>
            <a:ext cx="809783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600">
                <a:latin typeface="Monotype Corsiva" pitchFamily="66" charset="0"/>
              </a:rPr>
              <a:t>Слова какой части речи помогают раскрыть </a:t>
            </a:r>
          </a:p>
          <a:p>
            <a:pPr eaLnBrk="1" hangingPunct="1"/>
            <a:r>
              <a:rPr lang="ru-RU" sz="3600">
                <a:latin typeface="Monotype Corsiva" pitchFamily="66" charset="0"/>
              </a:rPr>
              <a:t>тему и основную мысль стихотворения?  </a:t>
            </a:r>
            <a:br>
              <a:rPr lang="ru-RU" sz="3600">
                <a:latin typeface="Monotype Corsiva" pitchFamily="66" charset="0"/>
              </a:rPr>
            </a:br>
            <a:endParaRPr lang="ru-RU" sz="360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7000" y="3036888"/>
            <a:ext cx="88900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600">
                <a:latin typeface="Monotype Corsiva" pitchFamily="66" charset="0"/>
              </a:rPr>
              <a:t>Как вы считаете, для чего автор </a:t>
            </a:r>
          </a:p>
          <a:p>
            <a:pPr eaLnBrk="1" hangingPunct="1"/>
            <a:r>
              <a:rPr lang="ru-RU" sz="3600">
                <a:latin typeface="Monotype Corsiva" pitchFamily="66" charset="0"/>
              </a:rPr>
              <a:t>использует столько много имен прилагательных?</a:t>
            </a:r>
            <a:br>
              <a:rPr lang="ru-RU" sz="3600">
                <a:latin typeface="Monotype Corsiva" pitchFamily="66" charset="0"/>
              </a:rPr>
            </a:br>
            <a:endParaRPr lang="ru-RU" sz="3600"/>
          </a:p>
        </p:txBody>
      </p:sp>
      <p:pic>
        <p:nvPicPr>
          <p:cNvPr id="24582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52950"/>
            <a:ext cx="91440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2263" y="4791075"/>
            <a:ext cx="849947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600">
                <a:latin typeface="Monotype Corsiva" pitchFamily="66" charset="0"/>
              </a:rPr>
              <a:t>Давайте сделаем вывод, </a:t>
            </a:r>
          </a:p>
          <a:p>
            <a:pPr eaLnBrk="1" hangingPunct="1"/>
            <a:r>
              <a:rPr lang="ru-RU" sz="3600">
                <a:latin typeface="Monotype Corsiva" pitchFamily="66" charset="0"/>
              </a:rPr>
              <a:t>для чего нужны имена прилагательные в  речи? </a:t>
            </a:r>
            <a:endParaRPr lang="ru-RU" sz="3600"/>
          </a:p>
          <a:p>
            <a:pPr eaLnBrk="1" hangingPunct="1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39202">
            <a:off x="7143750" y="5613400"/>
            <a:ext cx="1687513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0"/>
            <a:ext cx="8569325" cy="613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708275"/>
            <a:ext cx="7681913" cy="1522413"/>
          </a:xfrm>
        </p:spPr>
        <p:txBody>
          <a:bodyPr>
            <a:normAutofit fontScale="90000"/>
          </a:bodyPr>
          <a:lstStyle/>
          <a:p>
            <a:pPr defTabSz="914363" eaLnBrk="1" fontAlgn="auto" hangingPunct="1">
              <a:spcAft>
                <a:spcPts val="0"/>
              </a:spcAft>
              <a:defRPr/>
            </a:pPr>
            <a:r>
              <a:rPr lang="ru-RU" sz="6000" i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«Имя прилагательное </a:t>
            </a:r>
            <a:br>
              <a:rPr lang="ru-RU" sz="6000" i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i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часть речи»</a:t>
            </a:r>
            <a:endParaRPr lang="ru-RU" sz="6000" i="1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5" name="TextBox 2"/>
          <p:cNvSpPr txBox="1">
            <a:spLocks noChangeArrowheads="1"/>
          </p:cNvSpPr>
          <p:nvPr/>
        </p:nvSpPr>
        <p:spPr bwMode="auto">
          <a:xfrm>
            <a:off x="2339975" y="981075"/>
            <a:ext cx="4327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3600">
                <a:latin typeface="Monotype Corsiva" pitchFamily="66" charset="0"/>
              </a:rPr>
              <a:t>Четырнадцатое марта</a:t>
            </a:r>
          </a:p>
          <a:p>
            <a:pPr algn="ctr" eaLnBrk="1" hangingPunct="1"/>
            <a:r>
              <a:rPr lang="ru-RU" sz="3600">
                <a:latin typeface="Monotype Corsiva" pitchFamily="66" charset="0"/>
              </a:rPr>
              <a:t>Классная работа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51543" y="1916832"/>
            <a:ext cx="522931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bg1">
                      <a:lumMod val="75000"/>
                      <a:alpha val="40000"/>
                    </a:schemeClr>
                  </a:glow>
                </a:effectLst>
                <a:latin typeface="Comic Sans MS" pitchFamily="66" charset="0"/>
              </a:rPr>
              <a:t>Сформулируйте цель урока,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bg1">
                      <a:lumMod val="75000"/>
                      <a:alpha val="40000"/>
                    </a:schemeClr>
                  </a:glow>
                </a:effectLst>
                <a:latin typeface="Comic Sans MS" pitchFamily="66" charset="0"/>
              </a:rPr>
              <a:t>опираясь на следующие утверждения: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51543" y="3048211"/>
            <a:ext cx="5440913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arenR"/>
              <a:defRPr/>
            </a:pPr>
            <a:r>
              <a:rPr lang="ru-RU" sz="3600" b="1" dirty="0">
                <a:effectLst>
                  <a:glow rad="101600">
                    <a:schemeClr val="bg1">
                      <a:lumMod val="65000"/>
                      <a:alpha val="60000"/>
                    </a:schemeClr>
                  </a:glow>
                </a:effectLst>
                <a:latin typeface="Gabriola" pitchFamily="82" charset="0"/>
              </a:rPr>
              <a:t>повторить, что такое…</a:t>
            </a:r>
          </a:p>
          <a:p>
            <a:pPr marL="342900" indent="-342900">
              <a:buFont typeface="+mj-lt"/>
              <a:buAutoNum type="arabicParenR"/>
              <a:defRPr/>
            </a:pPr>
            <a:r>
              <a:rPr lang="ru-RU" sz="3600" b="1" dirty="0">
                <a:effectLst>
                  <a:glow rad="101600">
                    <a:schemeClr val="bg1">
                      <a:lumMod val="65000"/>
                      <a:alpha val="60000"/>
                    </a:schemeClr>
                  </a:glow>
                </a:effectLst>
                <a:latin typeface="Gabriola" pitchFamily="82" charset="0"/>
              </a:rPr>
              <a:t>уточнить, как изменяется…  </a:t>
            </a:r>
          </a:p>
          <a:p>
            <a:pPr marL="342900" indent="-342900">
              <a:buFont typeface="+mj-lt"/>
              <a:buAutoNum type="arabicParenR"/>
              <a:defRPr/>
            </a:pPr>
            <a:r>
              <a:rPr lang="ru-RU" sz="3600" b="1" dirty="0">
                <a:effectLst>
                  <a:glow rad="101600">
                    <a:schemeClr val="bg1">
                      <a:lumMod val="65000"/>
                      <a:alpha val="60000"/>
                    </a:schemeClr>
                  </a:glow>
                </a:effectLst>
                <a:latin typeface="Gabriola" pitchFamily="82" charset="0"/>
              </a:rPr>
              <a:t>в предложении выполняет роль …</a:t>
            </a:r>
          </a:p>
          <a:p>
            <a:pPr marL="342900" indent="-342900">
              <a:buFont typeface="+mj-lt"/>
              <a:buAutoNum type="arabicParenR"/>
              <a:defRPr/>
            </a:pPr>
            <a:r>
              <a:rPr lang="ru-RU" sz="3600" b="1" dirty="0">
                <a:effectLst>
                  <a:glow rad="101600">
                    <a:schemeClr val="bg1">
                      <a:lumMod val="65000"/>
                      <a:alpha val="60000"/>
                    </a:schemeClr>
                  </a:glow>
                </a:effectLst>
                <a:latin typeface="Gabriola" pitchFamily="82" charset="0"/>
              </a:rPr>
              <a:t>учиться отличать …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8150" y="0"/>
            <a:ext cx="61658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61658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Заголовок 1"/>
          <p:cNvSpPr>
            <a:spLocks noGrp="1"/>
          </p:cNvSpPr>
          <p:nvPr>
            <p:ph type="title"/>
          </p:nvPr>
        </p:nvSpPr>
        <p:spPr>
          <a:xfrm>
            <a:off x="533400" y="44450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smtClean="0"/>
              <a:t>упражнение </a:t>
            </a:r>
            <a:r>
              <a:rPr lang="ru-RU" smtClean="0"/>
              <a:t/>
            </a:r>
            <a:br>
              <a:rPr lang="ru-RU" smtClean="0"/>
            </a:br>
            <a:r>
              <a:rPr lang="ru-RU" sz="3600" smtClean="0">
                <a:latin typeface="Monotype Corsiva" pitchFamily="66" charset="0"/>
              </a:rPr>
              <a:t>«Сам себе редактор». </a:t>
            </a:r>
            <a:endParaRPr lang="ru-RU" smtClean="0">
              <a:latin typeface="Monotype Corsiva" pitchFamily="66" charset="0"/>
            </a:endParaRPr>
          </a:p>
        </p:txBody>
      </p:sp>
      <p:sp>
        <p:nvSpPr>
          <p:cNvPr id="27653" name="Прямоугольник 3"/>
          <p:cNvSpPr>
            <a:spLocks noChangeArrowheads="1"/>
          </p:cNvSpPr>
          <p:nvPr/>
        </p:nvSpPr>
        <p:spPr bwMode="auto">
          <a:xfrm>
            <a:off x="1403350" y="1306513"/>
            <a:ext cx="68405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u="sng">
                <a:latin typeface="Comic Sans MS" pitchFamily="66" charset="0"/>
              </a:rPr>
              <a:t>Задание:  </a:t>
            </a:r>
            <a:r>
              <a:rPr lang="ru-RU">
                <a:latin typeface="Comic Sans MS" pitchFamily="66" charset="0"/>
              </a:rPr>
              <a:t>найдите ошибки в следующих предложениях: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650" y="2459038"/>
            <a:ext cx="8388350" cy="2678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и наступил самый последний  месяц весны – март. </a:t>
            </a:r>
          </a:p>
          <a:p>
            <a:pPr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этом году весна поздняя, в сравнении с будущим годом, </a:t>
            </a:r>
          </a:p>
          <a:p>
            <a:pPr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ребята все равно проводят все свое занятое время </a:t>
            </a:r>
          </a:p>
          <a:p>
            <a:pPr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водных  горках и строят песочные городки еще лучше прошлогодних. </a:t>
            </a:r>
          </a:p>
          <a:p>
            <a:pPr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затем они идут домой и пьют холодный чай с </a:t>
            </a:r>
          </a:p>
          <a:p>
            <a:pPr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невкусными пирожками.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8150" y="0"/>
            <a:ext cx="61658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61658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Прямоугольник 5"/>
          <p:cNvSpPr>
            <a:spLocks noChangeArrowheads="1"/>
          </p:cNvSpPr>
          <p:nvPr/>
        </p:nvSpPr>
        <p:spPr bwMode="auto">
          <a:xfrm>
            <a:off x="1331913" y="1557338"/>
            <a:ext cx="7056437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FontTx/>
              <a:buChar char="-"/>
              <a:defRPr/>
            </a:pPr>
            <a:r>
              <a:rPr lang="ru-RU" sz="2400" dirty="0">
                <a:latin typeface="Comic Sans MS" pitchFamily="66" charset="0"/>
              </a:rPr>
              <a:t>Какие ошибки допустил автор в этом тексте?</a:t>
            </a:r>
          </a:p>
          <a:p>
            <a:pPr marL="342900" indent="-342900">
              <a:buFontTx/>
              <a:buChar char="-"/>
              <a:defRPr/>
            </a:pPr>
            <a:endParaRPr lang="ru-RU" sz="2400" dirty="0"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ru-RU" sz="2400" dirty="0">
                <a:latin typeface="Comic Sans MS" pitchFamily="66" charset="0"/>
              </a:rPr>
              <a:t>Прочтите текст исправленным.</a:t>
            </a:r>
          </a:p>
          <a:p>
            <a:pPr marL="342900" indent="-342900">
              <a:buFontTx/>
              <a:buChar char="-"/>
              <a:defRPr/>
            </a:pPr>
            <a:endParaRPr lang="ru-RU" sz="2400" dirty="0"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ru-RU" sz="2400" dirty="0">
                <a:latin typeface="Comic Sans MS" pitchFamily="66" charset="0"/>
              </a:rPr>
              <a:t>Как называются слова с </a:t>
            </a:r>
          </a:p>
          <a:p>
            <a:pPr>
              <a:defRPr/>
            </a:pPr>
            <a:r>
              <a:rPr lang="ru-RU" sz="2400" dirty="0">
                <a:latin typeface="Comic Sans MS" pitchFamily="66" charset="0"/>
              </a:rPr>
              <a:t>               противоположным смыслом?</a:t>
            </a:r>
          </a:p>
          <a:p>
            <a:pPr marL="342900" indent="-342900">
              <a:buFontTx/>
              <a:buChar char="-"/>
              <a:defRPr/>
            </a:pPr>
            <a:endParaRPr lang="ru-RU" sz="2000" dirty="0"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ru-RU" sz="2000" dirty="0"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ru-RU" sz="2000" dirty="0"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ru-RU" sz="20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9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extBox 3"/>
          <p:cNvSpPr txBox="1">
            <a:spLocks noChangeArrowheads="1"/>
          </p:cNvSpPr>
          <p:nvPr/>
        </p:nvSpPr>
        <p:spPr bwMode="auto">
          <a:xfrm>
            <a:off x="2165350" y="2828925"/>
            <a:ext cx="48133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3600"/>
              <a:t>Тестирование</a:t>
            </a:r>
          </a:p>
          <a:p>
            <a:pPr algn="ctr" eaLnBrk="1" hangingPunct="1"/>
            <a:r>
              <a:rPr lang="ru-RU" sz="3600"/>
              <a:t>в программе  «</a:t>
            </a:r>
            <a:r>
              <a:rPr lang="en-US" sz="3600"/>
              <a:t>My test</a:t>
            </a:r>
            <a:r>
              <a:rPr lang="ru-RU" sz="3600"/>
              <a:t>»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457200" y="342900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smtClean="0">
                <a:latin typeface="Monotype Corsiva" pitchFamily="66" charset="0"/>
              </a:rPr>
              <a:t>Опишите в форме синквейна</a:t>
            </a:r>
            <a:br>
              <a:rPr lang="ru-RU" sz="3600" smtClean="0">
                <a:latin typeface="Monotype Corsiva" pitchFamily="66" charset="0"/>
              </a:rPr>
            </a:br>
            <a:r>
              <a:rPr lang="ru-RU" sz="3600" smtClean="0">
                <a:latin typeface="Monotype Corsiva" pitchFamily="66" charset="0"/>
              </a:rPr>
              <a:t> понимание сущности правил, </a:t>
            </a:r>
            <a:br>
              <a:rPr lang="ru-RU" sz="3600" smtClean="0">
                <a:latin typeface="Monotype Corsiva" pitchFamily="66" charset="0"/>
              </a:rPr>
            </a:br>
            <a:r>
              <a:rPr lang="ru-RU" sz="3600" smtClean="0">
                <a:latin typeface="Monotype Corsiva" pitchFamily="66" charset="0"/>
              </a:rPr>
              <a:t>связанных с прилагательными.</a:t>
            </a:r>
            <a:br>
              <a:rPr lang="ru-RU" sz="3600" smtClean="0">
                <a:latin typeface="Monotype Corsiva" pitchFamily="66" charset="0"/>
              </a:rPr>
            </a:br>
            <a:r>
              <a:rPr lang="ru-RU" sz="3600" smtClean="0">
                <a:latin typeface="Monotype Corsiva" pitchFamily="66" charset="0"/>
              </a:rPr>
              <a:t>Попробуйте составить синквейн </a:t>
            </a:r>
            <a:br>
              <a:rPr lang="ru-RU" sz="3600" smtClean="0">
                <a:latin typeface="Monotype Corsiva" pitchFamily="66" charset="0"/>
              </a:rPr>
            </a:br>
            <a:r>
              <a:rPr lang="ru-RU" sz="3600" smtClean="0">
                <a:latin typeface="Monotype Corsiva" pitchFamily="66" charset="0"/>
              </a:rPr>
              <a:t>на тему «Имя прилагательное».</a:t>
            </a:r>
            <a:br>
              <a:rPr lang="ru-RU" sz="3600" smtClean="0">
                <a:latin typeface="Monotype Corsiva" pitchFamily="66" charset="0"/>
              </a:rPr>
            </a:br>
            <a:endParaRPr lang="ru-RU" smtClean="0">
              <a:latin typeface="Monotype Corsiva" pitchFamily="66" charset="0"/>
            </a:endParaRPr>
          </a:p>
        </p:txBody>
      </p:sp>
      <p:pic>
        <p:nvPicPr>
          <p:cNvPr id="30724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019672">
            <a:off x="6794500" y="5765800"/>
            <a:ext cx="2290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3213100"/>
            <a:ext cx="88201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dirty="0" smtClean="0">
                <a:latin typeface="Monotype Corsiva" pitchFamily="66" charset="0"/>
              </a:rPr>
              <a:t>          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синквейн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/>
              <a:t>  (</a:t>
            </a:r>
            <a:r>
              <a:rPr lang="ru-RU" sz="2400" dirty="0" err="1"/>
              <a:t>пятистрочная</a:t>
            </a:r>
            <a:r>
              <a:rPr lang="ru-RU" sz="2400" dirty="0"/>
              <a:t> стихотворная форма).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u="sng" dirty="0" smtClean="0"/>
              <a:t>Первая </a:t>
            </a:r>
            <a:r>
              <a:rPr lang="ru-RU" sz="2400" dirty="0"/>
              <a:t>строка – обозначение темы, чаще одно слово</a:t>
            </a:r>
            <a:r>
              <a:rPr lang="ru-RU" sz="2400" i="1" dirty="0"/>
              <a:t> 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> </a:t>
            </a:r>
            <a:r>
              <a:rPr lang="ru-RU" sz="2400" i="1" dirty="0" smtClean="0"/>
              <a:t>                               (имя </a:t>
            </a:r>
            <a:r>
              <a:rPr lang="ru-RU" sz="2400" i="1" dirty="0"/>
              <a:t>существительное</a:t>
            </a:r>
            <a:r>
              <a:rPr lang="ru-RU" sz="2400" dirty="0" smtClean="0"/>
              <a:t>)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u="sng" dirty="0"/>
              <a:t>Вторая</a:t>
            </a:r>
            <a:r>
              <a:rPr lang="ru-RU" sz="2400" dirty="0"/>
              <a:t> строка – характеристика темы </a:t>
            </a:r>
            <a:r>
              <a:rPr lang="ru-RU" sz="2400" i="1" dirty="0" smtClean="0"/>
              <a:t>(</a:t>
            </a:r>
            <a:r>
              <a:rPr lang="ru-RU" sz="2400" i="1" dirty="0"/>
              <a:t>двумя </a:t>
            </a:r>
            <a:r>
              <a:rPr lang="ru-RU" sz="2400" i="1" dirty="0" smtClean="0"/>
              <a:t>прилагательными)</a:t>
            </a:r>
            <a:br>
              <a:rPr lang="ru-RU" sz="2400" i="1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u="sng" dirty="0"/>
              <a:t>Третья строка</a:t>
            </a:r>
            <a:r>
              <a:rPr lang="ru-RU" sz="2400" dirty="0"/>
              <a:t> – описание действия</a:t>
            </a:r>
            <a:r>
              <a:rPr lang="ru-RU" sz="2400" i="1" dirty="0"/>
              <a:t> </a:t>
            </a:r>
            <a:r>
              <a:rPr lang="ru-RU" sz="2400" i="1" dirty="0" smtClean="0"/>
              <a:t>(три глагола)</a:t>
            </a:r>
            <a:br>
              <a:rPr lang="ru-RU" sz="2400" i="1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u="sng" dirty="0"/>
              <a:t>Четвертая</a:t>
            </a:r>
            <a:r>
              <a:rPr lang="ru-RU" sz="2400" dirty="0"/>
              <a:t> строка – отношение к теме</a:t>
            </a:r>
            <a:r>
              <a:rPr lang="ru-RU" sz="2400" i="1" dirty="0"/>
              <a:t> (фраза из четырех слов</a:t>
            </a:r>
            <a:r>
              <a:rPr lang="ru-RU" sz="2400" i="1" dirty="0" smtClean="0"/>
              <a:t>)</a:t>
            </a:r>
            <a:br>
              <a:rPr lang="ru-RU" sz="2400" i="1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u="sng" dirty="0"/>
              <a:t>Пятая</a:t>
            </a:r>
            <a:r>
              <a:rPr lang="ru-RU" sz="2400" dirty="0"/>
              <a:t> строка – синоним (метафора)</a:t>
            </a:r>
            <a:r>
              <a:rPr lang="ru-RU" sz="2400" i="1" dirty="0"/>
              <a:t> из одного слова, 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> </a:t>
            </a:r>
            <a:r>
              <a:rPr lang="ru-RU" sz="2400" i="1" dirty="0" smtClean="0"/>
              <a:t>                           которое  повторяет </a:t>
            </a:r>
            <a:r>
              <a:rPr lang="ru-RU" sz="2400" i="1" dirty="0"/>
              <a:t>суть темы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lue_With_Light_BlueLSwoosh_Template_Segoe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hablon_prezentatsii_po_literature_1prezentatsiya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светло синее</Template>
  <TotalTime>348</TotalTime>
  <Words>200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1_Blue_With_Light_BlueLSwoosh_Template_Segoe</vt:lpstr>
      <vt:lpstr>Белый текст и шрифт Courier для слайдов с кодом</vt:lpstr>
      <vt:lpstr>shablon_prezentatsii_po_literature_1prezentatsiya1</vt:lpstr>
      <vt:lpstr>Презентация PowerPoint</vt:lpstr>
      <vt:lpstr>Определите  тему стихотворения. О чем оно? </vt:lpstr>
      <vt:lpstr>«Имя прилагательное  как часть речи»</vt:lpstr>
      <vt:lpstr>Презентация PowerPoint</vt:lpstr>
      <vt:lpstr>упражнение  «Сам себе редактор». </vt:lpstr>
      <vt:lpstr>Презентация PowerPoint</vt:lpstr>
      <vt:lpstr>Презентация PowerPoint</vt:lpstr>
      <vt:lpstr>Опишите в форме синквейна  понимание сущности правил,  связанных с прилагательными. Попробуйте составить синквейн  на тему «Имя прилагательное». </vt:lpstr>
      <vt:lpstr>           синквейн   (пятистрочная стихотворная форма).   Первая строка – обозначение темы, чаще одно слово                                  (имя существительное)  Вторая строка – характеристика темы (двумя прилагательными)  Третья строка – описание действия (три глагола)  Четвертая строка – отношение к теме (фраза из четырех слов)  Пятая строка – синоним (метафора) из одного слова,                              которое  повторяет суть темы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Оля и Саша</cp:lastModifiedBy>
  <cp:revision>11</cp:revision>
  <dcterms:created xsi:type="dcterms:W3CDTF">2013-03-11T16:22:42Z</dcterms:created>
  <dcterms:modified xsi:type="dcterms:W3CDTF">2013-10-05T19:45:06Z</dcterms:modified>
</cp:coreProperties>
</file>